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7"/>
  </p:notesMasterIdLst>
  <p:sldIdLst>
    <p:sldId id="256" r:id="rId3"/>
    <p:sldId id="259" r:id="rId4"/>
    <p:sldId id="303" r:id="rId5"/>
    <p:sldId id="302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6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EB8CDF-7A44-4B1B-9E72-1E108FD2306F}" type="datetimeFigureOut">
              <a:rPr lang="en-US" smtClean="0"/>
              <a:pPr/>
              <a:t>12/14/2010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450025-9964-408B-84A8-01B52B1289A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450025-9964-408B-84A8-01B52B1289A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898DC-6908-4DE6-A323-5EB44BFE4B72}" type="datetimeFigureOut">
              <a:rPr lang="en-US" smtClean="0"/>
              <a:pPr/>
              <a:t>12/14/2010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26307-2CF7-4F01-AB79-83EBDB6688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898DC-6908-4DE6-A323-5EB44BFE4B72}" type="datetimeFigureOut">
              <a:rPr lang="en-US" smtClean="0"/>
              <a:pPr/>
              <a:t>12/14/2010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26307-2CF7-4F01-AB79-83EBDB6688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898DC-6908-4DE6-A323-5EB44BFE4B72}" type="datetimeFigureOut">
              <a:rPr lang="en-US" smtClean="0"/>
              <a:pPr/>
              <a:t>12/14/2010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26307-2CF7-4F01-AB79-83EBDB6688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2898DC-6908-4DE6-A323-5EB44BFE4B72}" type="datetimeFigureOut">
              <a:rPr lang="en-US" smtClean="0"/>
              <a:pPr/>
              <a:t>12/14/2010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B26307-2CF7-4F01-AB79-83EBDB6688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2898DC-6908-4DE6-A323-5EB44BFE4B72}" type="datetimeFigureOut">
              <a:rPr lang="en-US" smtClean="0"/>
              <a:pPr/>
              <a:t>12/14/2010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B26307-2CF7-4F01-AB79-83EBDB6688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2898DC-6908-4DE6-A323-5EB44BFE4B72}" type="datetimeFigureOut">
              <a:rPr lang="en-US" smtClean="0"/>
              <a:pPr/>
              <a:t>12/14/2010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B26307-2CF7-4F01-AB79-83EBDB6688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2898DC-6908-4DE6-A323-5EB44BFE4B72}" type="datetimeFigureOut">
              <a:rPr lang="en-US" smtClean="0"/>
              <a:pPr/>
              <a:t>12/14/2010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B26307-2CF7-4F01-AB79-83EBDB6688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2898DC-6908-4DE6-A323-5EB44BFE4B72}" type="datetimeFigureOut">
              <a:rPr lang="en-US" smtClean="0"/>
              <a:pPr/>
              <a:t>12/14/2010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B26307-2CF7-4F01-AB79-83EBDB6688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2898DC-6908-4DE6-A323-5EB44BFE4B72}" type="datetimeFigureOut">
              <a:rPr lang="en-US" smtClean="0"/>
              <a:pPr/>
              <a:t>12/14/2010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B26307-2CF7-4F01-AB79-83EBDB6688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2898DC-6908-4DE6-A323-5EB44BFE4B72}" type="datetimeFigureOut">
              <a:rPr lang="en-US" smtClean="0"/>
              <a:pPr/>
              <a:t>12/14/2010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B26307-2CF7-4F01-AB79-83EBDB6688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2898DC-6908-4DE6-A323-5EB44BFE4B72}" type="datetimeFigureOut">
              <a:rPr lang="en-US" smtClean="0"/>
              <a:pPr/>
              <a:t>12/14/2010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B26307-2CF7-4F01-AB79-83EBDB6688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898DC-6908-4DE6-A323-5EB44BFE4B72}" type="datetimeFigureOut">
              <a:rPr lang="en-US" smtClean="0"/>
              <a:pPr/>
              <a:t>12/14/2010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26307-2CF7-4F01-AB79-83EBDB6688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2898DC-6908-4DE6-A323-5EB44BFE4B72}" type="datetimeFigureOut">
              <a:rPr lang="en-US" smtClean="0"/>
              <a:pPr/>
              <a:t>12/14/2010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B26307-2CF7-4F01-AB79-83EBDB6688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2898DC-6908-4DE6-A323-5EB44BFE4B72}" type="datetimeFigureOut">
              <a:rPr lang="en-US" smtClean="0"/>
              <a:pPr/>
              <a:t>12/14/2010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B26307-2CF7-4F01-AB79-83EBDB6688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2898DC-6908-4DE6-A323-5EB44BFE4B72}" type="datetimeFigureOut">
              <a:rPr lang="en-US" smtClean="0"/>
              <a:pPr/>
              <a:t>12/14/2010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B26307-2CF7-4F01-AB79-83EBDB6688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898DC-6908-4DE6-A323-5EB44BFE4B72}" type="datetimeFigureOut">
              <a:rPr lang="en-US" smtClean="0"/>
              <a:pPr/>
              <a:t>12/14/2010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26307-2CF7-4F01-AB79-83EBDB6688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898DC-6908-4DE6-A323-5EB44BFE4B72}" type="datetimeFigureOut">
              <a:rPr lang="en-US" smtClean="0"/>
              <a:pPr/>
              <a:t>12/14/2010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26307-2CF7-4F01-AB79-83EBDB6688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898DC-6908-4DE6-A323-5EB44BFE4B72}" type="datetimeFigureOut">
              <a:rPr lang="en-US" smtClean="0"/>
              <a:pPr/>
              <a:t>12/14/2010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26307-2CF7-4F01-AB79-83EBDB6688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898DC-6908-4DE6-A323-5EB44BFE4B72}" type="datetimeFigureOut">
              <a:rPr lang="en-US" smtClean="0"/>
              <a:pPr/>
              <a:t>12/14/2010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26307-2CF7-4F01-AB79-83EBDB6688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898DC-6908-4DE6-A323-5EB44BFE4B72}" type="datetimeFigureOut">
              <a:rPr lang="en-US" smtClean="0"/>
              <a:pPr/>
              <a:t>12/14/2010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26307-2CF7-4F01-AB79-83EBDB6688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898DC-6908-4DE6-A323-5EB44BFE4B72}" type="datetimeFigureOut">
              <a:rPr lang="en-US" smtClean="0"/>
              <a:pPr/>
              <a:t>12/14/2010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26307-2CF7-4F01-AB79-83EBDB6688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898DC-6908-4DE6-A323-5EB44BFE4B72}" type="datetimeFigureOut">
              <a:rPr lang="en-US" smtClean="0"/>
              <a:pPr/>
              <a:t>12/14/2010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26307-2CF7-4F01-AB79-83EBDB6688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2898DC-6908-4DE6-A323-5EB44BFE4B72}" type="datetimeFigureOut">
              <a:rPr lang="en-US" smtClean="0"/>
              <a:pPr/>
              <a:t>12/14/2010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B26307-2CF7-4F01-AB79-83EBDB66884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32898DC-6908-4DE6-A323-5EB44BFE4B72}" type="datetimeFigureOut">
              <a:rPr lang="en-US" smtClean="0"/>
              <a:pPr/>
              <a:t>12/14/2010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9B26307-2CF7-4F01-AB79-83EBDB6688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ourorbs Cloud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-27384"/>
            <a:ext cx="9180512" cy="7056784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252536" y="2780928"/>
            <a:ext cx="9612560" cy="1470025"/>
          </a:xfrm>
        </p:spPr>
        <p:txBody>
          <a:bodyPr>
            <a:noAutofit/>
          </a:bodyPr>
          <a:lstStyle/>
          <a:p>
            <a:r>
              <a:rPr lang="en-US" sz="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Electron Cloud Simulations Update</a:t>
            </a:r>
            <a:endParaRPr lang="en-US" sz="5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509120"/>
            <a:ext cx="6400800" cy="1752600"/>
          </a:xfrm>
        </p:spPr>
        <p:txBody>
          <a:bodyPr/>
          <a:lstStyle/>
          <a:p>
            <a:r>
              <a:rPr lang="en-US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Humberto Maury Cuna</a:t>
            </a:r>
            <a:endParaRPr lang="en-US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35696" y="116632"/>
            <a:ext cx="55446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LHC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Ecloud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Simulations Meeting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03848" y="6309320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November 26</a:t>
            </a:r>
            <a:r>
              <a:rPr lang="en-US" baseline="30000" dirty="0" smtClean="0"/>
              <a:t>th</a:t>
            </a:r>
            <a:r>
              <a:rPr lang="en-US" dirty="0" smtClean="0"/>
              <a:t>, 2010</a:t>
            </a:r>
            <a:endParaRPr lang="en-US" dirty="0"/>
          </a:p>
        </p:txBody>
      </p:sp>
      <p:pic>
        <p:nvPicPr>
          <p:cNvPr id="1031" name="Picture 7" descr="http://www.ptw.de/uploads/pics/CERNlogotype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2960A1"/>
              </a:clrFrom>
              <a:clrTo>
                <a:srgbClr val="2960A1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16216" y="4725144"/>
            <a:ext cx="1224136" cy="12241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Simulation parameters for 50 ns and 75 ns bunch spacing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1187624" y="1589400"/>
          <a:ext cx="7704857" cy="274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5270"/>
                <a:gridCol w="1957138"/>
                <a:gridCol w="648072"/>
                <a:gridCol w="1737393"/>
                <a:gridCol w="164698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Bunch spacing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Bunch intensity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Reflectivity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Fill pattern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50 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1.1 </a:t>
                      </a:r>
                      <a:r>
                        <a:rPr lang="en-US" dirty="0" smtClean="0"/>
                        <a:t>x 10</a:t>
                      </a:r>
                      <a:r>
                        <a:rPr lang="en-US" baseline="30000" dirty="0" smtClean="0"/>
                        <a:t>11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smtClean="0"/>
                        <a:t>p/b</a:t>
                      </a:r>
                      <a:endParaRPr lang="en-US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1.6 </a:t>
                      </a:r>
                    </a:p>
                    <a:p>
                      <a:pPr algn="ctr"/>
                      <a:r>
                        <a:rPr lang="en-US" dirty="0" smtClean="0"/>
                        <a:t>–</a:t>
                      </a:r>
                    </a:p>
                    <a:p>
                      <a:pPr algn="ctr"/>
                      <a:r>
                        <a:rPr lang="en-US" dirty="0" smtClean="0"/>
                        <a:t> 2.5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0.25, 0.5,  </a:t>
                      </a:r>
                      <a:r>
                        <a:rPr lang="en-US" dirty="0" smtClean="0"/>
                        <a:t>0.75, 1.0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75 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mtClean="0"/>
                    </a:p>
                    <a:p>
                      <a:pPr algn="ctr"/>
                      <a:r>
                        <a:rPr lang="en-US" smtClean="0"/>
                        <a:t>1.1 x 10</a:t>
                      </a:r>
                      <a:r>
                        <a:rPr lang="en-US" baseline="30000" smtClean="0"/>
                        <a:t>11</a:t>
                      </a:r>
                      <a:r>
                        <a:rPr lang="en-US" baseline="0" smtClean="0"/>
                        <a:t> p/b</a:t>
                      </a:r>
                      <a:endParaRPr lang="en-US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1.6 </a:t>
                      </a:r>
                    </a:p>
                    <a:p>
                      <a:pPr algn="ctr"/>
                      <a:r>
                        <a:rPr lang="en-US" dirty="0" smtClean="0"/>
                        <a:t>–</a:t>
                      </a:r>
                    </a:p>
                    <a:p>
                      <a:pPr algn="ctr"/>
                      <a:r>
                        <a:rPr lang="en-US" dirty="0" smtClean="0"/>
                        <a:t> 2.5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0.25, 0.5,  </a:t>
                      </a:r>
                      <a:r>
                        <a:rPr lang="en-US" dirty="0" smtClean="0"/>
                        <a:t>0.75, 1.0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Rounded Rectangle 8"/>
          <p:cNvSpPr/>
          <p:nvPr/>
        </p:nvSpPr>
        <p:spPr>
          <a:xfrm>
            <a:off x="3419872" y="5949280"/>
            <a:ext cx="1368152" cy="36004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dirty="0" smtClean="0"/>
              <a:t>24 bunches</a:t>
            </a:r>
          </a:p>
          <a:p>
            <a:pPr algn="ctr"/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5508104" y="5949280"/>
            <a:ext cx="1368152" cy="36004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dirty="0" smtClean="0"/>
              <a:t>24 bunches</a:t>
            </a:r>
          </a:p>
          <a:p>
            <a:pPr algn="ctr"/>
            <a:endParaRPr lang="en-US" dirty="0"/>
          </a:p>
        </p:txBody>
      </p:sp>
      <p:cxnSp>
        <p:nvCxnSpPr>
          <p:cNvPr id="14" name="Curved Connector 13"/>
          <p:cNvCxnSpPr>
            <a:stCxn id="9" idx="3"/>
            <a:endCxn id="10" idx="1"/>
          </p:cNvCxnSpPr>
          <p:nvPr/>
        </p:nvCxnSpPr>
        <p:spPr>
          <a:xfrm>
            <a:off x="4788024" y="6129300"/>
            <a:ext cx="720080" cy="1588"/>
          </a:xfrm>
          <a:prstGeom prst="curved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716016" y="616530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225 ns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5661248"/>
            <a:ext cx="3672408" cy="936104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7236296" y="587727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x 5</a:t>
            </a:r>
            <a:endParaRPr lang="en-US" dirty="0"/>
          </a:p>
        </p:txBody>
      </p:sp>
      <p:sp>
        <p:nvSpPr>
          <p:cNvPr id="25" name="Rounded Rectangle 24"/>
          <p:cNvSpPr/>
          <p:nvPr/>
        </p:nvSpPr>
        <p:spPr>
          <a:xfrm>
            <a:off x="3419872" y="4653136"/>
            <a:ext cx="1368152" cy="36004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dirty="0" smtClean="0"/>
              <a:t>36bunches</a:t>
            </a:r>
          </a:p>
          <a:p>
            <a:pPr algn="ctr"/>
            <a:endParaRPr lang="en-US" dirty="0"/>
          </a:p>
        </p:txBody>
      </p:sp>
      <p:sp>
        <p:nvSpPr>
          <p:cNvPr id="26" name="Rounded Rectangle 25"/>
          <p:cNvSpPr/>
          <p:nvPr/>
        </p:nvSpPr>
        <p:spPr>
          <a:xfrm>
            <a:off x="5508104" y="4653136"/>
            <a:ext cx="1368152" cy="36004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dirty="0" smtClean="0"/>
              <a:t>36 bunches</a:t>
            </a:r>
          </a:p>
          <a:p>
            <a:pPr algn="ctr"/>
            <a:endParaRPr lang="en-US" dirty="0"/>
          </a:p>
        </p:txBody>
      </p:sp>
      <p:cxnSp>
        <p:nvCxnSpPr>
          <p:cNvPr id="27" name="Curved Connector 26"/>
          <p:cNvCxnSpPr>
            <a:stCxn id="25" idx="3"/>
            <a:endCxn id="26" idx="1"/>
          </p:cNvCxnSpPr>
          <p:nvPr/>
        </p:nvCxnSpPr>
        <p:spPr>
          <a:xfrm>
            <a:off x="4788024" y="4833156"/>
            <a:ext cx="720080" cy="1588"/>
          </a:xfrm>
          <a:prstGeom prst="curved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716016" y="4869160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250ns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347864" y="4365104"/>
            <a:ext cx="3672408" cy="936104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7236296" y="4581128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x 5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1475656" y="465313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(1)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1475656" y="5867980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(2)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187624" y="980728"/>
          <a:ext cx="7704855" cy="4737117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568285"/>
                <a:gridCol w="1267888"/>
                <a:gridCol w="1560476"/>
                <a:gridCol w="2308206"/>
              </a:tblGrid>
              <a:tr h="9377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Bunch </a:t>
                      </a:r>
                      <a:r>
                        <a:rPr lang="en-US" sz="2400" b="1" u="none" strike="noStrik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spacing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SEY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Magnetic Dipole field (T)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74917">
                <a:tc rowSpan="4">
                  <a:txBody>
                    <a:bodyPr/>
                    <a:lstStyle/>
                    <a:p>
                      <a:pPr algn="ctr" fontAlgn="b"/>
                      <a:endParaRPr kumimoji="0" lang="en-US" sz="2400" b="0" i="0" u="none" strike="noStrike" kern="1200" dirty="0" smtClean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+mn-ea"/>
                        <a:cs typeface="+mn-cs"/>
                      </a:endParaRPr>
                    </a:p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50 ns</a:t>
                      </a:r>
                    </a:p>
                    <a:p>
                      <a:pPr algn="ctr" fontAlgn="b"/>
                      <a:endParaRPr kumimoji="0" lang="en-US" sz="2400" b="0" i="0" u="none" strike="noStrike" kern="1200" dirty="0" smtClean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+mn-ea"/>
                        <a:cs typeface="+mn-cs"/>
                      </a:endParaRPr>
                    </a:p>
                    <a:p>
                      <a:pPr algn="ctr" fontAlgn="b"/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/>
                        <a:t>0.25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/>
                        <a:t>2.2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rowSpan="8"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r>
                        <a:rPr lang="en-US" sz="2400" u="none" strike="noStrike" dirty="0" smtClean="0"/>
                        <a:t>0.54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74917">
                <a:tc vMerge="1"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 smtClean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chemeClr val="dk1"/>
                          </a:solidFill>
                          <a:latin typeface="+mn-lt"/>
                        </a:rPr>
                        <a:t>0.50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chemeClr val="dk1"/>
                          </a:solidFill>
                          <a:latin typeface="+mn-lt"/>
                        </a:rPr>
                        <a:t>2.1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74917">
                <a:tc vMerge="1">
                  <a:txBody>
                    <a:bodyPr/>
                    <a:lstStyle/>
                    <a:p>
                      <a:pPr algn="ctr" fontAlgn="b"/>
                      <a:endParaRPr kumimoji="0" lang="en-US" sz="2400" b="0" i="0" u="none" strike="noStrike" kern="1200" dirty="0" smtClean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chemeClr val="dk1"/>
                          </a:solidFill>
                          <a:latin typeface="+mn-lt"/>
                        </a:rPr>
                        <a:t>0.75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chemeClr val="dk1"/>
                          </a:solidFill>
                          <a:latin typeface="+mn-lt"/>
                        </a:rPr>
                        <a:t>1.9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74917">
                <a:tc vMerge="1">
                  <a:txBody>
                    <a:bodyPr/>
                    <a:lstStyle/>
                    <a:p>
                      <a:pPr algn="ctr" fontAlgn="b"/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chemeClr val="dk1"/>
                          </a:solidFill>
                          <a:latin typeface="+mn-lt"/>
                        </a:rPr>
                        <a:t>1.00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/>
                        <a:t>1.8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74917">
                <a:tc rowSpan="4">
                  <a:txBody>
                    <a:bodyPr/>
                    <a:lstStyle/>
                    <a:p>
                      <a:pPr marL="0" algn="ctr" rtl="0" eaLnBrk="1" fontAlgn="b" latinLnBrk="0" hangingPunct="1"/>
                      <a:endParaRPr kumimoji="0" lang="en-US" sz="2400" b="0" i="0" u="none" strike="noStrike" kern="1200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algn="ctr" rtl="0" eaLnBrk="1" fontAlgn="b" latinLnBrk="0" hangingPunct="1"/>
                      <a:r>
                        <a:rPr kumimoji="0" lang="en-US" sz="2400" b="0" i="0" u="none" strike="noStrike" kern="1200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+mn-ea"/>
                          <a:cs typeface="+mn-cs"/>
                        </a:rPr>
                        <a:t>75 ns</a:t>
                      </a:r>
                      <a:endParaRPr kumimoji="0" lang="en-US" sz="2400" b="0" i="0" u="none" strike="noStrike" kern="1200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algn="ctr" rtl="0" eaLnBrk="1" fontAlgn="b" latinLnBrk="0" hangingPunct="1"/>
                      <a:endParaRPr kumimoji="0" lang="en-US" sz="2400" b="0" i="0" u="none" strike="noStrike" kern="1200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algn="ctr" rtl="0" eaLnBrk="1" fontAlgn="b" latinLnBrk="0" hangingPunct="1"/>
                      <a:endParaRPr kumimoji="0" lang="en-US" sz="2400" b="0" i="0" u="none" strike="noStrike" kern="1200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24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0.25</a:t>
                      </a:r>
                      <a:endParaRPr kumimoji="0" lang="en-US" sz="24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24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2.5* &gt;</a:t>
                      </a:r>
                      <a:endParaRPr kumimoji="0" lang="en-US" sz="24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74917">
                <a:tc vMerge="1">
                  <a:txBody>
                    <a:bodyPr/>
                    <a:lstStyle/>
                    <a:p>
                      <a:pPr marL="0" algn="ctr" rtl="0" eaLnBrk="1" fontAlgn="b" latinLnBrk="0" hangingPunct="1"/>
                      <a:endParaRPr kumimoji="0" lang="en-US" sz="2400" b="0" i="0" u="none" strike="noStrike" kern="1200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24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0.50</a:t>
                      </a:r>
                      <a:endParaRPr kumimoji="0" lang="en-US" sz="24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24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2.5* &gt;</a:t>
                      </a:r>
                      <a:endParaRPr kumimoji="0" lang="en-US" sz="24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74917">
                <a:tc vMerge="1">
                  <a:txBody>
                    <a:bodyPr/>
                    <a:lstStyle/>
                    <a:p>
                      <a:pPr marL="0" algn="ctr" rtl="0" eaLnBrk="1" fontAlgn="b" latinLnBrk="0" hangingPunct="1"/>
                      <a:endParaRPr kumimoji="0" lang="en-US" sz="2400" b="0" i="0" u="none" strike="noStrike" kern="1200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24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24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2.4</a:t>
                      </a: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74917">
                <a:tc vMerge="1">
                  <a:txBody>
                    <a:bodyPr/>
                    <a:lstStyle/>
                    <a:p>
                      <a:pPr marL="0" algn="ctr" rtl="0" eaLnBrk="1" fontAlgn="b" latinLnBrk="0" hangingPunct="1"/>
                      <a:endParaRPr kumimoji="0" lang="en-US" sz="2400" b="0" i="0" u="none" strike="noStrike" kern="1200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24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1.00</a:t>
                      </a:r>
                      <a:endParaRPr kumimoji="0" lang="en-US" sz="24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24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2.1</a:t>
                      </a:r>
                      <a:endParaRPr kumimoji="0" lang="en-US" sz="24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259632" y="6372036"/>
            <a:ext cx="4896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* There is not </a:t>
            </a:r>
            <a:r>
              <a:rPr lang="en-US" b="1" dirty="0" err="1" smtClean="0"/>
              <a:t>multipacting</a:t>
            </a:r>
            <a:r>
              <a:rPr lang="en-US" b="1" dirty="0" smtClean="0"/>
              <a:t> until SEY = 2.5</a:t>
            </a:r>
            <a:endParaRPr lang="en-US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22" name="Object 2"/>
          <p:cNvGraphicFramePr>
            <a:graphicFrameLocks noChangeAspect="1"/>
          </p:cNvGraphicFramePr>
          <p:nvPr/>
        </p:nvGraphicFramePr>
        <p:xfrm>
          <a:off x="1391389" y="-675456"/>
          <a:ext cx="6853019" cy="7868391"/>
        </p:xfrm>
        <a:graphic>
          <a:graphicData uri="http://schemas.openxmlformats.org/presentationml/2006/ole">
            <p:oleObj spid="_x0000_s81922" name="Graph" r:id="rId3" imgW="3631680" imgH="4170240" progId="Origin50.Graph">
              <p:embed/>
            </p:oleObj>
          </a:graphicData>
        </a:graphic>
      </p:graphicFrame>
    </p:spTree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510</TotalTime>
  <Words>134</Words>
  <Application>Microsoft Office PowerPoint</Application>
  <PresentationFormat>On-screen Show (4:3)</PresentationFormat>
  <Paragraphs>77</Paragraphs>
  <Slides>4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Office Theme</vt:lpstr>
      <vt:lpstr>Solstice</vt:lpstr>
      <vt:lpstr>Origin Graph</vt:lpstr>
      <vt:lpstr>Electron Cloud Simulations Update</vt:lpstr>
      <vt:lpstr>Simulation parameters for 50 ns and 75 ns bunch spacing</vt:lpstr>
      <vt:lpstr>Slide 3</vt:lpstr>
      <vt:lpstr>Slide 4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Electron Cloud Simulations Update</dc:title>
  <dc:creator>Humberto Maury Cuna</dc:creator>
  <cp:lastModifiedBy>Humberto Maury Cuna</cp:lastModifiedBy>
  <cp:revision>32</cp:revision>
  <dcterms:created xsi:type="dcterms:W3CDTF">2010-11-26T08:03:10Z</dcterms:created>
  <dcterms:modified xsi:type="dcterms:W3CDTF">2010-12-14T14:39:22Z</dcterms:modified>
</cp:coreProperties>
</file>