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1" r:id="rId9"/>
    <p:sldId id="264" r:id="rId10"/>
    <p:sldId id="265" r:id="rId11"/>
    <p:sldId id="268" r:id="rId12"/>
    <p:sldId id="269" r:id="rId13"/>
    <p:sldId id="270" r:id="rId14"/>
    <p:sldId id="273" r:id="rId15"/>
    <p:sldId id="274" r:id="rId16"/>
    <p:sldId id="278" r:id="rId17"/>
    <p:sldId id="280" r:id="rId18"/>
    <p:sldId id="279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25B3-DBC1-4C10-B261-4098C03A71A7}" type="datetimeFigureOut">
              <a:rPr lang="en-US" smtClean="0"/>
              <a:t>11/26/2010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A1F2-CB10-4803-BEAA-2B5800B6A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25B3-DBC1-4C10-B261-4098C03A71A7}" type="datetimeFigureOut">
              <a:rPr lang="en-US" smtClean="0"/>
              <a:t>11/26/2010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A1F2-CB10-4803-BEAA-2B5800B6A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25B3-DBC1-4C10-B261-4098C03A71A7}" type="datetimeFigureOut">
              <a:rPr lang="en-US" smtClean="0"/>
              <a:t>11/26/2010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A1F2-CB10-4803-BEAA-2B5800B6A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25B3-DBC1-4C10-B261-4098C03A71A7}" type="datetimeFigureOut">
              <a:rPr lang="en-US" smtClean="0"/>
              <a:t>11/26/2010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A1F2-CB10-4803-BEAA-2B5800B6A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25B3-DBC1-4C10-B261-4098C03A71A7}" type="datetimeFigureOut">
              <a:rPr lang="en-US" smtClean="0"/>
              <a:t>11/26/2010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A1F2-CB10-4803-BEAA-2B5800B6A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25B3-DBC1-4C10-B261-4098C03A71A7}" type="datetimeFigureOut">
              <a:rPr lang="en-US" smtClean="0"/>
              <a:t>11/26/2010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A1F2-CB10-4803-BEAA-2B5800B6A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25B3-DBC1-4C10-B261-4098C03A71A7}" type="datetimeFigureOut">
              <a:rPr lang="en-US" smtClean="0"/>
              <a:t>11/26/2010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A1F2-CB10-4803-BEAA-2B5800B6A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25B3-DBC1-4C10-B261-4098C03A71A7}" type="datetimeFigureOut">
              <a:rPr lang="en-US" smtClean="0"/>
              <a:t>11/26/2010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A1F2-CB10-4803-BEAA-2B5800B6A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25B3-DBC1-4C10-B261-4098C03A71A7}" type="datetimeFigureOut">
              <a:rPr lang="en-US" smtClean="0"/>
              <a:t>11/26/2010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A1F2-CB10-4803-BEAA-2B5800B6A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25B3-DBC1-4C10-B261-4098C03A71A7}" type="datetimeFigureOut">
              <a:rPr lang="en-US" smtClean="0"/>
              <a:t>11/26/2010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A1F2-CB10-4803-BEAA-2B5800B6A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425B3-DBC1-4C10-B261-4098C03A71A7}" type="datetimeFigureOut">
              <a:rPr lang="en-US" smtClean="0"/>
              <a:t>11/26/2010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A1F2-CB10-4803-BEAA-2B5800B6AA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425B3-DBC1-4C10-B261-4098C03A71A7}" type="datetimeFigureOut">
              <a:rPr lang="en-US" smtClean="0"/>
              <a:t>11/26/2010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AA1F2-CB10-4803-BEAA-2B5800B6AA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99060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tx2"/>
                </a:solidFill>
                <a:latin typeface="Calibri" pitchFamily="34" charset="0"/>
              </a:rPr>
              <a:t>e</a:t>
            </a:r>
            <a:r>
              <a:rPr lang="en-US" sz="60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n-US" sz="6000" dirty="0" smtClean="0">
                <a:solidFill>
                  <a:schemeClr val="tx2"/>
                </a:solidFill>
                <a:latin typeface="Calibri" pitchFamily="34" charset="0"/>
              </a:rPr>
              <a:t> cloud simulations </a:t>
            </a:r>
            <a:endParaRPr lang="en-US" sz="6000" dirty="0" smtClean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352800"/>
            <a:ext cx="83058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err="1" smtClean="0"/>
              <a:t>C.Octavio</a:t>
            </a:r>
            <a:r>
              <a:rPr lang="en-US" sz="2300" dirty="0" smtClean="0"/>
              <a:t> Dom</a:t>
            </a:r>
            <a:r>
              <a:rPr lang="es-ES_tradnl" sz="2300" dirty="0" err="1" smtClean="0"/>
              <a:t>ínguez</a:t>
            </a:r>
            <a:r>
              <a:rPr lang="es-ES_tradnl" sz="2300" dirty="0" smtClean="0"/>
              <a:t>, </a:t>
            </a:r>
            <a:r>
              <a:rPr lang="es-ES_tradnl" sz="2300" dirty="0" smtClean="0"/>
              <a:t>Giovanni </a:t>
            </a:r>
            <a:r>
              <a:rPr lang="es-ES_tradnl" sz="2300" dirty="0"/>
              <a:t>R</a:t>
            </a:r>
            <a:r>
              <a:rPr lang="es-ES_tradnl" sz="2300" dirty="0" smtClean="0"/>
              <a:t>umolo, </a:t>
            </a:r>
            <a:r>
              <a:rPr lang="es-ES_tradnl" sz="2300" dirty="0" smtClean="0"/>
              <a:t>Frank </a:t>
            </a:r>
            <a:r>
              <a:rPr lang="es-ES_tradnl" sz="2300" dirty="0" smtClean="0"/>
              <a:t>Zimmermann</a:t>
            </a:r>
          </a:p>
          <a:p>
            <a:pPr algn="ctr"/>
            <a:endParaRPr lang="es-ES_tradnl" sz="2300" dirty="0" smtClean="0"/>
          </a:p>
          <a:p>
            <a:pPr algn="ctr"/>
            <a:r>
              <a:rPr lang="es-ES_tradnl" sz="1700" dirty="0" err="1" smtClean="0">
                <a:solidFill>
                  <a:schemeClr val="tx2"/>
                </a:solidFill>
              </a:rPr>
              <a:t>Thanks</a:t>
            </a:r>
            <a:r>
              <a:rPr lang="es-ES_tradnl" sz="1700" dirty="0" smtClean="0">
                <a:solidFill>
                  <a:schemeClr val="tx2"/>
                </a:solidFill>
              </a:rPr>
              <a:t> </a:t>
            </a:r>
            <a:r>
              <a:rPr lang="es-ES_tradnl" sz="1700" dirty="0" err="1" smtClean="0">
                <a:solidFill>
                  <a:schemeClr val="tx2"/>
                </a:solidFill>
              </a:rPr>
              <a:t>to</a:t>
            </a:r>
            <a:endParaRPr lang="es-ES_tradnl" sz="1700" dirty="0" smtClean="0">
              <a:solidFill>
                <a:schemeClr val="tx2"/>
              </a:solidFill>
            </a:endParaRPr>
          </a:p>
          <a:p>
            <a:pPr algn="ctr"/>
            <a:r>
              <a:rPr lang="es-ES_tradnl" sz="2300" dirty="0" smtClean="0"/>
              <a:t>Humberto Maury Cuna</a:t>
            </a:r>
            <a:endParaRPr lang="en-US" sz="23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26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2010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26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2010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– Pipe shape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8382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baseline="-25000" dirty="0" err="1" smtClean="0"/>
              <a:t>z</a:t>
            </a:r>
            <a:r>
              <a:rPr lang="en-US" dirty="0" smtClean="0"/>
              <a:t>= 11.8 cm; 	      	</a:t>
            </a:r>
            <a:r>
              <a:rPr lang="en-US" dirty="0" err="1" smtClean="0"/>
              <a:t>bs</a:t>
            </a:r>
            <a:r>
              <a:rPr lang="en-US" dirty="0" smtClean="0"/>
              <a:t> = 50 ns;  		</a:t>
            </a:r>
            <a:r>
              <a:rPr lang="en-US" dirty="0" err="1" smtClean="0">
                <a:latin typeface="Symbol" pitchFamily="18" charset="2"/>
              </a:rPr>
              <a:t>e</a:t>
            </a:r>
            <a:r>
              <a:rPr lang="en-US" baseline="-25000" dirty="0" err="1" smtClean="0"/>
              <a:t>max</a:t>
            </a:r>
            <a:r>
              <a:rPr lang="en-US" dirty="0"/>
              <a:t>= 230 </a:t>
            </a:r>
            <a:r>
              <a:rPr lang="en-US" dirty="0" err="1" smtClean="0"/>
              <a:t>eV</a:t>
            </a:r>
            <a:r>
              <a:rPr lang="en-US" dirty="0" smtClean="0"/>
              <a:t>; 	     </a:t>
            </a:r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b</a:t>
            </a:r>
            <a:r>
              <a:rPr lang="en-US" dirty="0" smtClean="0"/>
              <a:t>=1.1 </a:t>
            </a:r>
            <a:r>
              <a:rPr lang="en-US" dirty="0"/>
              <a:t>10</a:t>
            </a:r>
            <a:r>
              <a:rPr lang="en-US" baseline="30000" dirty="0"/>
              <a:t>11</a:t>
            </a:r>
            <a:r>
              <a:rPr lang="en-US" dirty="0"/>
              <a:t> </a:t>
            </a:r>
            <a:r>
              <a:rPr lang="en-US" dirty="0" smtClean="0"/>
              <a:t>ppb; 		P = 9 </a:t>
            </a:r>
            <a:r>
              <a:rPr lang="en-US" dirty="0" err="1" smtClean="0"/>
              <a:t>nTorr</a:t>
            </a:r>
            <a:r>
              <a:rPr lang="en-US" dirty="0" smtClean="0"/>
              <a:t>;     	      	R = 0.7;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" y="2026756"/>
          <a:ext cx="8382000" cy="3441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6486"/>
                <a:gridCol w="1513689"/>
                <a:gridCol w="1381649"/>
                <a:gridCol w="1289538"/>
                <a:gridCol w="1386974"/>
                <a:gridCol w="823664"/>
              </a:tblGrid>
              <a:tr h="381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Pipe shape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aseline="0" dirty="0" err="1" smtClean="0">
                          <a:latin typeface="Symbol" pitchFamily="18" charset="2"/>
                        </a:rPr>
                        <a:t>s</a:t>
                      </a:r>
                      <a:r>
                        <a:rPr lang="en-US" baseline="-25000" dirty="0" err="1" smtClean="0"/>
                        <a:t>x</a:t>
                      </a:r>
                      <a:r>
                        <a:rPr lang="en-US" dirty="0" smtClean="0"/>
                        <a:t>[mm]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err="1" smtClean="0">
                          <a:latin typeface="Symbol" pitchFamily="18" charset="2"/>
                        </a:rPr>
                        <a:t>s</a:t>
                      </a:r>
                      <a:r>
                        <a:rPr lang="en-US" baseline="-25000" dirty="0" err="1" smtClean="0">
                          <a:latin typeface="+mn-lt"/>
                        </a:rPr>
                        <a:t>y</a:t>
                      </a:r>
                      <a:r>
                        <a:rPr lang="en-US" dirty="0" smtClean="0"/>
                        <a:t>[mm]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sx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[m]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sy,sz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[m]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onset</a:t>
                      </a:r>
                    </a:p>
                  </a:txBody>
                  <a:tcPr marL="68580" marR="68580" marT="0" marB="0"/>
                </a:tc>
              </a:tr>
              <a:tr h="3485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n-US" sz="1800" baseline="300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cloud monitor (Elliptical)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0.9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0.4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0.07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0.0243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1.7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3753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Elliptical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0.9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0.4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0.04715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</a:p>
                  </a:txBody>
                  <a:tcPr marL="68580" marR="68580" marT="0" marB="0"/>
                </a:tc>
              </a:tr>
              <a:tr h="3753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Round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0.9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0.4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0.07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</a:p>
                  </a:txBody>
                  <a:tcPr marL="68580" marR="68580" marT="0" marB="0"/>
                </a:tc>
              </a:tr>
              <a:tr h="3753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Elliptical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0.9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0.4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0.04715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0.0243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1.7</a:t>
                      </a:r>
                    </a:p>
                  </a:txBody>
                  <a:tcPr marL="68580" marR="68580" marT="0" marB="0"/>
                </a:tc>
              </a:tr>
              <a:tr h="3753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Round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0.9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 smtClean="0"/>
                        <a:t>0.4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0.0243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0.0243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1.6</a:t>
                      </a:r>
                    </a:p>
                  </a:txBody>
                  <a:tcPr marL="68580" marR="68580" marT="0" marB="0"/>
                </a:tc>
              </a:tr>
              <a:tr h="2512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MBA (Elliptical)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0.89947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0.460687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0.078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0.01925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2.0?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1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MBB (Elliptical)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0.756129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0.670483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0.066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0.2575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&lt;1.7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37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LHC type (Elliptical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0.018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26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2010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2888159"/>
            <a:ext cx="47297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1.3) </a:t>
            </a:r>
            <a:r>
              <a:rPr lang="en-US" sz="4400" b="1" dirty="0" err="1" smtClean="0"/>
              <a:t>Emittance</a:t>
            </a:r>
            <a:r>
              <a:rPr lang="en-US" sz="4400" b="1" dirty="0" smtClean="0"/>
              <a:t> scan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26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2010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2800" y="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– </a:t>
            </a:r>
            <a:r>
              <a:rPr lang="en-US" sz="2400" b="1" dirty="0" smtClean="0">
                <a:solidFill>
                  <a:schemeClr val="tx2"/>
                </a:solidFill>
                <a:latin typeface="Symbol" pitchFamily="18" charset="2"/>
              </a:rPr>
              <a:t>e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 scan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6858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bs</a:t>
            </a:r>
            <a:r>
              <a:rPr lang="en-US" dirty="0" smtClean="0"/>
              <a:t> = 50 ns; 	</a:t>
            </a:r>
            <a:r>
              <a:rPr lang="en-US" dirty="0" err="1" smtClean="0">
                <a:latin typeface="Symbol" pitchFamily="18" charset="2"/>
              </a:rPr>
              <a:t>e</a:t>
            </a:r>
            <a:r>
              <a:rPr lang="en-US" baseline="-25000" dirty="0" err="1" smtClean="0"/>
              <a:t>max</a:t>
            </a:r>
            <a:r>
              <a:rPr lang="en-US" dirty="0"/>
              <a:t>= 230 </a:t>
            </a:r>
            <a:r>
              <a:rPr lang="en-US" dirty="0" smtClean="0"/>
              <a:t> </a:t>
            </a:r>
            <a:r>
              <a:rPr lang="en-US" dirty="0" err="1" smtClean="0"/>
              <a:t>eV</a:t>
            </a:r>
            <a:r>
              <a:rPr lang="en-US" dirty="0" smtClean="0"/>
              <a:t>; 	    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b</a:t>
            </a:r>
            <a:r>
              <a:rPr lang="en-US" dirty="0" smtClean="0"/>
              <a:t>=1.1 </a:t>
            </a:r>
            <a:r>
              <a:rPr lang="en-US" dirty="0"/>
              <a:t>10</a:t>
            </a:r>
            <a:r>
              <a:rPr lang="en-US" baseline="30000" dirty="0"/>
              <a:t>11</a:t>
            </a:r>
            <a:r>
              <a:rPr lang="en-US" dirty="0"/>
              <a:t> </a:t>
            </a:r>
            <a:r>
              <a:rPr lang="en-US" dirty="0" smtClean="0"/>
              <a:t>ppb; 	P = 9 </a:t>
            </a:r>
            <a:r>
              <a:rPr lang="en-US" dirty="0" err="1" smtClean="0"/>
              <a:t>nTorr</a:t>
            </a:r>
            <a:r>
              <a:rPr lang="en-US" dirty="0" smtClean="0"/>
              <a:t>;    </a:t>
            </a:r>
          </a:p>
          <a:p>
            <a:r>
              <a:rPr lang="en-US" dirty="0" smtClean="0"/>
              <a:t>R = 0.7;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447800" y="167640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Symbol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n-US" sz="1800" baseline="-25000" dirty="0" err="1">
                          <a:latin typeface="Calibri"/>
                          <a:ea typeface="Calibri"/>
                          <a:cs typeface="Times New Roman"/>
                        </a:rPr>
                        <a:t>Nx,Ny</a:t>
                      </a:r>
                      <a:r>
                        <a:rPr lang="en-US" sz="1800" baseline="-25000" dirty="0"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US" sz="1800" dirty="0">
                          <a:latin typeface="Symbol"/>
                          <a:ea typeface="Calibri"/>
                          <a:cs typeface="Times New Roman"/>
                        </a:rPr>
                        <a:t>[m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r>
                        <a:rPr lang="en-US" sz="1800" dirty="0">
                          <a:latin typeface="Symbol"/>
                          <a:ea typeface="Calibri"/>
                          <a:cs typeface="Times New Roman"/>
                        </a:rPr>
                        <a:t>]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Symbol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1800" baseline="-25000">
                          <a:latin typeface="Calibri"/>
                          <a:ea typeface="Calibri"/>
                          <a:cs typeface="Times New Roman"/>
                        </a:rPr>
                        <a:t>x </a:t>
                      </a: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[mm]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Symbol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1800" baseline="-25000">
                          <a:latin typeface="Calibri"/>
                          <a:ea typeface="Calibri"/>
                          <a:cs typeface="Times New Roman"/>
                        </a:rPr>
                        <a:t>y </a:t>
                      </a: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[mm]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onset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0.78912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029059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1.7?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0.893224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0.37515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1.7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3.0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0.940968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0.410956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1.7</a:t>
                      </a: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3.5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0.986403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0.443883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1.7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4.5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1.07151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0.503317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1.7?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5.5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1.15033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0.556437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1.7?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11" name="Group 1"/>
          <p:cNvGrpSpPr>
            <a:grpSpLocks/>
          </p:cNvGrpSpPr>
          <p:nvPr/>
        </p:nvGrpSpPr>
        <p:grpSpPr bwMode="auto">
          <a:xfrm>
            <a:off x="990600" y="4724400"/>
            <a:ext cx="3581400" cy="1752600"/>
            <a:chOff x="2760" y="5895"/>
            <a:chExt cx="4126" cy="2115"/>
          </a:xfrm>
        </p:grpSpPr>
        <p:sp>
          <p:nvSpPr>
            <p:cNvPr id="12" name="Oval 2"/>
            <p:cNvSpPr>
              <a:spLocks noChangeArrowheads="1"/>
            </p:cNvSpPr>
            <p:nvPr/>
          </p:nvSpPr>
          <p:spPr bwMode="auto">
            <a:xfrm>
              <a:off x="4320" y="5895"/>
              <a:ext cx="2520" cy="12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3" name="AutoShape 3"/>
            <p:cNvCxnSpPr>
              <a:cxnSpLocks noChangeShapeType="1"/>
            </p:cNvCxnSpPr>
            <p:nvPr/>
          </p:nvCxnSpPr>
          <p:spPr bwMode="auto">
            <a:xfrm>
              <a:off x="5565" y="7485"/>
              <a:ext cx="131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5" name="AutoShape 4"/>
            <p:cNvCxnSpPr>
              <a:cxnSpLocks noChangeShapeType="1"/>
            </p:cNvCxnSpPr>
            <p:nvPr/>
          </p:nvCxnSpPr>
          <p:spPr bwMode="auto">
            <a:xfrm>
              <a:off x="5565" y="7365"/>
              <a:ext cx="1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" name="AutoShape 5"/>
            <p:cNvCxnSpPr>
              <a:cxnSpLocks noChangeShapeType="1"/>
            </p:cNvCxnSpPr>
            <p:nvPr/>
          </p:nvCxnSpPr>
          <p:spPr bwMode="auto">
            <a:xfrm>
              <a:off x="6885" y="7365"/>
              <a:ext cx="1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7" name="AutoShape 6"/>
            <p:cNvCxnSpPr>
              <a:cxnSpLocks noChangeShapeType="1"/>
            </p:cNvCxnSpPr>
            <p:nvPr/>
          </p:nvCxnSpPr>
          <p:spPr bwMode="auto">
            <a:xfrm>
              <a:off x="5565" y="7005"/>
              <a:ext cx="1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" name="AutoShape 7"/>
            <p:cNvCxnSpPr>
              <a:cxnSpLocks noChangeShapeType="1"/>
            </p:cNvCxnSpPr>
            <p:nvPr/>
          </p:nvCxnSpPr>
          <p:spPr bwMode="auto">
            <a:xfrm>
              <a:off x="5566" y="6615"/>
              <a:ext cx="1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" name="AutoShape 8"/>
            <p:cNvCxnSpPr>
              <a:cxnSpLocks noChangeShapeType="1"/>
            </p:cNvCxnSpPr>
            <p:nvPr/>
          </p:nvCxnSpPr>
          <p:spPr bwMode="auto">
            <a:xfrm>
              <a:off x="6883" y="7005"/>
              <a:ext cx="1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" name="AutoShape 9"/>
            <p:cNvCxnSpPr>
              <a:cxnSpLocks noChangeShapeType="1"/>
            </p:cNvCxnSpPr>
            <p:nvPr/>
          </p:nvCxnSpPr>
          <p:spPr bwMode="auto">
            <a:xfrm>
              <a:off x="6884" y="6615"/>
              <a:ext cx="1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1" name="AutoShape 10"/>
            <p:cNvCxnSpPr>
              <a:cxnSpLocks noChangeShapeType="1"/>
            </p:cNvCxnSpPr>
            <p:nvPr/>
          </p:nvCxnSpPr>
          <p:spPr bwMode="auto">
            <a:xfrm>
              <a:off x="3930" y="5895"/>
              <a:ext cx="1" cy="7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" name="AutoShape 11"/>
            <p:cNvCxnSpPr>
              <a:cxnSpLocks noChangeShapeType="1"/>
            </p:cNvCxnSpPr>
            <p:nvPr/>
          </p:nvCxnSpPr>
          <p:spPr bwMode="auto">
            <a:xfrm>
              <a:off x="3840" y="589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3" name="AutoShape 12"/>
            <p:cNvCxnSpPr>
              <a:cxnSpLocks noChangeShapeType="1"/>
            </p:cNvCxnSpPr>
            <p:nvPr/>
          </p:nvCxnSpPr>
          <p:spPr bwMode="auto">
            <a:xfrm>
              <a:off x="3841" y="661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5" name="AutoShape 13"/>
            <p:cNvCxnSpPr>
              <a:cxnSpLocks noChangeShapeType="1"/>
            </p:cNvCxnSpPr>
            <p:nvPr/>
          </p:nvCxnSpPr>
          <p:spPr bwMode="auto">
            <a:xfrm>
              <a:off x="4155" y="589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6" name="AutoShape 14"/>
            <p:cNvCxnSpPr>
              <a:cxnSpLocks noChangeShapeType="1"/>
            </p:cNvCxnSpPr>
            <p:nvPr/>
          </p:nvCxnSpPr>
          <p:spPr bwMode="auto">
            <a:xfrm>
              <a:off x="4515" y="589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" name="AutoShape 15"/>
            <p:cNvCxnSpPr>
              <a:cxnSpLocks noChangeShapeType="1"/>
            </p:cNvCxnSpPr>
            <p:nvPr/>
          </p:nvCxnSpPr>
          <p:spPr bwMode="auto">
            <a:xfrm>
              <a:off x="4845" y="589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" name="AutoShape 16"/>
            <p:cNvCxnSpPr>
              <a:cxnSpLocks noChangeShapeType="1"/>
            </p:cNvCxnSpPr>
            <p:nvPr/>
          </p:nvCxnSpPr>
          <p:spPr bwMode="auto">
            <a:xfrm>
              <a:off x="4155" y="661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9" name="AutoShape 17"/>
            <p:cNvCxnSpPr>
              <a:cxnSpLocks noChangeShapeType="1"/>
            </p:cNvCxnSpPr>
            <p:nvPr/>
          </p:nvCxnSpPr>
          <p:spPr bwMode="auto">
            <a:xfrm>
              <a:off x="4515" y="661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" name="AutoShape 18"/>
            <p:cNvCxnSpPr>
              <a:cxnSpLocks noChangeShapeType="1"/>
            </p:cNvCxnSpPr>
            <p:nvPr/>
          </p:nvCxnSpPr>
          <p:spPr bwMode="auto">
            <a:xfrm>
              <a:off x="4845" y="661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1" name="AutoShape 19"/>
            <p:cNvCxnSpPr>
              <a:cxnSpLocks noChangeShapeType="1"/>
            </p:cNvCxnSpPr>
            <p:nvPr/>
          </p:nvCxnSpPr>
          <p:spPr bwMode="auto">
            <a:xfrm>
              <a:off x="5175" y="661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2" name="AutoShape 20"/>
            <p:cNvCxnSpPr>
              <a:cxnSpLocks noChangeShapeType="1"/>
            </p:cNvCxnSpPr>
            <p:nvPr/>
          </p:nvCxnSpPr>
          <p:spPr bwMode="auto">
            <a:xfrm>
              <a:off x="5430" y="661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3" name="AutoShape 21"/>
            <p:cNvCxnSpPr>
              <a:cxnSpLocks noChangeShapeType="1"/>
            </p:cNvCxnSpPr>
            <p:nvPr/>
          </p:nvCxnSpPr>
          <p:spPr bwMode="auto">
            <a:xfrm>
              <a:off x="5145" y="589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4" name="AutoShape 22"/>
            <p:cNvCxnSpPr>
              <a:cxnSpLocks noChangeShapeType="1"/>
            </p:cNvCxnSpPr>
            <p:nvPr/>
          </p:nvCxnSpPr>
          <p:spPr bwMode="auto">
            <a:xfrm flipH="1">
              <a:off x="3841" y="5895"/>
              <a:ext cx="89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5" name="AutoShape 23"/>
            <p:cNvCxnSpPr>
              <a:cxnSpLocks noChangeShapeType="1"/>
            </p:cNvCxnSpPr>
            <p:nvPr/>
          </p:nvCxnSpPr>
          <p:spPr bwMode="auto">
            <a:xfrm flipH="1">
              <a:off x="5580" y="7380"/>
              <a:ext cx="89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6" name="AutoShape 24"/>
            <p:cNvCxnSpPr>
              <a:cxnSpLocks noChangeShapeType="1"/>
            </p:cNvCxnSpPr>
            <p:nvPr/>
          </p:nvCxnSpPr>
          <p:spPr bwMode="auto">
            <a:xfrm flipH="1">
              <a:off x="3946" y="6495"/>
              <a:ext cx="89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7" name="AutoShape 25"/>
            <p:cNvCxnSpPr>
              <a:cxnSpLocks noChangeShapeType="1"/>
            </p:cNvCxnSpPr>
            <p:nvPr/>
          </p:nvCxnSpPr>
          <p:spPr bwMode="auto">
            <a:xfrm flipH="1">
              <a:off x="6781" y="7500"/>
              <a:ext cx="89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8" name="AutoShape 26"/>
            <p:cNvCxnSpPr>
              <a:cxnSpLocks noChangeShapeType="1"/>
            </p:cNvCxnSpPr>
            <p:nvPr/>
          </p:nvCxnSpPr>
          <p:spPr bwMode="auto">
            <a:xfrm>
              <a:off x="3930" y="5895"/>
              <a:ext cx="105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9" name="AutoShape 27"/>
            <p:cNvCxnSpPr>
              <a:cxnSpLocks noChangeShapeType="1"/>
            </p:cNvCxnSpPr>
            <p:nvPr/>
          </p:nvCxnSpPr>
          <p:spPr bwMode="auto">
            <a:xfrm>
              <a:off x="3825" y="6510"/>
              <a:ext cx="105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0" name="AutoShape 28"/>
            <p:cNvCxnSpPr>
              <a:cxnSpLocks noChangeShapeType="1"/>
            </p:cNvCxnSpPr>
            <p:nvPr/>
          </p:nvCxnSpPr>
          <p:spPr bwMode="auto">
            <a:xfrm>
              <a:off x="5579" y="7500"/>
              <a:ext cx="105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1" name="AutoShape 29"/>
            <p:cNvCxnSpPr>
              <a:cxnSpLocks noChangeShapeType="1"/>
            </p:cNvCxnSpPr>
            <p:nvPr/>
          </p:nvCxnSpPr>
          <p:spPr bwMode="auto">
            <a:xfrm>
              <a:off x="6781" y="7395"/>
              <a:ext cx="105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42" name="Text Box 30"/>
            <p:cNvSpPr txBox="1">
              <a:spLocks noChangeArrowheads="1"/>
            </p:cNvSpPr>
            <p:nvPr/>
          </p:nvSpPr>
          <p:spPr bwMode="auto">
            <a:xfrm>
              <a:off x="2760" y="6000"/>
              <a:ext cx="1081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24.3 mm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" name="Text Box 31"/>
            <p:cNvSpPr txBox="1">
              <a:spLocks noChangeArrowheads="1"/>
            </p:cNvSpPr>
            <p:nvPr/>
          </p:nvSpPr>
          <p:spPr bwMode="auto">
            <a:xfrm>
              <a:off x="5759" y="7605"/>
              <a:ext cx="1081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70.0 mm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4876800" y="52578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baseline="30000" dirty="0" smtClean="0"/>
              <a:t>-</a:t>
            </a:r>
            <a:r>
              <a:rPr lang="en-US" dirty="0" smtClean="0"/>
              <a:t> cloud monitor (elliptical approach)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26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2010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0" y="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benchmarking – conclusions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740688"/>
            <a:ext cx="8610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e</a:t>
            </a:r>
            <a:r>
              <a:rPr lang="en-US" baseline="30000" dirty="0" smtClean="0"/>
              <a:t>-</a:t>
            </a:r>
            <a:r>
              <a:rPr lang="en-US" dirty="0" smtClean="0"/>
              <a:t> cloud simulation for SPS bending magnets are being redone exploring different</a:t>
            </a:r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smtClean="0"/>
              <a:t>parameters</a:t>
            </a:r>
          </a:p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Agreement (apparently) with previous simulations carried out by Giovanni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Round shape option </a:t>
            </a:r>
            <a:r>
              <a:rPr lang="en-US" dirty="0" smtClean="0">
                <a:sym typeface="Wingdings" pitchFamily="2" charset="2"/>
              </a:rPr>
              <a:t> W</a:t>
            </a:r>
            <a:r>
              <a:rPr lang="en-US" dirty="0" smtClean="0"/>
              <a:t>orse results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Emittance</a:t>
            </a:r>
            <a:r>
              <a:rPr lang="en-US" dirty="0" smtClean="0"/>
              <a:t> scan for different LHC type of beams </a:t>
            </a:r>
            <a:r>
              <a:rPr lang="en-US" dirty="0" smtClean="0">
                <a:sym typeface="Wingdings" pitchFamily="2" charset="2"/>
              </a:rPr>
              <a:t> Very s</a:t>
            </a:r>
            <a:r>
              <a:rPr lang="en-US" dirty="0" smtClean="0"/>
              <a:t>mall differences </a:t>
            </a:r>
            <a:r>
              <a:rPr lang="en-US" dirty="0"/>
              <a:t>(</a:t>
            </a:r>
            <a:r>
              <a:rPr lang="en-US" dirty="0" smtClean="0"/>
              <a:t>negligible)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To do: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D</a:t>
            </a:r>
            <a:r>
              <a:rPr lang="en-US" dirty="0" smtClean="0"/>
              <a:t>rifts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err="1" smtClean="0"/>
              <a:t>Quadrupoles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Modify code to simulate an elliptic/rectangular shape for a better approach (already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succeeded</a:t>
            </a:r>
            <a:r>
              <a:rPr lang="en-US" dirty="0" smtClean="0"/>
              <a:t> once by D. Schulte)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Questions for discussion: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err="1" smtClean="0">
                <a:latin typeface="Symbol" pitchFamily="18" charset="2"/>
              </a:rPr>
              <a:t>e</a:t>
            </a:r>
            <a:r>
              <a:rPr lang="en-US" baseline="-25000" dirty="0" err="1" smtClean="0"/>
              <a:t>max</a:t>
            </a:r>
            <a:r>
              <a:rPr lang="en-US" dirty="0" smtClean="0"/>
              <a:t> dependence of SEY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dirty="0" smtClean="0"/>
              <a:t> functions at the </a:t>
            </a:r>
            <a:r>
              <a:rPr lang="en-US" dirty="0" smtClean="0"/>
              <a:t>e</a:t>
            </a:r>
            <a:r>
              <a:rPr lang="en-US" baseline="30000" dirty="0" smtClean="0"/>
              <a:t>-</a:t>
            </a:r>
            <a:r>
              <a:rPr lang="en-US" dirty="0" smtClean="0"/>
              <a:t> cloud monitor, i.e. beam size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D</a:t>
            </a:r>
            <a:r>
              <a:rPr lang="en-US" dirty="0" smtClean="0"/>
              <a:t>ifferences between SPS and LHC simulations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26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2010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52800" y="2895600"/>
            <a:ext cx="20185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/>
              <a:t>2</a:t>
            </a:r>
            <a:r>
              <a:rPr lang="en-US" sz="4400" b="1" dirty="0" smtClean="0"/>
              <a:t>) Plans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26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2010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2797314"/>
            <a:ext cx="84509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4000" b="1" dirty="0"/>
              <a:t>2</a:t>
            </a:r>
            <a:r>
              <a:rPr lang="en-US" sz="4000" b="1" dirty="0" smtClean="0"/>
              <a:t>.1) </a:t>
            </a:r>
            <a:r>
              <a:rPr lang="en-US" sz="4000" dirty="0" smtClean="0">
                <a:sym typeface="Wingdings" pitchFamily="2" charset="2"/>
              </a:rPr>
              <a:t>F</a:t>
            </a:r>
            <a:r>
              <a:rPr lang="en-US" sz="4000" dirty="0" smtClean="0"/>
              <a:t>urther cross check with Humberto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26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2010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797314"/>
            <a:ext cx="863172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4400" b="1" dirty="0" smtClean="0"/>
              <a:t>2.2) LSS3 simulation</a:t>
            </a:r>
            <a:r>
              <a:rPr lang="en-US" sz="4400" b="1" dirty="0" smtClean="0">
                <a:sym typeface="Wingdings" pitchFamily="2" charset="2"/>
              </a:rPr>
              <a:t>; Memory effect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00800" y="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 LSS3 - Motivation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26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2010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2133600"/>
            <a:ext cx="8382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sz="2600" dirty="0" smtClean="0"/>
              <a:t>The biggest problems for e- cloud were found in the LSS3 section</a:t>
            </a:r>
          </a:p>
          <a:p>
            <a:r>
              <a:rPr lang="en-US" sz="2600" dirty="0"/>
              <a:t> </a:t>
            </a:r>
            <a:endParaRPr lang="en-US" sz="2600" dirty="0" smtClean="0"/>
          </a:p>
          <a:p>
            <a:pPr>
              <a:buFont typeface="Wingdings" pitchFamily="2" charset="2"/>
              <a:buChar char="Ø"/>
            </a:pPr>
            <a:r>
              <a:rPr lang="en-US" sz="2600" dirty="0" smtClean="0"/>
              <a:t> That makes interesting to explore it in more detailed 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26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2010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85800"/>
            <a:ext cx="7391400" cy="5095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752600" y="5943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Vincent </a:t>
            </a:r>
            <a:r>
              <a:rPr lang="en-US" dirty="0" err="1" smtClean="0"/>
              <a:t>Baglin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26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2010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2819400"/>
            <a:ext cx="722640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2</a:t>
            </a:r>
            <a:r>
              <a:rPr lang="en-US" sz="4400" b="1" dirty="0" smtClean="0"/>
              <a:t>.3) Coupled-bunch wake field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67600" y="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Calibri" pitchFamily="34" charset="0"/>
              </a:rPr>
              <a:t>C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ontents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26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2010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38200" y="601444"/>
            <a:ext cx="77724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200"/>
              </a:spcAft>
              <a:buAutoNum type="arabicParenR"/>
            </a:pPr>
            <a:r>
              <a:rPr lang="en-US" sz="2400" dirty="0" smtClean="0"/>
              <a:t>SPS benchmarking :</a:t>
            </a:r>
          </a:p>
          <a:p>
            <a:pPr marL="800100" lvl="1" indent="-342900">
              <a:buFontTx/>
              <a:buChar char="-"/>
            </a:pPr>
            <a:r>
              <a:rPr lang="en-US" sz="2400" dirty="0" smtClean="0"/>
              <a:t>SEY scan for different bunch spacing and reflection coefficient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r>
              <a:rPr lang="en-US" sz="2400" dirty="0" smtClean="0"/>
              <a:t>Vacuum pipe shape study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r>
              <a:rPr lang="en-US" sz="2400" dirty="0" err="1" smtClean="0"/>
              <a:t>Emittance</a:t>
            </a:r>
            <a:r>
              <a:rPr lang="en-US" sz="2400" dirty="0" smtClean="0"/>
              <a:t> scan</a:t>
            </a:r>
          </a:p>
          <a:p>
            <a:pPr marL="800100" lvl="1" indent="-342900">
              <a:lnSpc>
                <a:spcPct val="150000"/>
              </a:lnSpc>
            </a:pPr>
            <a:endParaRPr lang="en-US" sz="2400" dirty="0" smtClean="0"/>
          </a:p>
          <a:p>
            <a:pPr marL="342900" indent="-342900">
              <a:lnSpc>
                <a:spcPct val="150000"/>
              </a:lnSpc>
              <a:buFontTx/>
              <a:buAutoNum type="arabicParenR"/>
            </a:pPr>
            <a:r>
              <a:rPr lang="en-US" sz="2400" dirty="0" smtClean="0"/>
              <a:t>Plans </a:t>
            </a:r>
            <a:r>
              <a:rPr lang="en-US" sz="2400" dirty="0" smtClean="0">
                <a:sym typeface="Wingdings" pitchFamily="2" charset="2"/>
              </a:rPr>
              <a:t> Discussion: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sym typeface="Wingdings" pitchFamily="2" charset="2"/>
              </a:rPr>
              <a:t>F</a:t>
            </a:r>
            <a:r>
              <a:rPr lang="en-US" sz="2400" dirty="0" smtClean="0"/>
              <a:t>urther cross check with Humberto 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r>
              <a:rPr lang="en-US" sz="2400" dirty="0" smtClean="0"/>
              <a:t>Plan for LSS3 simulation</a:t>
            </a:r>
            <a:r>
              <a:rPr lang="en-US" sz="2400" dirty="0" smtClean="0">
                <a:sym typeface="Wingdings" pitchFamily="2" charset="2"/>
              </a:rPr>
              <a:t>; Memory effect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r>
              <a:rPr lang="en-US" sz="2400" dirty="0" smtClean="0"/>
              <a:t>Plan for coupled-bunch wake field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26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2010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09800" y="2667000"/>
            <a:ext cx="52084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1) SPS benchmarking 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77000" y="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- Introduction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26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2010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8382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Goal: To find onset </a:t>
            </a:r>
            <a:r>
              <a:rPr lang="en-US" dirty="0" err="1" smtClean="0"/>
              <a:t>multipacting</a:t>
            </a:r>
            <a:r>
              <a:rPr lang="en-US" dirty="0" smtClean="0"/>
              <a:t> SEY for several input parameters</a:t>
            </a:r>
            <a:endParaRPr lang="en-US" dirty="0"/>
          </a:p>
        </p:txBody>
      </p:sp>
      <p:pic>
        <p:nvPicPr>
          <p:cNvPr id="8" name="Picture 7" descr="plotmovie_50ns_R0p7_rp_or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47800" y="1363980"/>
            <a:ext cx="6324600" cy="44272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26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2010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0" y="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- Introduction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6096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The standard parameters:</a:t>
            </a:r>
          </a:p>
          <a:p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Bunch spacing = 50 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Energy = 450 </a:t>
            </a:r>
            <a:r>
              <a:rPr lang="en-US" dirty="0" err="1" smtClean="0"/>
              <a:t>GeV</a:t>
            </a:r>
            <a:r>
              <a:rPr lang="en-US" dirty="0" smtClean="0"/>
              <a:t> (SPS extraction)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 = 0.7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Shape: Elliptical approach of the electron cloud monitor at SPS: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pPr lvl="1"/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err="1" smtClean="0">
                <a:latin typeface="Symbol" pitchFamily="18" charset="2"/>
              </a:rPr>
              <a:t>e</a:t>
            </a:r>
            <a:r>
              <a:rPr lang="en-US" baseline="-25000" dirty="0" err="1" smtClean="0"/>
              <a:t>max</a:t>
            </a:r>
            <a:r>
              <a:rPr lang="en-US" dirty="0" smtClean="0"/>
              <a:t> = 230 </a:t>
            </a:r>
            <a:r>
              <a:rPr lang="en-US" dirty="0" err="1" smtClean="0"/>
              <a:t>eV</a:t>
            </a:r>
            <a:r>
              <a:rPr lang="en-US" dirty="0"/>
              <a:t>	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Gas pressure = 9 </a:t>
            </a:r>
            <a:r>
              <a:rPr lang="en-US" dirty="0" err="1" smtClean="0"/>
              <a:t>nTorr</a:t>
            </a:r>
            <a:endParaRPr lang="en-US" dirty="0" smtClean="0"/>
          </a:p>
          <a:p>
            <a:pPr lvl="1"/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Beam size: The one at the </a:t>
            </a:r>
            <a:r>
              <a:rPr lang="en-US" dirty="0" smtClean="0"/>
              <a:t>electron cloud monitor at SPS (</a:t>
            </a:r>
            <a:r>
              <a:rPr lang="en-US" dirty="0" err="1" smtClean="0">
                <a:latin typeface="Symbol" pitchFamily="18" charset="2"/>
              </a:rPr>
              <a:t>e</a:t>
            </a:r>
            <a:r>
              <a:rPr lang="en-US" baseline="-25000" dirty="0" err="1" smtClean="0"/>
              <a:t>Nx</a:t>
            </a:r>
            <a:r>
              <a:rPr lang="en-US" baseline="-25000" dirty="0" smtClean="0"/>
              <a:t>, </a:t>
            </a:r>
            <a:r>
              <a:rPr lang="en-US" baseline="-25000" dirty="0" err="1" smtClean="0"/>
              <a:t>Ny</a:t>
            </a:r>
            <a:r>
              <a:rPr lang="en-US" baseline="-25000" dirty="0" smtClean="0"/>
              <a:t> </a:t>
            </a:r>
            <a:r>
              <a:rPr lang="en-US" dirty="0" smtClean="0"/>
              <a:t>= 3.0 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m)</a:t>
            </a:r>
          </a:p>
          <a:p>
            <a:pPr lvl="3">
              <a:buFontTx/>
              <a:buChar char="-"/>
            </a:pPr>
            <a:r>
              <a:rPr lang="en-US" dirty="0" smtClean="0"/>
              <a:t> 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baseline="-25000" dirty="0" err="1" smtClean="0"/>
              <a:t>x</a:t>
            </a:r>
            <a:r>
              <a:rPr lang="en-US" dirty="0" smtClean="0"/>
              <a:t> = </a:t>
            </a:r>
            <a:r>
              <a:rPr lang="en-US" dirty="0"/>
              <a:t>0.9 mm</a:t>
            </a:r>
            <a:endParaRPr lang="en-US" dirty="0" smtClean="0"/>
          </a:p>
          <a:p>
            <a:pPr lvl="3">
              <a:buFontTx/>
              <a:buChar char="-"/>
            </a:pPr>
            <a:r>
              <a:rPr lang="en-US" dirty="0" smtClean="0"/>
              <a:t> 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baseline="-25000" dirty="0" err="1" smtClean="0"/>
              <a:t>y</a:t>
            </a:r>
            <a:r>
              <a:rPr lang="en-US" dirty="0" smtClean="0"/>
              <a:t> = </a:t>
            </a:r>
            <a:r>
              <a:rPr lang="en-US" dirty="0"/>
              <a:t>0.4 mm</a:t>
            </a:r>
            <a:endParaRPr lang="en-US" dirty="0" smtClean="0"/>
          </a:p>
          <a:p>
            <a:pPr lvl="3">
              <a:buFontTx/>
              <a:buChar char="-"/>
            </a:pPr>
            <a:r>
              <a:rPr lang="en-US" dirty="0"/>
              <a:t> 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baseline="-25000" dirty="0" err="1" smtClean="0"/>
              <a:t>z</a:t>
            </a:r>
            <a:r>
              <a:rPr lang="en-US" dirty="0" smtClean="0"/>
              <a:t> =  11.8 cm</a:t>
            </a:r>
          </a:p>
          <a:p>
            <a:pPr lvl="3"/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err="1" smtClean="0"/>
              <a:t>Nb</a:t>
            </a:r>
            <a:r>
              <a:rPr lang="en-US" dirty="0" smtClean="0"/>
              <a:t> = 1.1 </a:t>
            </a:r>
            <a:r>
              <a:rPr lang="es-ES_tradnl" dirty="0" smtClean="0"/>
              <a:t>· </a:t>
            </a:r>
            <a:r>
              <a:rPr lang="en-US" dirty="0" smtClean="0"/>
              <a:t>10</a:t>
            </a:r>
            <a:r>
              <a:rPr lang="en-US" baseline="30000" dirty="0" smtClean="0"/>
              <a:t>11</a:t>
            </a:r>
            <a:r>
              <a:rPr lang="en-US" dirty="0" smtClean="0"/>
              <a:t> ppb</a:t>
            </a:r>
            <a:endParaRPr lang="en-US" dirty="0"/>
          </a:p>
        </p:txBody>
      </p:sp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2819400" y="2514600"/>
            <a:ext cx="2619375" cy="1343025"/>
            <a:chOff x="2760" y="5895"/>
            <a:chExt cx="4126" cy="2115"/>
          </a:xfrm>
        </p:grpSpPr>
        <p:sp>
          <p:nvSpPr>
            <p:cNvPr id="2051" name="Oval 3"/>
            <p:cNvSpPr>
              <a:spLocks noChangeArrowheads="1"/>
            </p:cNvSpPr>
            <p:nvPr/>
          </p:nvSpPr>
          <p:spPr bwMode="auto">
            <a:xfrm>
              <a:off x="4320" y="5895"/>
              <a:ext cx="2520" cy="12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052" name="AutoShape 4"/>
            <p:cNvCxnSpPr>
              <a:cxnSpLocks noChangeShapeType="1"/>
            </p:cNvCxnSpPr>
            <p:nvPr/>
          </p:nvCxnSpPr>
          <p:spPr bwMode="auto">
            <a:xfrm>
              <a:off x="5565" y="7485"/>
              <a:ext cx="131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3" name="AutoShape 5"/>
            <p:cNvCxnSpPr>
              <a:cxnSpLocks noChangeShapeType="1"/>
            </p:cNvCxnSpPr>
            <p:nvPr/>
          </p:nvCxnSpPr>
          <p:spPr bwMode="auto">
            <a:xfrm>
              <a:off x="5565" y="7365"/>
              <a:ext cx="1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4" name="AutoShape 6"/>
            <p:cNvCxnSpPr>
              <a:cxnSpLocks noChangeShapeType="1"/>
            </p:cNvCxnSpPr>
            <p:nvPr/>
          </p:nvCxnSpPr>
          <p:spPr bwMode="auto">
            <a:xfrm>
              <a:off x="6885" y="7365"/>
              <a:ext cx="1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5" name="AutoShape 7"/>
            <p:cNvCxnSpPr>
              <a:cxnSpLocks noChangeShapeType="1"/>
            </p:cNvCxnSpPr>
            <p:nvPr/>
          </p:nvCxnSpPr>
          <p:spPr bwMode="auto">
            <a:xfrm>
              <a:off x="5565" y="7005"/>
              <a:ext cx="1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6" name="AutoShape 8"/>
            <p:cNvCxnSpPr>
              <a:cxnSpLocks noChangeShapeType="1"/>
            </p:cNvCxnSpPr>
            <p:nvPr/>
          </p:nvCxnSpPr>
          <p:spPr bwMode="auto">
            <a:xfrm>
              <a:off x="5566" y="6615"/>
              <a:ext cx="1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7" name="AutoShape 9"/>
            <p:cNvCxnSpPr>
              <a:cxnSpLocks noChangeShapeType="1"/>
            </p:cNvCxnSpPr>
            <p:nvPr/>
          </p:nvCxnSpPr>
          <p:spPr bwMode="auto">
            <a:xfrm>
              <a:off x="6883" y="7005"/>
              <a:ext cx="1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8" name="AutoShape 10"/>
            <p:cNvCxnSpPr>
              <a:cxnSpLocks noChangeShapeType="1"/>
            </p:cNvCxnSpPr>
            <p:nvPr/>
          </p:nvCxnSpPr>
          <p:spPr bwMode="auto">
            <a:xfrm>
              <a:off x="6884" y="6615"/>
              <a:ext cx="1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9" name="AutoShape 11"/>
            <p:cNvCxnSpPr>
              <a:cxnSpLocks noChangeShapeType="1"/>
            </p:cNvCxnSpPr>
            <p:nvPr/>
          </p:nvCxnSpPr>
          <p:spPr bwMode="auto">
            <a:xfrm>
              <a:off x="3930" y="5895"/>
              <a:ext cx="1" cy="7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60" name="AutoShape 12"/>
            <p:cNvCxnSpPr>
              <a:cxnSpLocks noChangeShapeType="1"/>
            </p:cNvCxnSpPr>
            <p:nvPr/>
          </p:nvCxnSpPr>
          <p:spPr bwMode="auto">
            <a:xfrm>
              <a:off x="3840" y="589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61" name="AutoShape 13"/>
            <p:cNvCxnSpPr>
              <a:cxnSpLocks noChangeShapeType="1"/>
            </p:cNvCxnSpPr>
            <p:nvPr/>
          </p:nvCxnSpPr>
          <p:spPr bwMode="auto">
            <a:xfrm>
              <a:off x="3841" y="661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62" name="AutoShape 14"/>
            <p:cNvCxnSpPr>
              <a:cxnSpLocks noChangeShapeType="1"/>
            </p:cNvCxnSpPr>
            <p:nvPr/>
          </p:nvCxnSpPr>
          <p:spPr bwMode="auto">
            <a:xfrm>
              <a:off x="4155" y="589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63" name="AutoShape 15"/>
            <p:cNvCxnSpPr>
              <a:cxnSpLocks noChangeShapeType="1"/>
            </p:cNvCxnSpPr>
            <p:nvPr/>
          </p:nvCxnSpPr>
          <p:spPr bwMode="auto">
            <a:xfrm>
              <a:off x="4515" y="589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64" name="AutoShape 16"/>
            <p:cNvCxnSpPr>
              <a:cxnSpLocks noChangeShapeType="1"/>
            </p:cNvCxnSpPr>
            <p:nvPr/>
          </p:nvCxnSpPr>
          <p:spPr bwMode="auto">
            <a:xfrm>
              <a:off x="4845" y="589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65" name="AutoShape 17"/>
            <p:cNvCxnSpPr>
              <a:cxnSpLocks noChangeShapeType="1"/>
            </p:cNvCxnSpPr>
            <p:nvPr/>
          </p:nvCxnSpPr>
          <p:spPr bwMode="auto">
            <a:xfrm>
              <a:off x="4155" y="661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66" name="AutoShape 18"/>
            <p:cNvCxnSpPr>
              <a:cxnSpLocks noChangeShapeType="1"/>
            </p:cNvCxnSpPr>
            <p:nvPr/>
          </p:nvCxnSpPr>
          <p:spPr bwMode="auto">
            <a:xfrm>
              <a:off x="4515" y="661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67" name="AutoShape 19"/>
            <p:cNvCxnSpPr>
              <a:cxnSpLocks noChangeShapeType="1"/>
            </p:cNvCxnSpPr>
            <p:nvPr/>
          </p:nvCxnSpPr>
          <p:spPr bwMode="auto">
            <a:xfrm>
              <a:off x="4845" y="661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68" name="AutoShape 20"/>
            <p:cNvCxnSpPr>
              <a:cxnSpLocks noChangeShapeType="1"/>
            </p:cNvCxnSpPr>
            <p:nvPr/>
          </p:nvCxnSpPr>
          <p:spPr bwMode="auto">
            <a:xfrm>
              <a:off x="5175" y="661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69" name="AutoShape 21"/>
            <p:cNvCxnSpPr>
              <a:cxnSpLocks noChangeShapeType="1"/>
            </p:cNvCxnSpPr>
            <p:nvPr/>
          </p:nvCxnSpPr>
          <p:spPr bwMode="auto">
            <a:xfrm>
              <a:off x="5430" y="661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70" name="AutoShape 22"/>
            <p:cNvCxnSpPr>
              <a:cxnSpLocks noChangeShapeType="1"/>
            </p:cNvCxnSpPr>
            <p:nvPr/>
          </p:nvCxnSpPr>
          <p:spPr bwMode="auto">
            <a:xfrm>
              <a:off x="5145" y="589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71" name="AutoShape 23"/>
            <p:cNvCxnSpPr>
              <a:cxnSpLocks noChangeShapeType="1"/>
            </p:cNvCxnSpPr>
            <p:nvPr/>
          </p:nvCxnSpPr>
          <p:spPr bwMode="auto">
            <a:xfrm flipH="1">
              <a:off x="3841" y="5895"/>
              <a:ext cx="89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72" name="AutoShape 24"/>
            <p:cNvCxnSpPr>
              <a:cxnSpLocks noChangeShapeType="1"/>
            </p:cNvCxnSpPr>
            <p:nvPr/>
          </p:nvCxnSpPr>
          <p:spPr bwMode="auto">
            <a:xfrm flipH="1">
              <a:off x="5580" y="7380"/>
              <a:ext cx="89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73" name="AutoShape 25"/>
            <p:cNvCxnSpPr>
              <a:cxnSpLocks noChangeShapeType="1"/>
            </p:cNvCxnSpPr>
            <p:nvPr/>
          </p:nvCxnSpPr>
          <p:spPr bwMode="auto">
            <a:xfrm flipH="1">
              <a:off x="3946" y="6495"/>
              <a:ext cx="89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74" name="AutoShape 26"/>
            <p:cNvCxnSpPr>
              <a:cxnSpLocks noChangeShapeType="1"/>
            </p:cNvCxnSpPr>
            <p:nvPr/>
          </p:nvCxnSpPr>
          <p:spPr bwMode="auto">
            <a:xfrm flipH="1">
              <a:off x="6781" y="7500"/>
              <a:ext cx="89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75" name="AutoShape 27"/>
            <p:cNvCxnSpPr>
              <a:cxnSpLocks noChangeShapeType="1"/>
            </p:cNvCxnSpPr>
            <p:nvPr/>
          </p:nvCxnSpPr>
          <p:spPr bwMode="auto">
            <a:xfrm>
              <a:off x="3930" y="5895"/>
              <a:ext cx="105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76" name="AutoShape 28"/>
            <p:cNvCxnSpPr>
              <a:cxnSpLocks noChangeShapeType="1"/>
            </p:cNvCxnSpPr>
            <p:nvPr/>
          </p:nvCxnSpPr>
          <p:spPr bwMode="auto">
            <a:xfrm>
              <a:off x="3825" y="6510"/>
              <a:ext cx="105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77" name="AutoShape 29"/>
            <p:cNvCxnSpPr>
              <a:cxnSpLocks noChangeShapeType="1"/>
            </p:cNvCxnSpPr>
            <p:nvPr/>
          </p:nvCxnSpPr>
          <p:spPr bwMode="auto">
            <a:xfrm>
              <a:off x="5579" y="7500"/>
              <a:ext cx="105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78" name="AutoShape 30"/>
            <p:cNvCxnSpPr>
              <a:cxnSpLocks noChangeShapeType="1"/>
            </p:cNvCxnSpPr>
            <p:nvPr/>
          </p:nvCxnSpPr>
          <p:spPr bwMode="auto">
            <a:xfrm>
              <a:off x="6781" y="7395"/>
              <a:ext cx="105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079" name="Text Box 31"/>
            <p:cNvSpPr txBox="1">
              <a:spLocks noChangeArrowheads="1"/>
            </p:cNvSpPr>
            <p:nvPr/>
          </p:nvSpPr>
          <p:spPr bwMode="auto">
            <a:xfrm>
              <a:off x="2760" y="6000"/>
              <a:ext cx="1081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24.3 mm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80" name="Text Box 32"/>
            <p:cNvSpPr txBox="1">
              <a:spLocks noChangeArrowheads="1"/>
            </p:cNvSpPr>
            <p:nvPr/>
          </p:nvSpPr>
          <p:spPr bwMode="auto">
            <a:xfrm>
              <a:off x="5759" y="7605"/>
              <a:ext cx="1081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70.0 mm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26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2010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– SEY scan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524000" y="159512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Bs [ns]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onset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0.5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1.3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1.6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1.9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pSp>
        <p:nvGrpSpPr>
          <p:cNvPr id="6145" name="Group 1"/>
          <p:cNvGrpSpPr>
            <a:grpSpLocks/>
          </p:cNvGrpSpPr>
          <p:nvPr/>
        </p:nvGrpSpPr>
        <p:grpSpPr bwMode="auto">
          <a:xfrm>
            <a:off x="2590800" y="4800600"/>
            <a:ext cx="3581400" cy="1752600"/>
            <a:chOff x="2760" y="5895"/>
            <a:chExt cx="4126" cy="2115"/>
          </a:xfrm>
        </p:grpSpPr>
        <p:sp>
          <p:nvSpPr>
            <p:cNvPr id="6146" name="Oval 2"/>
            <p:cNvSpPr>
              <a:spLocks noChangeArrowheads="1"/>
            </p:cNvSpPr>
            <p:nvPr/>
          </p:nvSpPr>
          <p:spPr bwMode="auto">
            <a:xfrm>
              <a:off x="4320" y="5895"/>
              <a:ext cx="2520" cy="12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6147" name="AutoShape 3"/>
            <p:cNvCxnSpPr>
              <a:cxnSpLocks noChangeShapeType="1"/>
            </p:cNvCxnSpPr>
            <p:nvPr/>
          </p:nvCxnSpPr>
          <p:spPr bwMode="auto">
            <a:xfrm>
              <a:off x="5565" y="7485"/>
              <a:ext cx="131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48" name="AutoShape 4"/>
            <p:cNvCxnSpPr>
              <a:cxnSpLocks noChangeShapeType="1"/>
            </p:cNvCxnSpPr>
            <p:nvPr/>
          </p:nvCxnSpPr>
          <p:spPr bwMode="auto">
            <a:xfrm>
              <a:off x="5565" y="7365"/>
              <a:ext cx="1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49" name="AutoShape 5"/>
            <p:cNvCxnSpPr>
              <a:cxnSpLocks noChangeShapeType="1"/>
            </p:cNvCxnSpPr>
            <p:nvPr/>
          </p:nvCxnSpPr>
          <p:spPr bwMode="auto">
            <a:xfrm>
              <a:off x="6885" y="7365"/>
              <a:ext cx="1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50" name="AutoShape 6"/>
            <p:cNvCxnSpPr>
              <a:cxnSpLocks noChangeShapeType="1"/>
            </p:cNvCxnSpPr>
            <p:nvPr/>
          </p:nvCxnSpPr>
          <p:spPr bwMode="auto">
            <a:xfrm>
              <a:off x="5565" y="7005"/>
              <a:ext cx="1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51" name="AutoShape 7"/>
            <p:cNvCxnSpPr>
              <a:cxnSpLocks noChangeShapeType="1"/>
            </p:cNvCxnSpPr>
            <p:nvPr/>
          </p:nvCxnSpPr>
          <p:spPr bwMode="auto">
            <a:xfrm>
              <a:off x="5566" y="6615"/>
              <a:ext cx="1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52" name="AutoShape 8"/>
            <p:cNvCxnSpPr>
              <a:cxnSpLocks noChangeShapeType="1"/>
            </p:cNvCxnSpPr>
            <p:nvPr/>
          </p:nvCxnSpPr>
          <p:spPr bwMode="auto">
            <a:xfrm>
              <a:off x="6883" y="7005"/>
              <a:ext cx="1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53" name="AutoShape 9"/>
            <p:cNvCxnSpPr>
              <a:cxnSpLocks noChangeShapeType="1"/>
            </p:cNvCxnSpPr>
            <p:nvPr/>
          </p:nvCxnSpPr>
          <p:spPr bwMode="auto">
            <a:xfrm>
              <a:off x="6884" y="6615"/>
              <a:ext cx="1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54" name="AutoShape 10"/>
            <p:cNvCxnSpPr>
              <a:cxnSpLocks noChangeShapeType="1"/>
            </p:cNvCxnSpPr>
            <p:nvPr/>
          </p:nvCxnSpPr>
          <p:spPr bwMode="auto">
            <a:xfrm>
              <a:off x="3930" y="5895"/>
              <a:ext cx="1" cy="7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55" name="AutoShape 11"/>
            <p:cNvCxnSpPr>
              <a:cxnSpLocks noChangeShapeType="1"/>
            </p:cNvCxnSpPr>
            <p:nvPr/>
          </p:nvCxnSpPr>
          <p:spPr bwMode="auto">
            <a:xfrm>
              <a:off x="3840" y="589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56" name="AutoShape 12"/>
            <p:cNvCxnSpPr>
              <a:cxnSpLocks noChangeShapeType="1"/>
            </p:cNvCxnSpPr>
            <p:nvPr/>
          </p:nvCxnSpPr>
          <p:spPr bwMode="auto">
            <a:xfrm>
              <a:off x="3841" y="661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57" name="AutoShape 13"/>
            <p:cNvCxnSpPr>
              <a:cxnSpLocks noChangeShapeType="1"/>
            </p:cNvCxnSpPr>
            <p:nvPr/>
          </p:nvCxnSpPr>
          <p:spPr bwMode="auto">
            <a:xfrm>
              <a:off x="4155" y="589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58" name="AutoShape 14"/>
            <p:cNvCxnSpPr>
              <a:cxnSpLocks noChangeShapeType="1"/>
            </p:cNvCxnSpPr>
            <p:nvPr/>
          </p:nvCxnSpPr>
          <p:spPr bwMode="auto">
            <a:xfrm>
              <a:off x="4515" y="589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59" name="AutoShape 15"/>
            <p:cNvCxnSpPr>
              <a:cxnSpLocks noChangeShapeType="1"/>
            </p:cNvCxnSpPr>
            <p:nvPr/>
          </p:nvCxnSpPr>
          <p:spPr bwMode="auto">
            <a:xfrm>
              <a:off x="4845" y="589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60" name="AutoShape 16"/>
            <p:cNvCxnSpPr>
              <a:cxnSpLocks noChangeShapeType="1"/>
            </p:cNvCxnSpPr>
            <p:nvPr/>
          </p:nvCxnSpPr>
          <p:spPr bwMode="auto">
            <a:xfrm>
              <a:off x="4155" y="661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61" name="AutoShape 17"/>
            <p:cNvCxnSpPr>
              <a:cxnSpLocks noChangeShapeType="1"/>
            </p:cNvCxnSpPr>
            <p:nvPr/>
          </p:nvCxnSpPr>
          <p:spPr bwMode="auto">
            <a:xfrm>
              <a:off x="4515" y="661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62" name="AutoShape 18"/>
            <p:cNvCxnSpPr>
              <a:cxnSpLocks noChangeShapeType="1"/>
            </p:cNvCxnSpPr>
            <p:nvPr/>
          </p:nvCxnSpPr>
          <p:spPr bwMode="auto">
            <a:xfrm>
              <a:off x="4845" y="661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63" name="AutoShape 19"/>
            <p:cNvCxnSpPr>
              <a:cxnSpLocks noChangeShapeType="1"/>
            </p:cNvCxnSpPr>
            <p:nvPr/>
          </p:nvCxnSpPr>
          <p:spPr bwMode="auto">
            <a:xfrm>
              <a:off x="5175" y="661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64" name="AutoShape 20"/>
            <p:cNvCxnSpPr>
              <a:cxnSpLocks noChangeShapeType="1"/>
            </p:cNvCxnSpPr>
            <p:nvPr/>
          </p:nvCxnSpPr>
          <p:spPr bwMode="auto">
            <a:xfrm>
              <a:off x="5430" y="661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65" name="AutoShape 21"/>
            <p:cNvCxnSpPr>
              <a:cxnSpLocks noChangeShapeType="1"/>
            </p:cNvCxnSpPr>
            <p:nvPr/>
          </p:nvCxnSpPr>
          <p:spPr bwMode="auto">
            <a:xfrm>
              <a:off x="5145" y="5895"/>
              <a:ext cx="1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66" name="AutoShape 22"/>
            <p:cNvCxnSpPr>
              <a:cxnSpLocks noChangeShapeType="1"/>
            </p:cNvCxnSpPr>
            <p:nvPr/>
          </p:nvCxnSpPr>
          <p:spPr bwMode="auto">
            <a:xfrm flipH="1">
              <a:off x="3841" y="5895"/>
              <a:ext cx="89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67" name="AutoShape 23"/>
            <p:cNvCxnSpPr>
              <a:cxnSpLocks noChangeShapeType="1"/>
            </p:cNvCxnSpPr>
            <p:nvPr/>
          </p:nvCxnSpPr>
          <p:spPr bwMode="auto">
            <a:xfrm flipH="1">
              <a:off x="5580" y="7380"/>
              <a:ext cx="89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68" name="AutoShape 24"/>
            <p:cNvCxnSpPr>
              <a:cxnSpLocks noChangeShapeType="1"/>
            </p:cNvCxnSpPr>
            <p:nvPr/>
          </p:nvCxnSpPr>
          <p:spPr bwMode="auto">
            <a:xfrm flipH="1">
              <a:off x="3946" y="6495"/>
              <a:ext cx="89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69" name="AutoShape 25"/>
            <p:cNvCxnSpPr>
              <a:cxnSpLocks noChangeShapeType="1"/>
            </p:cNvCxnSpPr>
            <p:nvPr/>
          </p:nvCxnSpPr>
          <p:spPr bwMode="auto">
            <a:xfrm flipH="1">
              <a:off x="6781" y="7500"/>
              <a:ext cx="89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70" name="AutoShape 26"/>
            <p:cNvCxnSpPr>
              <a:cxnSpLocks noChangeShapeType="1"/>
            </p:cNvCxnSpPr>
            <p:nvPr/>
          </p:nvCxnSpPr>
          <p:spPr bwMode="auto">
            <a:xfrm>
              <a:off x="3930" y="5895"/>
              <a:ext cx="105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71" name="AutoShape 27"/>
            <p:cNvCxnSpPr>
              <a:cxnSpLocks noChangeShapeType="1"/>
            </p:cNvCxnSpPr>
            <p:nvPr/>
          </p:nvCxnSpPr>
          <p:spPr bwMode="auto">
            <a:xfrm>
              <a:off x="3825" y="6510"/>
              <a:ext cx="105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72" name="AutoShape 28"/>
            <p:cNvCxnSpPr>
              <a:cxnSpLocks noChangeShapeType="1"/>
            </p:cNvCxnSpPr>
            <p:nvPr/>
          </p:nvCxnSpPr>
          <p:spPr bwMode="auto">
            <a:xfrm>
              <a:off x="5579" y="7500"/>
              <a:ext cx="105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6173" name="AutoShape 29"/>
            <p:cNvCxnSpPr>
              <a:cxnSpLocks noChangeShapeType="1"/>
            </p:cNvCxnSpPr>
            <p:nvPr/>
          </p:nvCxnSpPr>
          <p:spPr bwMode="auto">
            <a:xfrm>
              <a:off x="6781" y="7395"/>
              <a:ext cx="105" cy="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6174" name="Text Box 30"/>
            <p:cNvSpPr txBox="1">
              <a:spLocks noChangeArrowheads="1"/>
            </p:cNvSpPr>
            <p:nvPr/>
          </p:nvSpPr>
          <p:spPr bwMode="auto">
            <a:xfrm>
              <a:off x="2760" y="6000"/>
              <a:ext cx="1081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24.3 mm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175" name="Text Box 31"/>
            <p:cNvSpPr txBox="1">
              <a:spLocks noChangeArrowheads="1"/>
            </p:cNvSpPr>
            <p:nvPr/>
          </p:nvSpPr>
          <p:spPr bwMode="auto">
            <a:xfrm>
              <a:off x="5759" y="7605"/>
              <a:ext cx="1081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70.0 mm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6477000" y="53340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baseline="30000" dirty="0" smtClean="0"/>
              <a:t>-</a:t>
            </a:r>
            <a:r>
              <a:rPr lang="en-US" dirty="0" smtClean="0"/>
              <a:t> cloud monitor (elliptical approach)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447800" y="609600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baseline="-25000" dirty="0" err="1" smtClean="0"/>
              <a:t>x</a:t>
            </a:r>
            <a:r>
              <a:rPr lang="en-US" dirty="0"/>
              <a:t>= 0.9 mm; </a:t>
            </a:r>
            <a:r>
              <a:rPr lang="en-US" dirty="0" smtClean="0"/>
              <a:t>	     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baseline="-25000" dirty="0" err="1" smtClean="0"/>
              <a:t>y</a:t>
            </a:r>
            <a:r>
              <a:rPr lang="en-US" dirty="0" smtClean="0"/>
              <a:t>= 0.4 mm;  		</a:t>
            </a:r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baseline="-25000" dirty="0" err="1" smtClean="0"/>
              <a:t>z</a:t>
            </a:r>
            <a:r>
              <a:rPr lang="en-US" dirty="0" smtClean="0"/>
              <a:t>= 11.8 cm;  </a:t>
            </a:r>
          </a:p>
          <a:p>
            <a:r>
              <a:rPr lang="en-US" dirty="0" err="1" smtClean="0">
                <a:latin typeface="Symbol" pitchFamily="18" charset="2"/>
              </a:rPr>
              <a:t>e</a:t>
            </a:r>
            <a:r>
              <a:rPr lang="en-US" baseline="-25000" dirty="0" err="1" smtClean="0"/>
              <a:t>max</a:t>
            </a:r>
            <a:r>
              <a:rPr lang="en-US" dirty="0"/>
              <a:t>= 230 </a:t>
            </a:r>
            <a:r>
              <a:rPr lang="en-US" dirty="0" err="1" smtClean="0"/>
              <a:t>eV</a:t>
            </a:r>
            <a:r>
              <a:rPr lang="en-US" dirty="0" smtClean="0"/>
              <a:t>; 	    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b</a:t>
            </a:r>
            <a:r>
              <a:rPr lang="en-US" dirty="0" smtClean="0"/>
              <a:t>=1.1 </a:t>
            </a:r>
            <a:r>
              <a:rPr lang="en-US" dirty="0"/>
              <a:t>10</a:t>
            </a:r>
            <a:r>
              <a:rPr lang="en-US" baseline="30000" dirty="0"/>
              <a:t>11</a:t>
            </a:r>
            <a:r>
              <a:rPr lang="en-US" dirty="0"/>
              <a:t> </a:t>
            </a:r>
            <a:r>
              <a:rPr lang="en-US" dirty="0" smtClean="0"/>
              <a:t>ppb; 	P = 9 </a:t>
            </a:r>
            <a:r>
              <a:rPr lang="en-US" dirty="0" err="1" smtClean="0"/>
              <a:t>nTorr</a:t>
            </a:r>
            <a:r>
              <a:rPr lang="en-US" dirty="0" smtClean="0"/>
              <a:t>;    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26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2010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– SEY scan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8" name="Picture 7" descr="plot_onset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8971" y="762000"/>
            <a:ext cx="8055429" cy="563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26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2010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5000" y="2888159"/>
            <a:ext cx="57688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1.2) Vacuum pipe shape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 txBox="1">
            <a:spLocks/>
          </p:cNvSpPr>
          <p:nvPr/>
        </p:nvSpPr>
        <p:spPr>
          <a:xfrm>
            <a:off x="68580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0217CE-938D-4DD4-91EA-FF64B5B82F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81000" y="457200"/>
            <a:ext cx="8458200" cy="0"/>
          </a:xfrm>
          <a:prstGeom prst="line">
            <a:avLst/>
          </a:prstGeom>
          <a:ln w="34925" cap="rnd">
            <a:solidFill>
              <a:schemeClr val="tx2">
                <a:lumMod val="60000"/>
                <a:lumOff val="40000"/>
              </a:schemeClr>
            </a:solidFill>
            <a:round/>
          </a:ln>
          <a:effectLst>
            <a:outerShdw blurRad="50800" dist="38100" dir="5400000" algn="t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0" y="6581001"/>
            <a:ext cx="861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26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th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November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2010  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-  e</a:t>
            </a:r>
            <a:r>
              <a:rPr lang="es-ES_tradnl" sz="1200" baseline="30000" dirty="0" smtClean="0">
                <a:solidFill>
                  <a:schemeClr val="tx2"/>
                </a:solidFill>
                <a:latin typeface="Calibri" pitchFamily="34" charset="0"/>
              </a:rPr>
              <a:t>-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cloud</a:t>
            </a:r>
            <a:r>
              <a:rPr lang="es-ES_tradnl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s-ES_tradnl" sz="1200" dirty="0" err="1" smtClean="0">
                <a:solidFill>
                  <a:schemeClr val="tx2"/>
                </a:solidFill>
                <a:latin typeface="Calibri" pitchFamily="34" charset="0"/>
              </a:rPr>
              <a:t>simulations</a:t>
            </a:r>
            <a:endParaRPr lang="en-US" sz="1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53200" y="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</a:rPr>
              <a:t>SPS – Pipe shape</a:t>
            </a:r>
            <a:endParaRPr lang="en-US" sz="24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4097" name="Picture 1" descr="C:\Octavio\CERN\Electron cloud\SPS_MBB_MBA_QF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312" y="533400"/>
            <a:ext cx="7724688" cy="3352800"/>
          </a:xfrm>
          <a:prstGeom prst="rect">
            <a:avLst/>
          </a:prstGeom>
          <a:noFill/>
        </p:spPr>
      </p:pic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572000" y="4191000"/>
            <a:ext cx="2744788" cy="1724025"/>
            <a:chOff x="6854" y="11640"/>
            <a:chExt cx="4321" cy="2715"/>
          </a:xfrm>
        </p:grpSpPr>
        <p:cxnSp>
          <p:nvCxnSpPr>
            <p:cNvPr id="4099" name="AutoShape 3"/>
            <p:cNvCxnSpPr>
              <a:cxnSpLocks noChangeShapeType="1"/>
            </p:cNvCxnSpPr>
            <p:nvPr/>
          </p:nvCxnSpPr>
          <p:spPr bwMode="auto">
            <a:xfrm>
              <a:off x="9689" y="12045"/>
              <a:ext cx="61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4100" name="Group 4"/>
            <p:cNvGrpSpPr>
              <a:grpSpLocks/>
            </p:cNvGrpSpPr>
            <p:nvPr/>
          </p:nvGrpSpPr>
          <p:grpSpPr bwMode="auto">
            <a:xfrm>
              <a:off x="6854" y="11640"/>
              <a:ext cx="4321" cy="2715"/>
              <a:chOff x="6854" y="11640"/>
              <a:chExt cx="4321" cy="2715"/>
            </a:xfrm>
          </p:grpSpPr>
          <p:cxnSp>
            <p:nvCxnSpPr>
              <p:cNvPr id="4101" name="AutoShape 5"/>
              <p:cNvCxnSpPr>
                <a:cxnSpLocks noChangeShapeType="1"/>
              </p:cNvCxnSpPr>
              <p:nvPr/>
            </p:nvCxnSpPr>
            <p:spPr bwMode="auto">
              <a:xfrm flipH="1">
                <a:off x="9676" y="13725"/>
                <a:ext cx="89" cy="1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02" name="AutoShape 6"/>
              <p:cNvCxnSpPr>
                <a:cxnSpLocks noChangeShapeType="1"/>
              </p:cNvCxnSpPr>
              <p:nvPr/>
            </p:nvCxnSpPr>
            <p:spPr bwMode="auto">
              <a:xfrm>
                <a:off x="9675" y="13845"/>
                <a:ext cx="105" cy="1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03" name="AutoShape 7"/>
              <p:cNvCxnSpPr>
                <a:cxnSpLocks noChangeShapeType="1"/>
              </p:cNvCxnSpPr>
              <p:nvPr/>
            </p:nvCxnSpPr>
            <p:spPr bwMode="auto">
              <a:xfrm flipH="1">
                <a:off x="10200" y="12060"/>
                <a:ext cx="89" cy="1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04" name="AutoShape 8"/>
              <p:cNvCxnSpPr>
                <a:cxnSpLocks noChangeShapeType="1"/>
              </p:cNvCxnSpPr>
              <p:nvPr/>
            </p:nvCxnSpPr>
            <p:spPr bwMode="auto">
              <a:xfrm>
                <a:off x="10200" y="11955"/>
                <a:ext cx="105" cy="1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grpSp>
            <p:nvGrpSpPr>
              <p:cNvPr id="4105" name="Group 9"/>
              <p:cNvGrpSpPr>
                <a:grpSpLocks/>
              </p:cNvGrpSpPr>
              <p:nvPr/>
            </p:nvGrpSpPr>
            <p:grpSpPr bwMode="auto">
              <a:xfrm>
                <a:off x="6854" y="11640"/>
                <a:ext cx="4321" cy="2715"/>
                <a:chOff x="6854" y="11640"/>
                <a:chExt cx="4321" cy="2715"/>
              </a:xfrm>
            </p:grpSpPr>
            <p:sp>
              <p:nvSpPr>
                <p:cNvPr id="4106" name="Oval 10"/>
                <p:cNvSpPr>
                  <a:spLocks noChangeArrowheads="1"/>
                </p:cNvSpPr>
                <p:nvPr/>
              </p:nvSpPr>
              <p:spPr bwMode="auto">
                <a:xfrm>
                  <a:off x="9104" y="12240"/>
                  <a:ext cx="1201" cy="1245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07" name="Oval 11"/>
                <p:cNvSpPr>
                  <a:spLocks noChangeArrowheads="1"/>
                </p:cNvSpPr>
                <p:nvPr/>
              </p:nvSpPr>
              <p:spPr bwMode="auto">
                <a:xfrm>
                  <a:off x="8774" y="12240"/>
                  <a:ext cx="1846" cy="1245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4108" name="Group 12"/>
                <p:cNvGrpSpPr>
                  <a:grpSpLocks/>
                </p:cNvGrpSpPr>
                <p:nvPr/>
              </p:nvGrpSpPr>
              <p:grpSpPr bwMode="auto">
                <a:xfrm>
                  <a:off x="6854" y="11940"/>
                  <a:ext cx="4321" cy="2415"/>
                  <a:chOff x="6854" y="11940"/>
                  <a:chExt cx="4321" cy="2415"/>
                </a:xfrm>
              </p:grpSpPr>
              <p:sp>
                <p:nvSpPr>
                  <p:cNvPr id="4109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8414" y="12240"/>
                    <a:ext cx="2520" cy="1275"/>
                  </a:xfrm>
                  <a:prstGeom prst="ellips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cxnSp>
                <p:nvCxnSpPr>
                  <p:cNvPr id="4110" name="AutoShape 1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9659" y="13830"/>
                    <a:ext cx="961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11" name="AutoShape 1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9659" y="13710"/>
                    <a:ext cx="1" cy="24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12" name="AutoShape 1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0664" y="13710"/>
                    <a:ext cx="1" cy="24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13" name="AutoShape 1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9659" y="13350"/>
                    <a:ext cx="1" cy="24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14" name="AutoShape 1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9660" y="12960"/>
                    <a:ext cx="1" cy="24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15" name="AutoShape 1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0662" y="13350"/>
                    <a:ext cx="1" cy="24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16" name="AutoShape 2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0663" y="12960"/>
                    <a:ext cx="1" cy="24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17" name="AutoShape 2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024" y="12240"/>
                    <a:ext cx="1" cy="72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18" name="AutoShape 2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934" y="12240"/>
                    <a:ext cx="165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19" name="AutoShape 2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935" y="12960"/>
                    <a:ext cx="165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20" name="AutoShape 2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249" y="12240"/>
                    <a:ext cx="165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21" name="AutoShape 2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609" y="12240"/>
                    <a:ext cx="165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22" name="AutoShape 2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939" y="12240"/>
                    <a:ext cx="165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23" name="AutoShape 2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249" y="12960"/>
                    <a:ext cx="165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24" name="AutoShape 2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609" y="12960"/>
                    <a:ext cx="165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25" name="AutoShape 2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939" y="12960"/>
                    <a:ext cx="165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26" name="AutoShape 3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9269" y="12960"/>
                    <a:ext cx="165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27" name="AutoShape 3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9524" y="12960"/>
                    <a:ext cx="165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28" name="AutoShape 3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9239" y="12240"/>
                    <a:ext cx="165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29" name="AutoShape 33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7935" y="12240"/>
                    <a:ext cx="89" cy="10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30" name="AutoShape 34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9676" y="11940"/>
                    <a:ext cx="89" cy="10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31" name="AutoShape 35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8040" y="12840"/>
                    <a:ext cx="89" cy="10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32" name="AutoShape 36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10560" y="13845"/>
                    <a:ext cx="89" cy="10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33" name="AutoShape 3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024" y="12240"/>
                    <a:ext cx="105" cy="10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34" name="AutoShape 3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919" y="12855"/>
                    <a:ext cx="105" cy="10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35" name="AutoShape 3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9675" y="12060"/>
                    <a:ext cx="105" cy="10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4136" name="AutoShape 4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0560" y="13740"/>
                    <a:ext cx="105" cy="10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sp>
                <p:nvSpPr>
                  <p:cNvPr id="4137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54" y="12345"/>
                    <a:ext cx="1081" cy="4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rPr>
                      <a:t>24.3 mm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4138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853" y="13950"/>
                    <a:ext cx="1322" cy="4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rPr>
                      <a:t>47.15 mm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</p:grpSp>
            <p:cxnSp>
              <p:nvCxnSpPr>
                <p:cNvPr id="4139" name="AutoShape 43"/>
                <p:cNvCxnSpPr>
                  <a:cxnSpLocks noChangeShapeType="1"/>
                </p:cNvCxnSpPr>
                <p:nvPr/>
              </p:nvCxnSpPr>
              <p:spPr bwMode="auto">
                <a:xfrm>
                  <a:off x="9659" y="12735"/>
                  <a:ext cx="1" cy="24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140" name="AutoShape 44"/>
                <p:cNvCxnSpPr>
                  <a:cxnSpLocks noChangeShapeType="1"/>
                </p:cNvCxnSpPr>
                <p:nvPr/>
              </p:nvCxnSpPr>
              <p:spPr bwMode="auto">
                <a:xfrm>
                  <a:off x="10319" y="12735"/>
                  <a:ext cx="1" cy="24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141" name="AutoShape 45"/>
                <p:cNvCxnSpPr>
                  <a:cxnSpLocks noChangeShapeType="1"/>
                </p:cNvCxnSpPr>
                <p:nvPr/>
              </p:nvCxnSpPr>
              <p:spPr bwMode="auto">
                <a:xfrm>
                  <a:off x="9659" y="12375"/>
                  <a:ext cx="1" cy="24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142" name="AutoShape 46"/>
                <p:cNvCxnSpPr>
                  <a:cxnSpLocks noChangeShapeType="1"/>
                </p:cNvCxnSpPr>
                <p:nvPr/>
              </p:nvCxnSpPr>
              <p:spPr bwMode="auto">
                <a:xfrm>
                  <a:off x="9660" y="11985"/>
                  <a:ext cx="1" cy="24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143" name="AutoShape 47"/>
                <p:cNvCxnSpPr>
                  <a:cxnSpLocks noChangeShapeType="1"/>
                </p:cNvCxnSpPr>
                <p:nvPr/>
              </p:nvCxnSpPr>
              <p:spPr bwMode="auto">
                <a:xfrm>
                  <a:off x="10317" y="12375"/>
                  <a:ext cx="1" cy="24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4144" name="AutoShape 48"/>
                <p:cNvCxnSpPr>
                  <a:cxnSpLocks noChangeShapeType="1"/>
                </p:cNvCxnSpPr>
                <p:nvPr/>
              </p:nvCxnSpPr>
              <p:spPr bwMode="auto">
                <a:xfrm>
                  <a:off x="10318" y="11985"/>
                  <a:ext cx="1" cy="24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4145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9479" y="11640"/>
                  <a:ext cx="1081" cy="4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24.3 mm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</p:grpSp>
        </p:grpSp>
      </p:grpSp>
      <p:grpSp>
        <p:nvGrpSpPr>
          <p:cNvPr id="4146" name="Group 50"/>
          <p:cNvGrpSpPr>
            <a:grpSpLocks/>
          </p:cNvGrpSpPr>
          <p:nvPr/>
        </p:nvGrpSpPr>
        <p:grpSpPr bwMode="auto">
          <a:xfrm>
            <a:off x="969963" y="4248150"/>
            <a:ext cx="3678237" cy="1771650"/>
            <a:chOff x="1091" y="11640"/>
            <a:chExt cx="5793" cy="2790"/>
          </a:xfrm>
        </p:grpSpPr>
        <p:grpSp>
          <p:nvGrpSpPr>
            <p:cNvPr id="4147" name="Group 51"/>
            <p:cNvGrpSpPr>
              <a:grpSpLocks/>
            </p:cNvGrpSpPr>
            <p:nvPr/>
          </p:nvGrpSpPr>
          <p:grpSpPr bwMode="auto">
            <a:xfrm>
              <a:off x="4020" y="12420"/>
              <a:ext cx="2864" cy="2010"/>
              <a:chOff x="4020" y="12420"/>
              <a:chExt cx="2864" cy="2010"/>
            </a:xfrm>
          </p:grpSpPr>
          <p:cxnSp>
            <p:nvCxnSpPr>
              <p:cNvPr id="4148" name="AutoShape 52"/>
              <p:cNvCxnSpPr>
                <a:cxnSpLocks noChangeShapeType="1"/>
              </p:cNvCxnSpPr>
              <p:nvPr/>
            </p:nvCxnSpPr>
            <p:spPr bwMode="auto">
              <a:xfrm>
                <a:off x="4049" y="13905"/>
                <a:ext cx="1318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49" name="AutoShape 53"/>
              <p:cNvCxnSpPr>
                <a:cxnSpLocks noChangeShapeType="1"/>
              </p:cNvCxnSpPr>
              <p:nvPr/>
            </p:nvCxnSpPr>
            <p:spPr bwMode="auto">
              <a:xfrm>
                <a:off x="4049" y="13785"/>
                <a:ext cx="1" cy="2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50" name="AutoShape 54"/>
              <p:cNvCxnSpPr>
                <a:cxnSpLocks noChangeShapeType="1"/>
              </p:cNvCxnSpPr>
              <p:nvPr/>
            </p:nvCxnSpPr>
            <p:spPr bwMode="auto">
              <a:xfrm>
                <a:off x="5369" y="13785"/>
                <a:ext cx="1" cy="2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51" name="AutoShape 55"/>
              <p:cNvCxnSpPr>
                <a:cxnSpLocks noChangeShapeType="1"/>
              </p:cNvCxnSpPr>
              <p:nvPr/>
            </p:nvCxnSpPr>
            <p:spPr bwMode="auto">
              <a:xfrm>
                <a:off x="4049" y="13425"/>
                <a:ext cx="1" cy="2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52" name="AutoShape 56"/>
              <p:cNvCxnSpPr>
                <a:cxnSpLocks noChangeShapeType="1"/>
              </p:cNvCxnSpPr>
              <p:nvPr/>
            </p:nvCxnSpPr>
            <p:spPr bwMode="auto">
              <a:xfrm>
                <a:off x="4050" y="13035"/>
                <a:ext cx="1" cy="2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53" name="AutoShape 57"/>
              <p:cNvCxnSpPr>
                <a:cxnSpLocks noChangeShapeType="1"/>
              </p:cNvCxnSpPr>
              <p:nvPr/>
            </p:nvCxnSpPr>
            <p:spPr bwMode="auto">
              <a:xfrm>
                <a:off x="5367" y="13425"/>
                <a:ext cx="1" cy="2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54" name="AutoShape 58"/>
              <p:cNvCxnSpPr>
                <a:cxnSpLocks noChangeShapeType="1"/>
              </p:cNvCxnSpPr>
              <p:nvPr/>
            </p:nvCxnSpPr>
            <p:spPr bwMode="auto">
              <a:xfrm>
                <a:off x="5368" y="13035"/>
                <a:ext cx="1" cy="2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55" name="AutoShape 59"/>
              <p:cNvCxnSpPr>
                <a:cxnSpLocks noChangeShapeType="1"/>
              </p:cNvCxnSpPr>
              <p:nvPr/>
            </p:nvCxnSpPr>
            <p:spPr bwMode="auto">
              <a:xfrm>
                <a:off x="4020" y="13035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56" name="AutoShape 60"/>
              <p:cNvCxnSpPr>
                <a:cxnSpLocks noChangeShapeType="1"/>
              </p:cNvCxnSpPr>
              <p:nvPr/>
            </p:nvCxnSpPr>
            <p:spPr bwMode="auto">
              <a:xfrm>
                <a:off x="4334" y="13035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57" name="AutoShape 61"/>
              <p:cNvCxnSpPr>
                <a:cxnSpLocks noChangeShapeType="1"/>
              </p:cNvCxnSpPr>
              <p:nvPr/>
            </p:nvCxnSpPr>
            <p:spPr bwMode="auto">
              <a:xfrm>
                <a:off x="4694" y="13035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58" name="AutoShape 62"/>
              <p:cNvCxnSpPr>
                <a:cxnSpLocks noChangeShapeType="1"/>
              </p:cNvCxnSpPr>
              <p:nvPr/>
            </p:nvCxnSpPr>
            <p:spPr bwMode="auto">
              <a:xfrm>
                <a:off x="5024" y="13035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59" name="AutoShape 63"/>
              <p:cNvCxnSpPr>
                <a:cxnSpLocks noChangeShapeType="1"/>
              </p:cNvCxnSpPr>
              <p:nvPr/>
            </p:nvCxnSpPr>
            <p:spPr bwMode="auto">
              <a:xfrm>
                <a:off x="5354" y="13035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60" name="AutoShape 64"/>
              <p:cNvCxnSpPr>
                <a:cxnSpLocks noChangeShapeType="1"/>
              </p:cNvCxnSpPr>
              <p:nvPr/>
            </p:nvCxnSpPr>
            <p:spPr bwMode="auto">
              <a:xfrm>
                <a:off x="5609" y="13035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61" name="AutoShape 65"/>
              <p:cNvCxnSpPr>
                <a:cxnSpLocks noChangeShapeType="1"/>
              </p:cNvCxnSpPr>
              <p:nvPr/>
            </p:nvCxnSpPr>
            <p:spPr bwMode="auto">
              <a:xfrm flipH="1">
                <a:off x="4064" y="13800"/>
                <a:ext cx="89" cy="1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62" name="AutoShape 66"/>
              <p:cNvCxnSpPr>
                <a:cxnSpLocks noChangeShapeType="1"/>
              </p:cNvCxnSpPr>
              <p:nvPr/>
            </p:nvCxnSpPr>
            <p:spPr bwMode="auto">
              <a:xfrm flipH="1">
                <a:off x="5265" y="13920"/>
                <a:ext cx="89" cy="1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63" name="AutoShape 67"/>
              <p:cNvCxnSpPr>
                <a:cxnSpLocks noChangeShapeType="1"/>
              </p:cNvCxnSpPr>
              <p:nvPr/>
            </p:nvCxnSpPr>
            <p:spPr bwMode="auto">
              <a:xfrm>
                <a:off x="4063" y="13920"/>
                <a:ext cx="105" cy="1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64" name="AutoShape 68"/>
              <p:cNvCxnSpPr>
                <a:cxnSpLocks noChangeShapeType="1"/>
              </p:cNvCxnSpPr>
              <p:nvPr/>
            </p:nvCxnSpPr>
            <p:spPr bwMode="auto">
              <a:xfrm>
                <a:off x="5265" y="13815"/>
                <a:ext cx="105" cy="1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4165" name="Text Box 69"/>
              <p:cNvSpPr txBox="1">
                <a:spLocks noChangeArrowheads="1"/>
              </p:cNvSpPr>
              <p:nvPr/>
            </p:nvSpPr>
            <p:spPr bwMode="auto">
              <a:xfrm>
                <a:off x="5683" y="12420"/>
                <a:ext cx="1201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47.15 mm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66" name="Text Box 70"/>
              <p:cNvSpPr txBox="1">
                <a:spLocks noChangeArrowheads="1"/>
              </p:cNvSpPr>
              <p:nvPr/>
            </p:nvSpPr>
            <p:spPr bwMode="auto">
              <a:xfrm>
                <a:off x="4243" y="14025"/>
                <a:ext cx="1081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70.0 mm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4167" name="Group 71"/>
            <p:cNvGrpSpPr>
              <a:grpSpLocks/>
            </p:cNvGrpSpPr>
            <p:nvPr/>
          </p:nvGrpSpPr>
          <p:grpSpPr bwMode="auto">
            <a:xfrm>
              <a:off x="2773" y="11640"/>
              <a:ext cx="3031" cy="2505"/>
              <a:chOff x="8249" y="6810"/>
              <a:chExt cx="3031" cy="2505"/>
            </a:xfrm>
          </p:grpSpPr>
          <p:sp>
            <p:nvSpPr>
              <p:cNvPr id="4168" name="Oval 72"/>
              <p:cNvSpPr>
                <a:spLocks noChangeArrowheads="1"/>
              </p:cNvSpPr>
              <p:nvPr/>
            </p:nvSpPr>
            <p:spPr bwMode="auto">
              <a:xfrm>
                <a:off x="8249" y="6810"/>
                <a:ext cx="2520" cy="250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4169" name="AutoShape 73"/>
              <p:cNvCxnSpPr>
                <a:cxnSpLocks noChangeShapeType="1"/>
              </p:cNvCxnSpPr>
              <p:nvPr/>
            </p:nvCxnSpPr>
            <p:spPr bwMode="auto">
              <a:xfrm>
                <a:off x="9509" y="7140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70" name="AutoShape 74"/>
              <p:cNvCxnSpPr>
                <a:cxnSpLocks noChangeShapeType="1"/>
              </p:cNvCxnSpPr>
              <p:nvPr/>
            </p:nvCxnSpPr>
            <p:spPr bwMode="auto">
              <a:xfrm>
                <a:off x="9869" y="7140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71" name="AutoShape 75"/>
              <p:cNvCxnSpPr>
                <a:cxnSpLocks noChangeShapeType="1"/>
              </p:cNvCxnSpPr>
              <p:nvPr/>
            </p:nvCxnSpPr>
            <p:spPr bwMode="auto">
              <a:xfrm>
                <a:off x="10199" y="7140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72" name="AutoShape 76"/>
              <p:cNvCxnSpPr>
                <a:cxnSpLocks noChangeShapeType="1"/>
              </p:cNvCxnSpPr>
              <p:nvPr/>
            </p:nvCxnSpPr>
            <p:spPr bwMode="auto">
              <a:xfrm>
                <a:off x="10499" y="7140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4173" name="Oval 77"/>
              <p:cNvSpPr>
                <a:spLocks noChangeArrowheads="1"/>
              </p:cNvSpPr>
              <p:nvPr/>
            </p:nvSpPr>
            <p:spPr bwMode="auto">
              <a:xfrm>
                <a:off x="8249" y="7170"/>
                <a:ext cx="2520" cy="186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4174" name="AutoShape 78"/>
              <p:cNvCxnSpPr>
                <a:cxnSpLocks noChangeShapeType="1"/>
              </p:cNvCxnSpPr>
              <p:nvPr/>
            </p:nvCxnSpPr>
            <p:spPr bwMode="auto">
              <a:xfrm>
                <a:off x="11175" y="7140"/>
                <a:ext cx="14" cy="102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75" name="AutoShape 79"/>
              <p:cNvCxnSpPr>
                <a:cxnSpLocks noChangeShapeType="1"/>
              </p:cNvCxnSpPr>
              <p:nvPr/>
            </p:nvCxnSpPr>
            <p:spPr bwMode="auto">
              <a:xfrm flipH="1">
                <a:off x="11086" y="7140"/>
                <a:ext cx="89" cy="1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76" name="AutoShape 80"/>
              <p:cNvCxnSpPr>
                <a:cxnSpLocks noChangeShapeType="1"/>
              </p:cNvCxnSpPr>
              <p:nvPr/>
            </p:nvCxnSpPr>
            <p:spPr bwMode="auto">
              <a:xfrm flipH="1">
                <a:off x="11191" y="8040"/>
                <a:ext cx="89" cy="1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77" name="AutoShape 81"/>
              <p:cNvCxnSpPr>
                <a:cxnSpLocks noChangeShapeType="1"/>
              </p:cNvCxnSpPr>
              <p:nvPr/>
            </p:nvCxnSpPr>
            <p:spPr bwMode="auto">
              <a:xfrm>
                <a:off x="11175" y="7140"/>
                <a:ext cx="105" cy="1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78" name="AutoShape 82"/>
              <p:cNvCxnSpPr>
                <a:cxnSpLocks noChangeShapeType="1"/>
              </p:cNvCxnSpPr>
              <p:nvPr/>
            </p:nvCxnSpPr>
            <p:spPr bwMode="auto">
              <a:xfrm>
                <a:off x="11070" y="8055"/>
                <a:ext cx="105" cy="1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79" name="AutoShape 83"/>
              <p:cNvCxnSpPr>
                <a:cxnSpLocks noChangeShapeType="1"/>
              </p:cNvCxnSpPr>
              <p:nvPr/>
            </p:nvCxnSpPr>
            <p:spPr bwMode="auto">
              <a:xfrm>
                <a:off x="10783" y="7140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80" name="AutoShape 84"/>
              <p:cNvCxnSpPr>
                <a:cxnSpLocks noChangeShapeType="1"/>
              </p:cNvCxnSpPr>
              <p:nvPr/>
            </p:nvCxnSpPr>
            <p:spPr bwMode="auto">
              <a:xfrm>
                <a:off x="11053" y="7140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4181" name="Group 85"/>
            <p:cNvGrpSpPr>
              <a:grpSpLocks/>
            </p:cNvGrpSpPr>
            <p:nvPr/>
          </p:nvGrpSpPr>
          <p:grpSpPr bwMode="auto">
            <a:xfrm>
              <a:off x="2308" y="13035"/>
              <a:ext cx="1799" cy="0"/>
              <a:chOff x="3014" y="8130"/>
              <a:chExt cx="1799" cy="0"/>
            </a:xfrm>
          </p:grpSpPr>
          <p:cxnSp>
            <p:nvCxnSpPr>
              <p:cNvPr id="4182" name="AutoShape 86"/>
              <p:cNvCxnSpPr>
                <a:cxnSpLocks noChangeShapeType="1"/>
              </p:cNvCxnSpPr>
              <p:nvPr/>
            </p:nvCxnSpPr>
            <p:spPr bwMode="auto">
              <a:xfrm>
                <a:off x="3014" y="8130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83" name="AutoShape 87"/>
              <p:cNvCxnSpPr>
                <a:cxnSpLocks noChangeShapeType="1"/>
              </p:cNvCxnSpPr>
              <p:nvPr/>
            </p:nvCxnSpPr>
            <p:spPr bwMode="auto">
              <a:xfrm>
                <a:off x="3374" y="8130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84" name="AutoShape 88"/>
              <p:cNvCxnSpPr>
                <a:cxnSpLocks noChangeShapeType="1"/>
              </p:cNvCxnSpPr>
              <p:nvPr/>
            </p:nvCxnSpPr>
            <p:spPr bwMode="auto">
              <a:xfrm>
                <a:off x="3704" y="8130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85" name="AutoShape 89"/>
              <p:cNvCxnSpPr>
                <a:cxnSpLocks noChangeShapeType="1"/>
              </p:cNvCxnSpPr>
              <p:nvPr/>
            </p:nvCxnSpPr>
            <p:spPr bwMode="auto">
              <a:xfrm>
                <a:off x="4004" y="8130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86" name="AutoShape 90"/>
              <p:cNvCxnSpPr>
                <a:cxnSpLocks noChangeShapeType="1"/>
              </p:cNvCxnSpPr>
              <p:nvPr/>
            </p:nvCxnSpPr>
            <p:spPr bwMode="auto">
              <a:xfrm>
                <a:off x="4348" y="8130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87" name="AutoShape 91"/>
              <p:cNvCxnSpPr>
                <a:cxnSpLocks noChangeShapeType="1"/>
              </p:cNvCxnSpPr>
              <p:nvPr/>
            </p:nvCxnSpPr>
            <p:spPr bwMode="auto">
              <a:xfrm>
                <a:off x="4648" y="8130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4188" name="Group 92"/>
            <p:cNvGrpSpPr>
              <a:grpSpLocks/>
            </p:cNvGrpSpPr>
            <p:nvPr/>
          </p:nvGrpSpPr>
          <p:grpSpPr bwMode="auto">
            <a:xfrm>
              <a:off x="1091" y="11640"/>
              <a:ext cx="4216" cy="1920"/>
              <a:chOff x="1077" y="6855"/>
              <a:chExt cx="4216" cy="1920"/>
            </a:xfrm>
          </p:grpSpPr>
          <p:sp>
            <p:nvSpPr>
              <p:cNvPr id="4189" name="Text Box 93"/>
              <p:cNvSpPr txBox="1">
                <a:spLocks noChangeArrowheads="1"/>
              </p:cNvSpPr>
              <p:nvPr/>
            </p:nvSpPr>
            <p:spPr bwMode="auto">
              <a:xfrm>
                <a:off x="1077" y="7305"/>
                <a:ext cx="1081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70.0 mm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4190" name="Oval 94"/>
              <p:cNvSpPr>
                <a:spLocks noChangeArrowheads="1"/>
              </p:cNvSpPr>
              <p:nvPr/>
            </p:nvSpPr>
            <p:spPr bwMode="auto">
              <a:xfrm>
                <a:off x="2773" y="7500"/>
                <a:ext cx="2520" cy="127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4191" name="AutoShape 95"/>
              <p:cNvCxnSpPr>
                <a:cxnSpLocks noChangeShapeType="1"/>
              </p:cNvCxnSpPr>
              <p:nvPr/>
            </p:nvCxnSpPr>
            <p:spPr bwMode="auto">
              <a:xfrm>
                <a:off x="2383" y="6870"/>
                <a:ext cx="1" cy="135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92" name="AutoShape 96"/>
              <p:cNvCxnSpPr>
                <a:cxnSpLocks noChangeShapeType="1"/>
              </p:cNvCxnSpPr>
              <p:nvPr/>
            </p:nvCxnSpPr>
            <p:spPr bwMode="auto">
              <a:xfrm flipH="1">
                <a:off x="2294" y="6870"/>
                <a:ext cx="89" cy="1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93" name="AutoShape 97"/>
              <p:cNvCxnSpPr>
                <a:cxnSpLocks noChangeShapeType="1"/>
              </p:cNvCxnSpPr>
              <p:nvPr/>
            </p:nvCxnSpPr>
            <p:spPr bwMode="auto">
              <a:xfrm flipH="1">
                <a:off x="2399" y="8100"/>
                <a:ext cx="89" cy="1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94" name="AutoShape 98"/>
              <p:cNvCxnSpPr>
                <a:cxnSpLocks noChangeShapeType="1"/>
              </p:cNvCxnSpPr>
              <p:nvPr/>
            </p:nvCxnSpPr>
            <p:spPr bwMode="auto">
              <a:xfrm>
                <a:off x="2383" y="6870"/>
                <a:ext cx="105" cy="1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95" name="AutoShape 99"/>
              <p:cNvCxnSpPr>
                <a:cxnSpLocks noChangeShapeType="1"/>
              </p:cNvCxnSpPr>
              <p:nvPr/>
            </p:nvCxnSpPr>
            <p:spPr bwMode="auto">
              <a:xfrm>
                <a:off x="2278" y="8115"/>
                <a:ext cx="105" cy="1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96" name="AutoShape 100"/>
              <p:cNvCxnSpPr>
                <a:cxnSpLocks noChangeShapeType="1"/>
              </p:cNvCxnSpPr>
              <p:nvPr/>
            </p:nvCxnSpPr>
            <p:spPr bwMode="auto">
              <a:xfrm>
                <a:off x="2218" y="6855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97" name="AutoShape 101"/>
              <p:cNvCxnSpPr>
                <a:cxnSpLocks noChangeShapeType="1"/>
              </p:cNvCxnSpPr>
              <p:nvPr/>
            </p:nvCxnSpPr>
            <p:spPr bwMode="auto">
              <a:xfrm>
                <a:off x="2578" y="6855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98" name="AutoShape 102"/>
              <p:cNvCxnSpPr>
                <a:cxnSpLocks noChangeShapeType="1"/>
              </p:cNvCxnSpPr>
              <p:nvPr/>
            </p:nvCxnSpPr>
            <p:spPr bwMode="auto">
              <a:xfrm>
                <a:off x="2908" y="6855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99" name="AutoShape 103"/>
              <p:cNvCxnSpPr>
                <a:cxnSpLocks noChangeShapeType="1"/>
              </p:cNvCxnSpPr>
              <p:nvPr/>
            </p:nvCxnSpPr>
            <p:spPr bwMode="auto">
              <a:xfrm>
                <a:off x="3208" y="6855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200" name="AutoShape 104"/>
              <p:cNvCxnSpPr>
                <a:cxnSpLocks noChangeShapeType="1"/>
              </p:cNvCxnSpPr>
              <p:nvPr/>
            </p:nvCxnSpPr>
            <p:spPr bwMode="auto">
              <a:xfrm>
                <a:off x="3552" y="6855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201" name="AutoShape 105"/>
              <p:cNvCxnSpPr>
                <a:cxnSpLocks noChangeShapeType="1"/>
              </p:cNvCxnSpPr>
              <p:nvPr/>
            </p:nvCxnSpPr>
            <p:spPr bwMode="auto">
              <a:xfrm>
                <a:off x="3852" y="6855"/>
                <a:ext cx="1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661</Words>
  <Application>Microsoft Office PowerPoint</Application>
  <PresentationFormat>On-screen Show (4:3)</PresentationFormat>
  <Paragraphs>235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cdomingu</dc:creator>
  <cp:lastModifiedBy>cdomingu</cp:lastModifiedBy>
  <cp:revision>28</cp:revision>
  <dcterms:created xsi:type="dcterms:W3CDTF">2010-11-26T10:48:02Z</dcterms:created>
  <dcterms:modified xsi:type="dcterms:W3CDTF">2010-11-26T14:33:43Z</dcterms:modified>
</cp:coreProperties>
</file>