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5" d="100"/>
          <a:sy n="115" d="100"/>
        </p:scale>
        <p:origin x="-4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4AD0E-7D15-CD4C-A4B8-215DFCF2D3B7}" type="datetimeFigureOut">
              <a:rPr lang="en-US" smtClean="0"/>
              <a:t>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2139B-EA42-EC40-8E02-B88C23F591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5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-EuCAR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2700" y="2362200"/>
            <a:ext cx="1905000" cy="90487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Proposed by O. </a:t>
            </a:r>
            <a:r>
              <a:rPr lang="en-US" dirty="0" err="1" smtClean="0"/>
              <a:t>Boine-Frankenheim</a:t>
            </a:r>
            <a:r>
              <a:rPr lang="en-US" dirty="0" smtClean="0"/>
              <a:t>, with the main goal to discuss the recent findings from GSI electron cloud </a:t>
            </a:r>
            <a:r>
              <a:rPr lang="en-US" smtClean="0"/>
              <a:t>studies with </a:t>
            </a:r>
            <a:r>
              <a:rPr lang="en-US" dirty="0" smtClean="0"/>
              <a:t>the CERN experts</a:t>
            </a:r>
          </a:p>
          <a:p>
            <a:r>
              <a:rPr lang="en-US" dirty="0" smtClean="0"/>
              <a:t>Beginning 2011 seems a good timing, and duration should be one day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we propose to hold it on Monday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March 7</a:t>
            </a:r>
            <a:r>
              <a:rPr lang="en-US" b="1" baseline="30000" dirty="0" smtClean="0">
                <a:solidFill>
                  <a:srgbClr val="FF0000"/>
                </a:solidFill>
                <a:sym typeface="Wingdings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, 2011</a:t>
            </a:r>
          </a:p>
          <a:p>
            <a:r>
              <a:rPr lang="en-US" dirty="0" smtClean="0">
                <a:sym typeface="Wingdings"/>
              </a:rPr>
              <a:t>Could be supported in the framework of </a:t>
            </a:r>
            <a:r>
              <a:rPr lang="en-US" b="1" dirty="0" err="1" smtClean="0">
                <a:solidFill>
                  <a:srgbClr val="FF0000"/>
                </a:solidFill>
                <a:sym typeface="Wingdings"/>
              </a:rPr>
              <a:t>EuCARD-AccNet</a:t>
            </a:r>
            <a:endParaRPr lang="en-US" b="1" dirty="0" smtClean="0">
              <a:solidFill>
                <a:srgbClr val="FF0000"/>
              </a:solidFill>
              <a:sym typeface="Wingdings"/>
            </a:endParaRPr>
          </a:p>
          <a:p>
            <a:r>
              <a:rPr lang="en-US" dirty="0" smtClean="0">
                <a:sym typeface="Wingdings"/>
              </a:rPr>
              <a:t>Possible topics to be covered:</a:t>
            </a:r>
          </a:p>
          <a:p>
            <a:pPr lvl="1"/>
            <a:r>
              <a:rPr lang="en-US" dirty="0" smtClean="0">
                <a:sym typeface="Wingdings"/>
              </a:rPr>
              <a:t>CERN</a:t>
            </a: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Code review: ECLOUD, HEADTAIL (G. Rumolo, K. Li)</a:t>
            </a: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Review of SPS measurements:</a:t>
            </a:r>
          </a:p>
          <a:p>
            <a:pPr marL="1616400" lvl="3" indent="-334800">
              <a:buFont typeface="+mj-lt"/>
              <a:buAutoNum type="romanUcPeriod"/>
            </a:pPr>
            <a:r>
              <a:rPr lang="en-US" dirty="0" smtClean="0">
                <a:sym typeface="Wingdings"/>
              </a:rPr>
              <a:t>Microwave transmission method and test bench (F. </a:t>
            </a:r>
            <a:r>
              <a:rPr lang="en-US" dirty="0" err="1" smtClean="0">
                <a:sym typeface="Wingdings"/>
              </a:rPr>
              <a:t>Caspers</a:t>
            </a:r>
            <a:r>
              <a:rPr lang="en-US" dirty="0" smtClean="0">
                <a:sym typeface="Wingdings"/>
              </a:rPr>
              <a:t>, S. </a:t>
            </a:r>
            <a:r>
              <a:rPr lang="en-US" dirty="0" err="1" smtClean="0">
                <a:sym typeface="Wingdings"/>
              </a:rPr>
              <a:t>Federmann</a:t>
            </a:r>
            <a:r>
              <a:rPr lang="en-US" dirty="0" smtClean="0">
                <a:sym typeface="Wingdings"/>
              </a:rPr>
              <a:t>)</a:t>
            </a:r>
          </a:p>
          <a:p>
            <a:pPr marL="1616400" lvl="3" indent="-334800">
              <a:buFont typeface="+mj-lt"/>
              <a:buAutoNum type="romanUcPeriod"/>
            </a:pPr>
            <a:r>
              <a:rPr lang="en-US" dirty="0" smtClean="0">
                <a:sym typeface="Wingdings"/>
              </a:rPr>
              <a:t>Pressure and </a:t>
            </a:r>
            <a:r>
              <a:rPr lang="en-US" dirty="0" err="1" smtClean="0">
                <a:sym typeface="Wingdings"/>
              </a:rPr>
              <a:t>e</a:t>
            </a:r>
            <a:r>
              <a:rPr lang="en-US" dirty="0" smtClean="0">
                <a:sym typeface="Wingdings"/>
              </a:rPr>
              <a:t>-cloud measurements with strip monitors: efficiency of mitigation (M. </a:t>
            </a:r>
            <a:r>
              <a:rPr lang="en-US" dirty="0" err="1" smtClean="0">
                <a:sym typeface="Wingdings"/>
              </a:rPr>
              <a:t>Taborelli</a:t>
            </a:r>
            <a:r>
              <a:rPr lang="en-US" dirty="0" smtClean="0">
                <a:sym typeface="Wingdings"/>
              </a:rPr>
              <a:t>) </a:t>
            </a: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E-cloud in the LHC: measurements and simulations (G. </a:t>
            </a:r>
            <a:r>
              <a:rPr lang="en-US" dirty="0" err="1" smtClean="0">
                <a:sym typeface="Wingdings"/>
              </a:rPr>
              <a:t>Arduini</a:t>
            </a:r>
            <a:r>
              <a:rPr lang="en-US" dirty="0" smtClean="0">
                <a:sym typeface="Wingdings"/>
              </a:rPr>
              <a:t>, F. Zimmermann)</a:t>
            </a:r>
          </a:p>
          <a:p>
            <a:pPr lvl="1"/>
            <a:r>
              <a:rPr lang="en-US" dirty="0" smtClean="0">
                <a:sym typeface="Wingdings"/>
              </a:rPr>
              <a:t>GSI:</a:t>
            </a:r>
          </a:p>
          <a:p>
            <a:pPr lvl="2">
              <a:buFont typeface="Wingdings" charset="2"/>
              <a:buChar char="ü"/>
            </a:pPr>
            <a:r>
              <a:rPr lang="en-US" dirty="0">
                <a:sym typeface="Wingdings"/>
              </a:rPr>
              <a:t>E</a:t>
            </a:r>
            <a:r>
              <a:rPr lang="en-US" dirty="0" smtClean="0">
                <a:sym typeface="Wingdings"/>
              </a:rPr>
              <a:t>xpected </a:t>
            </a:r>
            <a:r>
              <a:rPr lang="en-US" dirty="0" err="1" smtClean="0">
                <a:sym typeface="Wingdings"/>
              </a:rPr>
              <a:t>e</a:t>
            </a:r>
            <a:r>
              <a:rPr lang="en-US" dirty="0" smtClean="0">
                <a:sym typeface="Wingdings"/>
              </a:rPr>
              <a:t>-cloud effects in SIS-18/100 (F. </a:t>
            </a:r>
            <a:r>
              <a:rPr lang="en-US" dirty="0" err="1" smtClean="0">
                <a:sym typeface="Wingdings"/>
              </a:rPr>
              <a:t>Petrov</a:t>
            </a:r>
            <a:r>
              <a:rPr lang="en-US" dirty="0" smtClean="0">
                <a:sym typeface="Wingdings"/>
              </a:rPr>
              <a:t>)</a:t>
            </a:r>
          </a:p>
          <a:p>
            <a:pPr lvl="2">
              <a:buFont typeface="Wingdings" charset="2"/>
              <a:buChar char="ü"/>
            </a:pPr>
            <a:r>
              <a:rPr lang="en-US" dirty="0">
                <a:sym typeface="Wingdings"/>
              </a:rPr>
              <a:t>E</a:t>
            </a:r>
            <a:r>
              <a:rPr lang="en-US" dirty="0" smtClean="0">
                <a:sym typeface="Wingdings"/>
              </a:rPr>
              <a:t>-cloud measurements in SIS using the two button pick-ups (F. </a:t>
            </a:r>
            <a:r>
              <a:rPr lang="en-US" dirty="0" err="1" smtClean="0">
                <a:sym typeface="Wingdings"/>
              </a:rPr>
              <a:t>Petrov</a:t>
            </a:r>
            <a:r>
              <a:rPr lang="en-US" dirty="0" smtClean="0">
                <a:sym typeface="Wingdings"/>
              </a:rPr>
              <a:t>, H. </a:t>
            </a:r>
            <a:r>
              <a:rPr lang="en-US" dirty="0" err="1" smtClean="0">
                <a:sym typeface="Wingdings"/>
              </a:rPr>
              <a:t>Kollmus</a:t>
            </a:r>
            <a:r>
              <a:rPr lang="en-US" dirty="0" smtClean="0">
                <a:sym typeface="Wingdings"/>
              </a:rPr>
              <a:t>)</a:t>
            </a: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3D EM PIC code to study the wake field induced by short SIS-100 bunches </a:t>
            </a:r>
            <a:r>
              <a:rPr lang="en-US" dirty="0" smtClean="0">
                <a:sym typeface="Wingdings"/>
              </a:rPr>
              <a:t>(&lt; 50 ns) </a:t>
            </a:r>
            <a:r>
              <a:rPr lang="en-US" dirty="0" smtClean="0">
                <a:sym typeface="Wingdings"/>
              </a:rPr>
              <a:t>in a pre-formed cloud (student from T. </a:t>
            </a:r>
            <a:r>
              <a:rPr lang="en-US" dirty="0" err="1" smtClean="0">
                <a:sym typeface="Wingdings"/>
              </a:rPr>
              <a:t>Weiland</a:t>
            </a:r>
            <a:r>
              <a:rPr lang="en-US" dirty="0" smtClean="0">
                <a:sym typeface="Wingdings"/>
              </a:rPr>
              <a:t>, TU-Darmstadt)</a:t>
            </a:r>
          </a:p>
          <a:p>
            <a:pPr lvl="1"/>
            <a:r>
              <a:rPr lang="en-US" dirty="0" smtClean="0">
                <a:sym typeface="Wingdings"/>
              </a:rPr>
              <a:t>CERN-GSI</a:t>
            </a: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Modeling and understanding of incoherent effects (G. </a:t>
            </a:r>
            <a:r>
              <a:rPr lang="en-US" dirty="0" err="1" smtClean="0">
                <a:sym typeface="Wingdings"/>
              </a:rPr>
              <a:t>Franchetti</a:t>
            </a:r>
            <a:r>
              <a:rPr lang="en-US" dirty="0" smtClean="0">
                <a:sym typeface="Wingdings"/>
              </a:rPr>
              <a:t>, K. Li)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 descr="accnet-logo-extremelysma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540" y="3129534"/>
            <a:ext cx="1394460" cy="5989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274638"/>
            <a:ext cx="6984000" cy="944562"/>
          </a:xfrm>
        </p:spPr>
        <p:txBody>
          <a:bodyPr>
            <a:noAutofit/>
          </a:bodyPr>
          <a:lstStyle/>
          <a:p>
            <a:r>
              <a:rPr lang="en-US" sz="3500" dirty="0" smtClean="0"/>
              <a:t>CERN-GSI Mini-workshop on modeling of electron cloud effects</a:t>
            </a:r>
            <a:endParaRPr lang="en-US" sz="3500" dirty="0"/>
          </a:p>
        </p:txBody>
      </p:sp>
      <p:pic>
        <p:nvPicPr>
          <p:cNvPr id="4" name="Picture 3" descr="cern_logo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080000" cy="1080000"/>
          </a:xfrm>
          <a:prstGeom prst="rect">
            <a:avLst/>
          </a:prstGeom>
        </p:spPr>
      </p:pic>
      <p:pic>
        <p:nvPicPr>
          <p:cNvPr id="5" name="Picture 4" descr="LOGO-BE-200x200_jp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4000" y="0"/>
            <a:ext cx="1080000" cy="10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248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CERN-GSI Mini-workshop on modeling of electron cloud effects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Giovanni Rumolo</dc:creator>
  <cp:lastModifiedBy>Giovanni Rumolo</cp:lastModifiedBy>
  <cp:revision>24</cp:revision>
  <dcterms:created xsi:type="dcterms:W3CDTF">2011-01-06T13:27:14Z</dcterms:created>
  <dcterms:modified xsi:type="dcterms:W3CDTF">2011-01-07T08:56:16Z</dcterms:modified>
</cp:coreProperties>
</file>