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339" r:id="rId4"/>
    <p:sldId id="352" r:id="rId5"/>
    <p:sldId id="360" r:id="rId6"/>
    <p:sldId id="350" r:id="rId7"/>
    <p:sldId id="359" r:id="rId8"/>
    <p:sldId id="364" r:id="rId9"/>
    <p:sldId id="365" r:id="rId10"/>
    <p:sldId id="362" r:id="rId11"/>
    <p:sldId id="361" r:id="rId12"/>
    <p:sldId id="363" r:id="rId13"/>
    <p:sldId id="321" r:id="rId14"/>
    <p:sldId id="35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B8CDF-7A44-4B1B-9E72-1E108FD2306F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0025-9964-408B-84A8-01B52B128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0025-9964-408B-84A8-01B52B1289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2898DC-6908-4DE6-A323-5EB44BFE4B7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rorbs Clou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7056784"/>
          </a:xfrm>
          <a:prstGeom prst="rect">
            <a:avLst/>
          </a:prstGeom>
          <a:noFill/>
        </p:spPr>
      </p:pic>
      <p:pic>
        <p:nvPicPr>
          <p:cNvPr id="1031" name="Picture 7" descr="http://www.ptw.de/uploads/pics/CERNlogotyp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60A1"/>
              </a:clrFrom>
              <a:clrTo>
                <a:srgbClr val="2960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509120"/>
            <a:ext cx="1224136" cy="1224136"/>
          </a:xfrm>
          <a:prstGeom prst="rect">
            <a:avLst/>
          </a:prstGeom>
          <a:noFill/>
        </p:spPr>
      </p:pic>
      <p:pic>
        <p:nvPicPr>
          <p:cNvPr id="119810" name="Picture 2" descr="http://verano.fis.cinvestav.mx/images/cinvestav.png"/>
          <p:cNvPicPr>
            <a:picLocks noChangeAspect="1" noChangeArrowheads="1"/>
          </p:cNvPicPr>
          <p:nvPr/>
        </p:nvPicPr>
        <p:blipFill>
          <a:blip r:embed="rId5" cstate="print">
            <a:lum bright="70000" contrast="40000"/>
          </a:blip>
          <a:srcRect/>
          <a:stretch>
            <a:fillRect/>
          </a:stretch>
        </p:blipFill>
        <p:spPr bwMode="auto">
          <a:xfrm>
            <a:off x="6583661" y="4869160"/>
            <a:ext cx="1080118" cy="1080120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780928"/>
            <a:ext cx="9180512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Ecloud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Heat Load simulations 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LHC arcs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Humberto Maury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Cuna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10706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E-cloud Simulation Meeting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7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2011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Simulation parameters for 50 ns – Drift </a:t>
            </a:r>
            <a:endParaRPr lang="en-US" sz="3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15616" y="1254770"/>
          <a:ext cx="7632847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659383"/>
                <a:gridCol w="644873"/>
                <a:gridCol w="1296144"/>
                <a:gridCol w="1225202"/>
                <a:gridCol w="158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spacing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intensity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Reflectivity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Fill pattern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1.15 x 10</a:t>
                      </a:r>
                      <a:r>
                        <a:rPr lang="en-US" baseline="30000" dirty="0" smtClean="0"/>
                        <a:t>11</a:t>
                      </a:r>
                      <a:r>
                        <a:rPr lang="en-US" baseline="0" dirty="0" smtClean="0"/>
                        <a:t> p/b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TeV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2843808" y="5517232"/>
            <a:ext cx="136815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36bunches</a:t>
            </a:r>
          </a:p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932040" y="5517232"/>
            <a:ext cx="136815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36 bunches</a:t>
            </a:r>
          </a:p>
          <a:p>
            <a:pPr algn="ctr"/>
            <a:endParaRPr lang="en-US" dirty="0"/>
          </a:p>
        </p:txBody>
      </p:sp>
      <p:cxnSp>
        <p:nvCxnSpPr>
          <p:cNvPr id="27" name="Curved Connector 26"/>
          <p:cNvCxnSpPr>
            <a:stCxn id="25" idx="3"/>
            <a:endCxn id="26" idx="1"/>
          </p:cNvCxnSpPr>
          <p:nvPr/>
        </p:nvCxnSpPr>
        <p:spPr>
          <a:xfrm>
            <a:off x="4211960" y="5697252"/>
            <a:ext cx="720080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39952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200ns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7704" y="5229200"/>
            <a:ext cx="5112568" cy="9361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5576" y="5589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44998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We used a primary photoelectron emission yield =0.0001233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nistep</a:t>
            </a:r>
            <a:r>
              <a:rPr lang="en-US" dirty="0" smtClean="0"/>
              <a:t> = 2500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/>
        </p:nvGraphicFramePr>
        <p:xfrm>
          <a:off x="1692747" y="2852936"/>
          <a:ext cx="640764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  <a:gridCol w="1080120"/>
                <a:gridCol w="1296144"/>
                <a:gridCol w="158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sx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Radius</a:t>
                      </a:r>
                    </a:p>
                    <a:p>
                      <a:r>
                        <a:rPr lang="en-US" sz="1600" dirty="0" smtClean="0"/>
                        <a:t>(mm)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0.3 mm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4.195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15 - 50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6565" y="0"/>
          <a:ext cx="9818043" cy="6858000"/>
        </p:xfrm>
        <a:graphic>
          <a:graphicData uri="http://schemas.openxmlformats.org/presentationml/2006/ole">
            <p:oleObj spid="_x0000_s3074" name="Graph" r:id="rId3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2265" y="0"/>
          <a:ext cx="9806359" cy="6849838"/>
        </p:xfrm>
        <a:graphic>
          <a:graphicData uri="http://schemas.openxmlformats.org/presentationml/2006/ole">
            <p:oleObj spid="_x0000_s4098" name="Graph" r:id="rId3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5608" y="53752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554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observe </a:t>
            </a:r>
            <a:r>
              <a:rPr lang="en-US" dirty="0" err="1" smtClean="0"/>
              <a:t>multipacting</a:t>
            </a:r>
            <a:r>
              <a:rPr lang="en-US" dirty="0" smtClean="0"/>
              <a:t> at: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12032" y="1540036"/>
          <a:ext cx="6288360" cy="41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90"/>
                <a:gridCol w="1572090"/>
                <a:gridCol w="1572090"/>
                <a:gridCol w="1572090"/>
              </a:tblGrid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SEY</a:t>
                      </a:r>
                      <a:endParaRPr lang="en-US" dirty="0"/>
                    </a:p>
                  </a:txBody>
                  <a:tcPr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Dipole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3.5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TeV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</a:t>
                      </a:r>
                    </a:p>
                    <a:p>
                      <a:pPr algn="ctr"/>
                      <a:r>
                        <a:rPr lang="en-US" sz="2800" dirty="0" smtClean="0"/>
                        <a:t>0.3</a:t>
                      </a:r>
                    </a:p>
                    <a:p>
                      <a:pPr algn="ctr"/>
                      <a:r>
                        <a:rPr lang="en-US" sz="2800" dirty="0" smtClean="0"/>
                        <a:t>0.4</a:t>
                      </a:r>
                    </a:p>
                    <a:p>
                      <a:pPr algn="ctr"/>
                      <a:r>
                        <a:rPr lang="en-US" sz="2800" dirty="0" smtClean="0"/>
                        <a:t>0.5</a:t>
                      </a:r>
                    </a:p>
                    <a:p>
                      <a:pPr algn="ctr"/>
                      <a:r>
                        <a:rPr lang="en-US" sz="2800" dirty="0" smtClean="0"/>
                        <a:t>0.6</a:t>
                      </a:r>
                    </a:p>
                    <a:p>
                      <a:pPr algn="ctr"/>
                      <a:r>
                        <a:rPr lang="en-US" sz="2800" dirty="0" smtClean="0"/>
                        <a:t>0.7</a:t>
                      </a:r>
                    </a:p>
                    <a:p>
                      <a:pPr algn="ctr"/>
                      <a:r>
                        <a:rPr lang="en-US" sz="2800" dirty="0" smtClean="0"/>
                        <a:t>0.8</a:t>
                      </a:r>
                    </a:p>
                    <a:p>
                      <a:pPr algn="ctr"/>
                      <a:r>
                        <a:rPr lang="en-US" sz="2800" dirty="0" smtClean="0"/>
                        <a:t>0.9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2.4</a:t>
                      </a:r>
                    </a:p>
                    <a:p>
                      <a:pPr algn="ctr"/>
                      <a:r>
                        <a:rPr lang="en-US" sz="2800" dirty="0" smtClean="0"/>
                        <a:t>2.3</a:t>
                      </a:r>
                    </a:p>
                    <a:p>
                      <a:pPr algn="ctr"/>
                      <a:r>
                        <a:rPr lang="en-US" sz="2800" dirty="0" smtClean="0"/>
                        <a:t>2.2</a:t>
                      </a:r>
                    </a:p>
                    <a:p>
                      <a:pPr algn="ctr"/>
                      <a:r>
                        <a:rPr lang="en-US" sz="2800" dirty="0" smtClean="0"/>
                        <a:t>2.1</a:t>
                      </a:r>
                    </a:p>
                    <a:p>
                      <a:pPr algn="ctr"/>
                      <a:r>
                        <a:rPr lang="en-US" sz="2800" dirty="0" smtClean="0"/>
                        <a:t>2.0</a:t>
                      </a:r>
                    </a:p>
                    <a:p>
                      <a:pPr algn="ctr"/>
                      <a:r>
                        <a:rPr lang="en-US" sz="2800" dirty="0" smtClean="0"/>
                        <a:t>1.9</a:t>
                      </a:r>
                    </a:p>
                    <a:p>
                      <a:pPr algn="ctr"/>
                      <a:r>
                        <a:rPr lang="en-US" sz="2800" dirty="0" smtClean="0"/>
                        <a:t>1.8</a:t>
                      </a:r>
                    </a:p>
                    <a:p>
                      <a:pPr algn="ctr"/>
                      <a:r>
                        <a:rPr lang="en-US" sz="2800" dirty="0" smtClean="0"/>
                        <a:t>1.7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852936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parameters for 50 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15616" y="1254770"/>
          <a:ext cx="7632847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804"/>
                <a:gridCol w="1536715"/>
                <a:gridCol w="644873"/>
                <a:gridCol w="1296144"/>
                <a:gridCol w="1225202"/>
                <a:gridCol w="158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spacing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intensity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Reflectivity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Fill pattern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1.2 x 10</a:t>
                      </a:r>
                      <a:r>
                        <a:rPr lang="en-US" baseline="30000" dirty="0" smtClean="0"/>
                        <a:t>11</a:t>
                      </a:r>
                      <a:r>
                        <a:rPr lang="en-US" baseline="0" dirty="0" smtClean="0"/>
                        <a:t> p/b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TeV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1979712" y="5517232"/>
            <a:ext cx="136815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36bunches</a:t>
            </a:r>
          </a:p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067944" y="5517232"/>
            <a:ext cx="136815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36 bunches</a:t>
            </a:r>
          </a:p>
          <a:p>
            <a:pPr algn="ctr"/>
            <a:endParaRPr lang="en-US" dirty="0"/>
          </a:p>
        </p:txBody>
      </p:sp>
      <p:cxnSp>
        <p:nvCxnSpPr>
          <p:cNvPr id="27" name="Curved Connector 26"/>
          <p:cNvCxnSpPr>
            <a:stCxn id="25" idx="3"/>
            <a:endCxn id="26" idx="1"/>
          </p:cNvCxnSpPr>
          <p:nvPr/>
        </p:nvCxnSpPr>
        <p:spPr>
          <a:xfrm>
            <a:off x="3347864" y="5697252"/>
            <a:ext cx="720080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75856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200ns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7704" y="5229200"/>
            <a:ext cx="5112568" cy="9361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5576" y="5589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36296" y="55079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     3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44998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We used a primary photoelectron emission yield =0.0001233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nistep</a:t>
            </a:r>
            <a:r>
              <a:rPr lang="en-US" dirty="0" smtClean="0"/>
              <a:t> = 2500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/>
        </p:nvGraphicFramePr>
        <p:xfrm>
          <a:off x="1692747" y="2852936"/>
          <a:ext cx="640764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  <a:gridCol w="1080120"/>
                <a:gridCol w="1296144"/>
                <a:gridCol w="158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sx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0.3 mm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4.195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urved Connector 15"/>
          <p:cNvCxnSpPr/>
          <p:nvPr/>
        </p:nvCxnSpPr>
        <p:spPr>
          <a:xfrm>
            <a:off x="5436096" y="5731668"/>
            <a:ext cx="1512168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6136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1.1 µs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35896" y="6191726"/>
            <a:ext cx="26642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Fill 1704 (13/4/2011 – 12:16 to 16:47)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109272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Heat load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824" y="2396480"/>
            <a:ext cx="7406640" cy="17526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6600" dirty="0" smtClean="0"/>
              <a:t>3.5 </a:t>
            </a:r>
            <a:r>
              <a:rPr lang="en-US" sz="6600" dirty="0" err="1" smtClean="0"/>
              <a:t>TeV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0"/>
          <a:ext cx="9818043" cy="6858000"/>
        </p:xfrm>
        <a:graphic>
          <a:graphicData uri="http://schemas.openxmlformats.org/presentationml/2006/ole">
            <p:oleObj spid="_x0000_s1026" name="Graph" r:id="rId3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20080" y="-266938"/>
          <a:ext cx="10548664" cy="7368346"/>
        </p:xfrm>
        <a:graphic>
          <a:graphicData uri="http://schemas.openxmlformats.org/presentationml/2006/ole">
            <p:oleObj spid="_x0000_s2050" name="Graph" r:id="rId3" imgW="415440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109272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err="1" smtClean="0"/>
              <a:t>Multipacting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824" y="2396480"/>
            <a:ext cx="7406640" cy="17526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6600" dirty="0" smtClean="0"/>
              <a:t>3.5 </a:t>
            </a:r>
            <a:r>
              <a:rPr lang="en-US" sz="6600" dirty="0" err="1" smtClean="0"/>
              <a:t>TeV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EATLOAD_DATA_ULTIMATE\Grap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198" y="0"/>
            <a:ext cx="9821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\\cern.ch\dfs\Users\h\hmaurycu\Desktop\diff.val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9763" y="-209550"/>
            <a:ext cx="10423526" cy="727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\\cern.ch\dfs\Users\h\hmaurycu\Desktop\diff.val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9763" y="-209550"/>
            <a:ext cx="10423526" cy="727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208</Words>
  <Application>Microsoft Office PowerPoint</Application>
  <PresentationFormat>On-screen Show 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Solstice</vt:lpstr>
      <vt:lpstr>Graph</vt:lpstr>
      <vt:lpstr>Ecloud Heat Load simulations  for the LHC arcs</vt:lpstr>
      <vt:lpstr>Simulation parameters for 50 ns</vt:lpstr>
      <vt:lpstr>   Heat load  </vt:lpstr>
      <vt:lpstr>Slide 4</vt:lpstr>
      <vt:lpstr>Slide 5</vt:lpstr>
      <vt:lpstr>   Multipacting </vt:lpstr>
      <vt:lpstr>Slide 7</vt:lpstr>
      <vt:lpstr>Slide 8</vt:lpstr>
      <vt:lpstr>Slide 9</vt:lpstr>
      <vt:lpstr>Simulation parameters for 50 ns – Drift </vt:lpstr>
      <vt:lpstr>Slide 11</vt:lpstr>
      <vt:lpstr>Slide 12</vt:lpstr>
      <vt:lpstr>Slide 13</vt:lpstr>
      <vt:lpstr>Slide 14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Cloud Simulations Update</dc:title>
  <dc:creator>Humberto Maury Cuna</dc:creator>
  <cp:lastModifiedBy>Humberto Maury Cuna</cp:lastModifiedBy>
  <cp:revision>143</cp:revision>
  <dcterms:created xsi:type="dcterms:W3CDTF">2010-11-26T08:03:10Z</dcterms:created>
  <dcterms:modified xsi:type="dcterms:W3CDTF">2011-06-07T07:55:52Z</dcterms:modified>
</cp:coreProperties>
</file>