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1F63A-E549-4B3E-8868-8902EB0AF06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1B66-DFC5-4B81-8E19-4681998880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-cloud tune shift &amp; </a:t>
            </a:r>
            <a:br>
              <a:rPr lang="en-US" dirty="0" smtClean="0"/>
            </a:br>
            <a:r>
              <a:rPr lang="en-US" dirty="0" smtClean="0"/>
              <a:t>LHC inverted </a:t>
            </a:r>
            <a:r>
              <a:rPr lang="en-US" dirty="0" err="1" smtClean="0"/>
              <a:t>sawtooth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hambers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Frank Zimmermann</a:t>
            </a:r>
          </a:p>
          <a:p>
            <a:r>
              <a:rPr lang="en-US" dirty="0"/>
              <a:t>e</a:t>
            </a:r>
            <a:r>
              <a:rPr lang="en-US" dirty="0" smtClean="0"/>
              <a:t>-cloud simulation meeting</a:t>
            </a:r>
          </a:p>
          <a:p>
            <a:r>
              <a:rPr lang="en-US" dirty="0" smtClean="0"/>
              <a:t>7 June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y-paramet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95400"/>
            <a:ext cx="5144947" cy="23225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838200"/>
            <a:ext cx="3880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V. </a:t>
            </a:r>
            <a:r>
              <a:rPr lang="en-US" dirty="0" err="1" smtClean="0"/>
              <a:t>Baglin</a:t>
            </a:r>
            <a:r>
              <a:rPr lang="en-US" dirty="0" smtClean="0"/>
              <a:t>  I. Collins, O. </a:t>
            </a:r>
            <a:r>
              <a:rPr lang="en-US" dirty="0" err="1" smtClean="0"/>
              <a:t>Grobner</a:t>
            </a:r>
            <a:r>
              <a:rPr lang="en-US" dirty="0" smtClean="0"/>
              <a:t>, EPAC’98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e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ffect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sawtooth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4038600"/>
            <a:ext cx="82597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assumptions agreed with Humberto Maury </a:t>
            </a:r>
          </a:p>
          <a:p>
            <a:r>
              <a:rPr lang="en-US" sz="2400" dirty="0" smtClean="0"/>
              <a:t>to model chamber w/o </a:t>
            </a:r>
            <a:r>
              <a:rPr lang="en-US" sz="2400" dirty="0" err="1" smtClean="0"/>
              <a:t>sawtooth</a:t>
            </a:r>
            <a:r>
              <a:rPr lang="en-US" sz="2400" dirty="0" smtClean="0"/>
              <a:t>: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change distribution of reflected photons from cos</a:t>
            </a:r>
            <a:r>
              <a:rPr lang="en-US" sz="2400" baseline="30000" dirty="0" smtClean="0"/>
              <a:t>2</a:t>
            </a:r>
            <a:r>
              <a:rPr lang="en-US" sz="2400" dirty="0" smtClean="0">
                <a:latin typeface="Symbol" pitchFamily="18" charset="2"/>
              </a:rPr>
              <a:t>y </a:t>
            </a:r>
            <a:r>
              <a:rPr lang="en-US" sz="2400" dirty="0" smtClean="0"/>
              <a:t>to uniform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increase reflectivity from </a:t>
            </a:r>
            <a:r>
              <a:rPr lang="en-US" sz="2400" dirty="0" smtClean="0"/>
              <a:t>20% </a:t>
            </a:r>
            <a:r>
              <a:rPr lang="en-US" sz="2400" dirty="0" smtClean="0"/>
              <a:t>to 80%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increase photoelectron yield by </a:t>
            </a:r>
            <a:r>
              <a:rPr lang="en-US" sz="2400" dirty="0" smtClean="0"/>
              <a:t>factor </a:t>
            </a:r>
            <a:r>
              <a:rPr lang="en-US" sz="2400" dirty="0" smtClean="0"/>
              <a:t>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q</a:t>
            </a:r>
            <a:r>
              <a:rPr lang="en-US" sz="3600" dirty="0" smtClean="0"/>
              <a:t>uestion from Elias Metral, 24 May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“I </a:t>
            </a:r>
            <a:r>
              <a:rPr lang="en-US" sz="2800" dirty="0"/>
              <a:t>imagine that if it were due to </a:t>
            </a:r>
            <a:r>
              <a:rPr lang="en-US" sz="2800" dirty="0" err="1"/>
              <a:t>ecloud</a:t>
            </a:r>
            <a:r>
              <a:rPr lang="en-US" sz="2800" dirty="0"/>
              <a:t> the tune shift for mode 0 would be positive. What do you think</a:t>
            </a:r>
            <a:r>
              <a:rPr lang="en-US" sz="2800" dirty="0" smtClean="0"/>
              <a:t>?”</a:t>
            </a:r>
            <a:endParaRPr lang="en-US" sz="2800" dirty="0"/>
          </a:p>
          <a:p>
            <a:r>
              <a:rPr lang="en-US" sz="2800" dirty="0"/>
              <a:t>s</a:t>
            </a:r>
            <a:r>
              <a:rPr lang="en-US" sz="2800" dirty="0" smtClean="0"/>
              <a:t>ingle bunch tune shift from uniform cloud inside bunch volume or cloud filling the entire chamber for round and flat beams has been studied in:</a:t>
            </a:r>
          </a:p>
          <a:p>
            <a:pPr>
              <a:buNone/>
            </a:pPr>
            <a:r>
              <a:rPr lang="en-US" sz="2800" dirty="0" smtClean="0"/>
              <a:t>	K. Ohmi, S. </a:t>
            </a:r>
            <a:r>
              <a:rPr lang="en-US" sz="2800" dirty="0" err="1" smtClean="0"/>
              <a:t>Heifets</a:t>
            </a:r>
            <a:r>
              <a:rPr lang="en-US" sz="2800" dirty="0" smtClean="0"/>
              <a:t>, F. Zimmermann,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“Study of coherent tune shift caused by electron cloud in positron storage rings”, Proc. APAC2001 Beijing &amp; CERN SL-2001-062 (AP); here tune shift positive or ~0 (horizontal tune shift for flat beam)</a:t>
            </a:r>
          </a:p>
          <a:p>
            <a:r>
              <a:rPr lang="en-US" sz="2800" dirty="0" smtClean="0"/>
              <a:t>later work by Kazuhito Ohmi for KEKB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lso pointed at by Giovanni Rumolo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33246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Answer K. Ohmi 25 May 2011</a:t>
            </a:r>
          </a:p>
          <a:p>
            <a:endParaRPr lang="en-US" sz="2800" dirty="0" smtClean="0"/>
          </a:p>
          <a:p>
            <a:r>
              <a:rPr lang="en-US" sz="2800" dirty="0" smtClean="0"/>
              <a:t>“Coupled </a:t>
            </a:r>
            <a:r>
              <a:rPr lang="en-US" sz="2800" dirty="0"/>
              <a:t>bunch wake is </a:t>
            </a:r>
            <a:r>
              <a:rPr lang="en-US" sz="2800" dirty="0" smtClean="0"/>
              <a:t>focusing </a:t>
            </a:r>
            <a:r>
              <a:rPr lang="en-US" sz="2800" dirty="0"/>
              <a:t>for following bunches in </a:t>
            </a:r>
            <a:r>
              <a:rPr lang="en-US" sz="2800" dirty="0" smtClean="0"/>
              <a:t>drift, but </a:t>
            </a:r>
            <a:r>
              <a:rPr lang="en-US" sz="2800" dirty="0"/>
              <a:t>defocusing in solenoid, shown in the paper written with Su </a:t>
            </a:r>
            <a:r>
              <a:rPr lang="en-US" sz="2800" dirty="0" err="1"/>
              <a:t>Su</a:t>
            </a:r>
            <a:r>
              <a:rPr lang="en-US" sz="2800" dirty="0"/>
              <a:t> Win (PRST 2005</a:t>
            </a:r>
            <a:r>
              <a:rPr lang="en-US" sz="2800" dirty="0" smtClean="0"/>
              <a:t>).</a:t>
            </a:r>
          </a:p>
          <a:p>
            <a:endParaRPr lang="en-US" sz="2800" dirty="0"/>
          </a:p>
          <a:p>
            <a:r>
              <a:rPr lang="en-US" sz="2800" dirty="0" smtClean="0"/>
              <a:t>Single </a:t>
            </a:r>
            <a:r>
              <a:rPr lang="en-US" sz="2800" dirty="0"/>
              <a:t>bunch wake is always defocusing in very short range but can </a:t>
            </a:r>
            <a:r>
              <a:rPr lang="en-US" sz="2800" dirty="0" smtClean="0"/>
              <a:t>be focusing </a:t>
            </a:r>
            <a:r>
              <a:rPr lang="en-US" sz="2800" dirty="0"/>
              <a:t>, shown in PRL paper on measurement with J. Flanagan (2005</a:t>
            </a:r>
            <a:r>
              <a:rPr lang="en-US" sz="2800" dirty="0" smtClean="0"/>
              <a:t>).</a:t>
            </a:r>
          </a:p>
          <a:p>
            <a:endParaRPr lang="en-US" sz="2800" dirty="0"/>
          </a:p>
          <a:p>
            <a:r>
              <a:rPr lang="en-US" sz="2800" dirty="0" smtClean="0"/>
              <a:t>Perhaps </a:t>
            </a:r>
            <a:r>
              <a:rPr lang="en-US" sz="2800" dirty="0"/>
              <a:t>I do not understand your question completely</a:t>
            </a:r>
            <a:r>
              <a:rPr lang="en-US" sz="2800" dirty="0" smtClean="0"/>
              <a:t>.”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hmi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248" y="218089"/>
            <a:ext cx="8639503" cy="64218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4438" y="0"/>
            <a:ext cx="237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K. Ohmi, TILC08 Sendai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hmi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9144"/>
            <a:ext cx="9144000" cy="61797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4438" y="0"/>
            <a:ext cx="237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K. Ohmi, TILC08 Sendai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hmi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396" y="1021842"/>
            <a:ext cx="7379208" cy="48143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64438" y="0"/>
            <a:ext cx="237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K. Ohmi, TILC08 Sendai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066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Question from Oliver </a:t>
            </a:r>
            <a:r>
              <a:rPr lang="en-US" sz="2800" dirty="0" err="1" smtClean="0"/>
              <a:t>Brüning</a:t>
            </a:r>
            <a:r>
              <a:rPr lang="en-US" sz="2800" dirty="0" smtClean="0"/>
              <a:t>, 3 February 2011</a:t>
            </a:r>
          </a:p>
          <a:p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”I </a:t>
            </a:r>
            <a:r>
              <a:rPr lang="en-US" sz="2800" dirty="0"/>
              <a:t>have been asked to give comments concerning the replacement of beam screens in Sector 34 and the installation of screens with wrong </a:t>
            </a:r>
            <a:r>
              <a:rPr lang="en-US" sz="2800" dirty="0" err="1"/>
              <a:t>sawtooth</a:t>
            </a:r>
            <a:r>
              <a:rPr lang="en-US" sz="2800" dirty="0"/>
              <a:t> orientation.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Do you have any comments that came up in the discussions of your working group that I should include in my comments</a:t>
            </a:r>
            <a:r>
              <a:rPr lang="en-US" sz="2800" dirty="0" smtClean="0"/>
              <a:t>?”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2590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LHC arc chamber </a:t>
            </a:r>
            <a:r>
              <a:rPr lang="en-US" dirty="0" err="1" smtClean="0"/>
              <a:t>sawtooth</a:t>
            </a:r>
            <a:endParaRPr lang="en-US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 descr="sawtoo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0"/>
            <a:ext cx="4589318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4876800"/>
            <a:ext cx="1086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/>
            <a:r>
              <a:rPr lang="en-US" dirty="0" smtClean="0"/>
              <a:t>I. Collins,</a:t>
            </a:r>
          </a:p>
          <a:p>
            <a:pPr marL="400050" indent="-400050"/>
            <a:r>
              <a:rPr lang="en-US" dirty="0" smtClean="0"/>
              <a:t>V. </a:t>
            </a:r>
            <a:r>
              <a:rPr lang="en-US" dirty="0" err="1" smtClean="0"/>
              <a:t>Baglin</a:t>
            </a:r>
            <a:r>
              <a:rPr lang="en-US" dirty="0" smtClean="0"/>
              <a:t>, </a:t>
            </a:r>
          </a:p>
          <a:p>
            <a:pPr marL="400050" indent="-400050"/>
            <a:r>
              <a:rPr lang="en-US" dirty="0" smtClean="0"/>
              <a:t>et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beam-screen orientation in S3-4</a:t>
            </a:r>
            <a:endParaRPr lang="en-US" dirty="0"/>
          </a:p>
        </p:txBody>
      </p:sp>
      <p:pic>
        <p:nvPicPr>
          <p:cNvPr id="4" name="Picture 3" descr="ecr-screens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914400"/>
            <a:ext cx="6114288" cy="3512463"/>
          </a:xfrm>
          <a:prstGeom prst="rect">
            <a:avLst/>
          </a:prstGeom>
        </p:spPr>
      </p:pic>
      <p:pic>
        <p:nvPicPr>
          <p:cNvPr id="3" name="Picture 2" descr="ecr-screens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4191000"/>
            <a:ext cx="4431163" cy="2667000"/>
          </a:xfrm>
          <a:prstGeom prst="rect">
            <a:avLst/>
          </a:prstGeom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 descr="Ce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3897244"/>
            <a:ext cx="4800600" cy="296075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0" y="6477000"/>
            <a:ext cx="43434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638800"/>
            <a:ext cx="43434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243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e-cloud tune shift &amp;  LHC inverted sawtooth chambers</vt:lpstr>
      <vt:lpstr>question from Elias Metral, 24 May 2011</vt:lpstr>
      <vt:lpstr>Slide 3</vt:lpstr>
      <vt:lpstr>Slide 4</vt:lpstr>
      <vt:lpstr>Slide 5</vt:lpstr>
      <vt:lpstr>Slide 6</vt:lpstr>
      <vt:lpstr>Slide 7</vt:lpstr>
      <vt:lpstr>LHC arc chamber sawtooth</vt:lpstr>
      <vt:lpstr>beam-screen orientation in S3-4</vt:lpstr>
      <vt:lpstr>Slide 10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e-cloud tune shift LHC inverted sawtooth chambers</dc:title>
  <dc:creator>frankz</dc:creator>
  <cp:lastModifiedBy>abconf</cp:lastModifiedBy>
  <cp:revision>16</cp:revision>
  <dcterms:created xsi:type="dcterms:W3CDTF">2011-06-04T17:14:41Z</dcterms:created>
  <dcterms:modified xsi:type="dcterms:W3CDTF">2011-06-07T09:45:01Z</dcterms:modified>
</cp:coreProperties>
</file>