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9" r:id="rId4"/>
    <p:sldId id="260" r:id="rId5"/>
    <p:sldId id="275" r:id="rId6"/>
    <p:sldId id="258" r:id="rId7"/>
    <p:sldId id="261" r:id="rId8"/>
    <p:sldId id="268" r:id="rId9"/>
    <p:sldId id="276" r:id="rId10"/>
    <p:sldId id="262" r:id="rId11"/>
    <p:sldId id="263" r:id="rId12"/>
    <p:sldId id="264" r:id="rId13"/>
    <p:sldId id="269" r:id="rId14"/>
    <p:sldId id="274" r:id="rId15"/>
    <p:sldId id="270" r:id="rId16"/>
    <p:sldId id="271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72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ctavio\CERN\Electron%20cloud\Scrubbing%20run%20April%202011\Firstnight_06042011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ctavio\CERN\Electron%20cloud\Scrubbing%20run%20April%202011\Firstnight_06042011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ctavio\CERN\Electron%20cloud\Scrubbing%20run%20April%202011\Firstnight_06042011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ctavio\CERN\Electron%20cloud\Scrubbing%20run%20April%202011\Firstnight_06042011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VGI.141.6L4.B.PR</a:t>
            </a:r>
          </a:p>
        </c:rich>
      </c:tx>
      <c:layout/>
      <c:overlay val="1"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'2ndExp141'!$A$5:$A$10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'2ndExp141'!$B$5:$B$10</c:f>
              <c:numCache>
                <c:formatCode>0.00E+00</c:formatCode>
                <c:ptCount val="6"/>
                <c:pt idx="0">
                  <c:v>2.2000000000000048E-8</c:v>
                </c:pt>
                <c:pt idx="1">
                  <c:v>5.2000000000000115E-8</c:v>
                </c:pt>
                <c:pt idx="2">
                  <c:v>8.2000000000000165E-8</c:v>
                </c:pt>
                <c:pt idx="3">
                  <c:v>1.1000000000000026E-7</c:v>
                </c:pt>
                <c:pt idx="4">
                  <c:v>1.5000000000000028E-7</c:v>
                </c:pt>
                <c:pt idx="5">
                  <c:v>1.8000000000000037E-7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'2ndExp141'!$A$2:$A$4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'2ndExp141'!$B$2:$B$4</c:f>
              <c:numCache>
                <c:formatCode>0.00E+00</c:formatCode>
                <c:ptCount val="3"/>
                <c:pt idx="0">
                  <c:v>1.7000000000000036E-9</c:v>
                </c:pt>
                <c:pt idx="1">
                  <c:v>2.2000000000000044E-9</c:v>
                </c:pt>
                <c:pt idx="2">
                  <c:v>1.1000000000000024E-8</c:v>
                </c:pt>
              </c:numCache>
            </c:numRef>
          </c:yVal>
        </c:ser>
        <c:axId val="70749568"/>
        <c:axId val="33572736"/>
      </c:scatterChart>
      <c:valAx>
        <c:axId val="70749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36-bunch trains in the machine</a:t>
                </a:r>
              </a:p>
            </c:rich>
          </c:tx>
          <c:layout/>
        </c:title>
        <c:numFmt formatCode="General" sourceLinked="1"/>
        <c:tickLblPos val="nextTo"/>
        <c:crossAx val="33572736"/>
        <c:crosses val="autoZero"/>
        <c:crossBetween val="midCat"/>
      </c:valAx>
      <c:valAx>
        <c:axId val="335727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 [mbar]</a:t>
                </a:r>
              </a:p>
            </c:rich>
          </c:tx>
          <c:layout/>
        </c:title>
        <c:numFmt formatCode="0.00E+00" sourceLinked="1"/>
        <c:tickLblPos val="nextTo"/>
        <c:crossAx val="70749568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VGI.319.5L3.B.PR</a:t>
            </a:r>
          </a:p>
        </c:rich>
      </c:tx>
      <c:layout/>
      <c:overlay val="1"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2.3064902538524345E-2"/>
                  <c:y val="0.35630007981339457"/>
                </c:manualLayout>
              </c:layout>
              <c:numFmt formatCode="General" sourceLinked="0"/>
            </c:trendlineLbl>
          </c:trendline>
          <c:xVal>
            <c:numRef>
              <c:f>'2ndExp319'!$A$5:$A$10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'2ndExp319'!$B$5:$B$10</c:f>
              <c:numCache>
                <c:formatCode>0.00E+00</c:formatCode>
                <c:ptCount val="6"/>
                <c:pt idx="0">
                  <c:v>2.7000000000000064E-9</c:v>
                </c:pt>
                <c:pt idx="1">
                  <c:v>4.8000000000000091E-9</c:v>
                </c:pt>
                <c:pt idx="2">
                  <c:v>8.1000000000000179E-9</c:v>
                </c:pt>
                <c:pt idx="3">
                  <c:v>1.1000000000000019E-8</c:v>
                </c:pt>
                <c:pt idx="4">
                  <c:v>1.4000000000000023E-8</c:v>
                </c:pt>
                <c:pt idx="5">
                  <c:v>1.7000000000000026E-8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'2ndExp319'!$A$2:$A$4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'2ndExp319'!$B$2:$B$4</c:f>
              <c:numCache>
                <c:formatCode>0.00E+00</c:formatCode>
                <c:ptCount val="3"/>
                <c:pt idx="0">
                  <c:v>1.2000000000000026E-10</c:v>
                </c:pt>
                <c:pt idx="1">
                  <c:v>1.6000000000000035E-10</c:v>
                </c:pt>
                <c:pt idx="2">
                  <c:v>1.2000000000000025E-9</c:v>
                </c:pt>
              </c:numCache>
            </c:numRef>
          </c:yVal>
        </c:ser>
        <c:axId val="33607680"/>
        <c:axId val="33609600"/>
      </c:scatterChart>
      <c:valAx>
        <c:axId val="336076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36-bunch trains in the machine</a:t>
                </a:r>
              </a:p>
            </c:rich>
          </c:tx>
          <c:layout/>
        </c:title>
        <c:numFmt formatCode="General" sourceLinked="1"/>
        <c:tickLblPos val="nextTo"/>
        <c:crossAx val="33609600"/>
        <c:crosses val="autoZero"/>
        <c:crossBetween val="midCat"/>
      </c:valAx>
      <c:valAx>
        <c:axId val="3360960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 [mbar]</a:t>
                </a:r>
              </a:p>
            </c:rich>
          </c:tx>
          <c:layout/>
        </c:title>
        <c:numFmt formatCode="0.00E+00" sourceLinked="1"/>
        <c:tickLblPos val="nextTo"/>
        <c:crossAx val="33607680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VGPB.2.5L3.B.PR</a:t>
            </a:r>
          </a:p>
        </c:rich>
      </c:tx>
      <c:layout/>
      <c:overlay val="1"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2.8973991887377745E-2"/>
                  <c:y val="0.32786264216972916"/>
                </c:manualLayout>
              </c:layout>
              <c:numFmt formatCode="General" sourceLinked="0"/>
            </c:trendlineLbl>
          </c:trendline>
          <c:xVal>
            <c:numRef>
              <c:f>'2ndExp2.5L3'!$A$5:$A$10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'2ndExp2.5L3'!$B$5:$B$10</c:f>
              <c:numCache>
                <c:formatCode>0.00E+00</c:formatCode>
                <c:ptCount val="6"/>
                <c:pt idx="0">
                  <c:v>1.1000000000000023E-7</c:v>
                </c:pt>
                <c:pt idx="1">
                  <c:v>2.2000000000000046E-7</c:v>
                </c:pt>
                <c:pt idx="2">
                  <c:v>3.2000000000000059E-7</c:v>
                </c:pt>
                <c:pt idx="3">
                  <c:v>4.3000000000000059E-7</c:v>
                </c:pt>
                <c:pt idx="4">
                  <c:v>5.3000000000000064E-7</c:v>
                </c:pt>
                <c:pt idx="5">
                  <c:v>6.2000000000000095E-7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'2ndExp2.5L3'!$A$2:$A$4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'2ndExp2.5L3'!$B$2:$B$4</c:f>
              <c:numCache>
                <c:formatCode>0.00E+00</c:formatCode>
                <c:ptCount val="3"/>
                <c:pt idx="0">
                  <c:v>6.3000000000000117E-9</c:v>
                </c:pt>
                <c:pt idx="1">
                  <c:v>1.3000000000000025E-8</c:v>
                </c:pt>
                <c:pt idx="2">
                  <c:v>5.7000000000000107E-8</c:v>
                </c:pt>
              </c:numCache>
            </c:numRef>
          </c:yVal>
        </c:ser>
        <c:axId val="71064192"/>
        <c:axId val="71079040"/>
      </c:scatterChart>
      <c:valAx>
        <c:axId val="71064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36-bunch trains in the machine</a:t>
                </a:r>
              </a:p>
            </c:rich>
          </c:tx>
          <c:layout/>
        </c:title>
        <c:numFmt formatCode="General" sourceLinked="1"/>
        <c:tickLblPos val="nextTo"/>
        <c:crossAx val="71079040"/>
        <c:crosses val="autoZero"/>
        <c:crossBetween val="midCat"/>
      </c:valAx>
      <c:valAx>
        <c:axId val="710790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 [mbar]</a:t>
                </a:r>
              </a:p>
            </c:rich>
          </c:tx>
          <c:layout/>
        </c:title>
        <c:numFmt formatCode="0.00E+00" sourceLinked="1"/>
        <c:tickLblPos val="nextTo"/>
        <c:crossAx val="71064192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VGPB.2.5L3.B.PB</a:t>
            </a:r>
          </a:p>
        </c:rich>
      </c:tx>
      <c:layout/>
      <c:overlay val="1"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7.1728133414457107E-2"/>
                  <c:y val="5.9006618849897094E-2"/>
                </c:manualLayout>
              </c:layout>
              <c:numFmt formatCode="General" sourceLinked="0"/>
            </c:trendlineLbl>
          </c:trendline>
          <c:xVal>
            <c:numRef>
              <c:f>'2ndExp2.5L3'!$A$5:$A$10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'2ndExp2.5L3'!$E$5:$E$10</c:f>
              <c:numCache>
                <c:formatCode>0.00E+00</c:formatCode>
                <c:ptCount val="6"/>
                <c:pt idx="0">
                  <c:v>46538000000</c:v>
                </c:pt>
                <c:pt idx="1">
                  <c:v>88190000000</c:v>
                </c:pt>
                <c:pt idx="2">
                  <c:v>133890000000</c:v>
                </c:pt>
                <c:pt idx="3">
                  <c:v>179640000000</c:v>
                </c:pt>
                <c:pt idx="4">
                  <c:v>226770000000</c:v>
                </c:pt>
                <c:pt idx="5">
                  <c:v>273740000000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'2ndExp2.5L3'!$A$2:$A$4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'2ndExp2.5L3'!$E$2:$E$4</c:f>
              <c:numCache>
                <c:formatCode>0.00E+00</c:formatCode>
                <c:ptCount val="3"/>
                <c:pt idx="0" formatCode="General">
                  <c:v>0</c:v>
                </c:pt>
                <c:pt idx="1">
                  <c:v>1621200000</c:v>
                </c:pt>
                <c:pt idx="2">
                  <c:v>18479000000</c:v>
                </c:pt>
              </c:numCache>
            </c:numRef>
          </c:yVal>
        </c:ser>
        <c:axId val="33831552"/>
        <c:axId val="33850496"/>
      </c:scatterChart>
      <c:valAx>
        <c:axId val="338315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bunches in the machine</a:t>
                </a:r>
              </a:p>
            </c:rich>
          </c:tx>
          <c:layout/>
        </c:title>
        <c:numFmt formatCode="General" sourceLinked="1"/>
        <c:tickLblPos val="nextTo"/>
        <c:crossAx val="33850496"/>
        <c:crosses val="autoZero"/>
        <c:crossBetween val="midCat"/>
      </c:valAx>
      <c:valAx>
        <c:axId val="3385049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Integrated Flux [total number # of e hitting the walls]</a:t>
                </a:r>
              </a:p>
            </c:rich>
          </c:tx>
          <c:layout/>
        </c:title>
        <c:numFmt formatCode="0.00E+00" sourceLinked="1"/>
        <c:tickLblPos val="nextTo"/>
        <c:crossAx val="33831552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4003-4DCB-44C9-94EE-3856089FD702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CAE3C-0459-4A17-BEA0-102A705FA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685800"/>
            <a:ext cx="75438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2"/>
                </a:solidFill>
              </a:rPr>
              <a:t>Scrubbing run 2011 </a:t>
            </a:r>
          </a:p>
          <a:p>
            <a:r>
              <a:rPr lang="en-US" sz="3500" b="1" dirty="0" smtClean="0">
                <a:solidFill>
                  <a:schemeClr val="tx2"/>
                </a:solidFill>
              </a:rPr>
              <a:t>(06/04/2011)</a:t>
            </a:r>
            <a:endParaRPr lang="en-US" sz="35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695581"/>
            <a:ext cx="8305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 smtClean="0"/>
              <a:t>C.Octavio</a:t>
            </a:r>
            <a:r>
              <a:rPr lang="en-US" sz="2300" dirty="0" smtClean="0"/>
              <a:t>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Frank Zimmermann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228600" y="990600"/>
          <a:ext cx="8690750" cy="5481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1295400" y="4495800"/>
            <a:ext cx="2209800" cy="1066800"/>
            <a:chOff x="1295400" y="4495800"/>
            <a:chExt cx="2209800" cy="1066800"/>
          </a:xfrm>
        </p:grpSpPr>
        <p:sp>
          <p:nvSpPr>
            <p:cNvPr id="8" name="TextBox 7"/>
            <p:cNvSpPr txBox="1"/>
            <p:nvPr/>
          </p:nvSpPr>
          <p:spPr>
            <a:xfrm>
              <a:off x="1295400" y="4495800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Exponential growth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1752600" y="5105400"/>
              <a:ext cx="6858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629400" y="2971800"/>
            <a:ext cx="1752600" cy="978932"/>
            <a:chOff x="6629400" y="2971800"/>
            <a:chExt cx="1752600" cy="978932"/>
          </a:xfrm>
        </p:grpSpPr>
        <p:sp>
          <p:nvSpPr>
            <p:cNvPr id="14" name="TextBox 13"/>
            <p:cNvSpPr txBox="1"/>
            <p:nvPr/>
          </p:nvSpPr>
          <p:spPr>
            <a:xfrm>
              <a:off x="6629400" y="35814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Linear behavior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10800000">
              <a:off x="6629400" y="2971800"/>
              <a:ext cx="609600" cy="533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886200" y="5193268"/>
            <a:ext cx="2057400" cy="369332"/>
            <a:chOff x="3886200" y="5193268"/>
            <a:chExt cx="2057400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4648200" y="5193268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Saturation</a:t>
              </a:r>
              <a:endParaRPr lang="en-US" dirty="0"/>
            </a:p>
          </p:txBody>
        </p:sp>
        <p:cxnSp>
          <p:nvCxnSpPr>
            <p:cNvPr id="20" name="Straight Arrow Connector 19"/>
            <p:cNvCxnSpPr>
              <a:stCxn id="18" idx="1"/>
            </p:cNvCxnSpPr>
            <p:nvPr/>
          </p:nvCxnSpPr>
          <p:spPr>
            <a:xfrm rot="10800000">
              <a:off x="3886200" y="5334000"/>
              <a:ext cx="762000" cy="4393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0" y="2976446"/>
          <a:ext cx="4880749" cy="3881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4114800" y="609600"/>
          <a:ext cx="5029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1524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Similar behavior for different gauges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Experimental data show  first an exponential growth, and then a linear behavior once saturation is achieved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All gauges considered present a similar behavior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Strong effect on seed pressure  </a:t>
            </a:r>
            <a:r>
              <a:rPr lang="en-US" dirty="0" smtClean="0"/>
              <a:t>Simulations have been done with a different pressure for different number of batches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Relative ratios have been done to compare linearity in both experimental data and simulations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Several solutions ([SEY,R]) from the previous studies have been considered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48600" y="4419600"/>
            <a:ext cx="914400" cy="1143000"/>
            <a:chOff x="7848600" y="4419600"/>
            <a:chExt cx="914400" cy="1143000"/>
          </a:xfrm>
        </p:grpSpPr>
        <p:grpSp>
          <p:nvGrpSpPr>
            <p:cNvPr id="14" name="Group 13"/>
            <p:cNvGrpSpPr/>
            <p:nvPr/>
          </p:nvGrpSpPr>
          <p:grpSpPr>
            <a:xfrm>
              <a:off x="7924800" y="4419600"/>
              <a:ext cx="762000" cy="533400"/>
              <a:chOff x="7924800" y="4419600"/>
              <a:chExt cx="762000" cy="533400"/>
            </a:xfrm>
          </p:grpSpPr>
          <p:sp>
            <p:nvSpPr>
              <p:cNvPr id="9" name="Right Arrow 8">
                <a:hlinkClick r:id="rId3" action="ppaction://hlinksldjump"/>
              </p:cNvPr>
              <p:cNvSpPr/>
              <p:nvPr/>
            </p:nvSpPr>
            <p:spPr>
              <a:xfrm>
                <a:off x="7924800" y="4419600"/>
                <a:ext cx="762000" cy="533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8001000" y="4495800"/>
                <a:ext cx="5334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500" dirty="0" smtClean="0">
                    <a:solidFill>
                      <a:srgbClr val="FFFF00"/>
                    </a:solidFill>
                  </a:rPr>
                  <a:t>Fit</a:t>
                </a:r>
                <a:endParaRPr lang="en-US" sz="1500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7848600" y="5029200"/>
              <a:ext cx="914400" cy="533400"/>
              <a:chOff x="7848600" y="5029200"/>
              <a:chExt cx="914400" cy="533400"/>
            </a:xfrm>
          </p:grpSpPr>
          <p:sp>
            <p:nvSpPr>
              <p:cNvPr id="10" name="Right Arrow 9">
                <a:hlinkClick r:id="rId4" action="ppaction://hlinksldjump"/>
              </p:cNvPr>
              <p:cNvSpPr/>
              <p:nvPr/>
            </p:nvSpPr>
            <p:spPr>
              <a:xfrm>
                <a:off x="7924800" y="5029200"/>
                <a:ext cx="762000" cy="533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848600" y="5105400"/>
                <a:ext cx="9144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500" dirty="0" smtClean="0">
                    <a:solidFill>
                      <a:srgbClr val="FFFF00"/>
                    </a:solidFill>
                  </a:rPr>
                  <a:t>Raw data</a:t>
                </a:r>
                <a:endParaRPr lang="en-US" sz="1500" dirty="0">
                  <a:solidFill>
                    <a:srgbClr val="FFFF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609600" y="1066800"/>
          <a:ext cx="77802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81200" y="1981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=1.85</a:t>
            </a:r>
          </a:p>
          <a:p>
            <a:r>
              <a:rPr lang="en-US" dirty="0" smtClean="0"/>
              <a:t>R=0.25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61722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agreement is much better than considering  several batches with the same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4" name="Picture 13" descr="plot_ECbuldup_4batches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411480"/>
            <a:ext cx="8991600" cy="6294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838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Best guess for all cases </a:t>
            </a:r>
            <a:r>
              <a:rPr lang="en-US" dirty="0" smtClean="0">
                <a:sym typeface="Wingdings" pitchFamily="2" charset="2"/>
              </a:rPr>
              <a:t>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876800" y="685800"/>
            <a:ext cx="1447800" cy="685800"/>
            <a:chOff x="2971800" y="1295400"/>
            <a:chExt cx="1447800" cy="685800"/>
          </a:xfrm>
        </p:grpSpPr>
        <p:sp>
          <p:nvSpPr>
            <p:cNvPr id="9" name="TextBox 8"/>
            <p:cNvSpPr txBox="1"/>
            <p:nvPr/>
          </p:nvSpPr>
          <p:spPr>
            <a:xfrm>
              <a:off x="2971800" y="12954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Symbol" pitchFamily="18" charset="2"/>
                </a:rPr>
                <a:t>d</a:t>
              </a:r>
              <a:r>
                <a:rPr lang="en-US" baseline="-25000" dirty="0" err="1" smtClean="0"/>
                <a:t>max</a:t>
              </a:r>
              <a:r>
                <a:rPr lang="en-US" dirty="0" smtClean="0"/>
                <a:t>=1.85</a:t>
              </a:r>
            </a:p>
            <a:p>
              <a:r>
                <a:rPr lang="en-US" dirty="0" smtClean="0"/>
                <a:t>R=0.25</a:t>
              </a:r>
              <a:endParaRPr lang="en-US" dirty="0"/>
            </a:p>
          </p:txBody>
        </p:sp>
        <p:sp>
          <p:nvSpPr>
            <p:cNvPr id="10" name="Left Brace 9"/>
            <p:cNvSpPr/>
            <p:nvPr/>
          </p:nvSpPr>
          <p:spPr>
            <a:xfrm>
              <a:off x="2971800" y="1295400"/>
              <a:ext cx="45719" cy="6858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7200" y="1600200"/>
            <a:ext cx="8458200" cy="2743200"/>
            <a:chOff x="457200" y="2514600"/>
            <a:chExt cx="8458200" cy="2743200"/>
          </a:xfrm>
        </p:grpSpPr>
        <p:sp>
          <p:nvSpPr>
            <p:cNvPr id="11" name="TextBox 10"/>
            <p:cNvSpPr txBox="1"/>
            <p:nvPr/>
          </p:nvSpPr>
          <p:spPr>
            <a:xfrm>
              <a:off x="533400" y="3733800"/>
              <a:ext cx="2895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VGI.141.6L4.B.PR </a:t>
              </a:r>
              <a:r>
                <a:rPr lang="en-US" dirty="0" smtClean="0">
                  <a:sym typeface="Wingdings" pitchFamily="2" charset="2"/>
                </a:rPr>
                <a:t> 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3400" y="2667000"/>
              <a:ext cx="2895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VGPB.2.5L3.B.PR </a:t>
              </a:r>
              <a:r>
                <a:rPr lang="en-US" dirty="0" smtClean="0">
                  <a:sym typeface="Wingdings" pitchFamily="2" charset="2"/>
                </a:rPr>
                <a:t> 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" y="4724400"/>
              <a:ext cx="2895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VGI.319.5L3.B.PR </a:t>
              </a:r>
              <a:r>
                <a:rPr lang="en-US" dirty="0" smtClean="0">
                  <a:sym typeface="Wingdings" pitchFamily="2" charset="2"/>
                </a:rPr>
                <a:t> </a:t>
              </a:r>
              <a:endParaRPr lang="en-US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2590800" y="2514600"/>
              <a:ext cx="4800600" cy="722531"/>
              <a:chOff x="2743200" y="2514600"/>
              <a:chExt cx="4800600" cy="722531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2743200" y="2590800"/>
                <a:ext cx="4800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Experimental data: m = 0.1654, </a:t>
                </a:r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=0.9991</a:t>
                </a:r>
                <a:endParaRPr lang="en-US" dirty="0" smtClean="0"/>
              </a:p>
              <a:p>
                <a:r>
                  <a:rPr lang="en-US" dirty="0" smtClean="0"/>
                  <a:t>[1.85,0.25] : m=0.1667, </a:t>
                </a:r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=0.9996</a:t>
                </a:r>
                <a:endParaRPr lang="en-US" dirty="0"/>
              </a:p>
            </p:txBody>
          </p:sp>
          <p:sp>
            <p:nvSpPr>
              <p:cNvPr id="17" name="Left Brace 16"/>
              <p:cNvSpPr/>
              <p:nvPr/>
            </p:nvSpPr>
            <p:spPr>
              <a:xfrm>
                <a:off x="2743200" y="2514600"/>
                <a:ext cx="45719" cy="685800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590800" y="3544669"/>
              <a:ext cx="4800600" cy="722531"/>
              <a:chOff x="2743200" y="2514600"/>
              <a:chExt cx="4800600" cy="72253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743200" y="2590800"/>
                <a:ext cx="4800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Experimental data: m = 0.1765, </a:t>
                </a:r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=0.9975</a:t>
                </a:r>
                <a:endParaRPr lang="en-US" dirty="0" smtClean="0"/>
              </a:p>
              <a:p>
                <a:r>
                  <a:rPr lang="en-US" dirty="0" smtClean="0"/>
                  <a:t>[1.85,0.25] : m=0.1734, </a:t>
                </a:r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=0.9895</a:t>
                </a:r>
                <a:endParaRPr lang="en-US" dirty="0" smtClean="0"/>
              </a:p>
            </p:txBody>
          </p:sp>
          <p:sp>
            <p:nvSpPr>
              <p:cNvPr id="21" name="Left Brace 20"/>
              <p:cNvSpPr/>
              <p:nvPr/>
            </p:nvSpPr>
            <p:spPr>
              <a:xfrm>
                <a:off x="2743200" y="2514600"/>
                <a:ext cx="45719" cy="685800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514600" y="4535269"/>
              <a:ext cx="4800600" cy="722531"/>
              <a:chOff x="2743200" y="2514600"/>
              <a:chExt cx="4800600" cy="722531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2743200" y="2590800"/>
                <a:ext cx="4800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Experimental data: m = 0.1714, </a:t>
                </a:r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=0.9976</a:t>
                </a:r>
                <a:endParaRPr lang="en-US" dirty="0" smtClean="0"/>
              </a:p>
              <a:p>
                <a:r>
                  <a:rPr lang="en-US" dirty="0" smtClean="0"/>
                  <a:t>[1.85,0.25] : m=0.1904, </a:t>
                </a:r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=0.9756</a:t>
                </a:r>
                <a:endParaRPr lang="en-US" dirty="0" smtClean="0"/>
              </a:p>
            </p:txBody>
          </p:sp>
          <p:sp>
            <p:nvSpPr>
              <p:cNvPr id="24" name="Left Brace 23"/>
              <p:cNvSpPr/>
              <p:nvPr/>
            </p:nvSpPr>
            <p:spPr>
              <a:xfrm>
                <a:off x="2743200" y="2514600"/>
                <a:ext cx="45719" cy="685800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Connector 25"/>
            <p:cNvCxnSpPr/>
            <p:nvPr/>
          </p:nvCxnSpPr>
          <p:spPr>
            <a:xfrm rot="5400000">
              <a:off x="6629400" y="2819400"/>
              <a:ext cx="6096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6629400" y="3886199"/>
              <a:ext cx="6096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629400" y="4876800"/>
              <a:ext cx="6096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162800" y="26670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Symbol" pitchFamily="18" charset="2"/>
                </a:rPr>
                <a:t>e</a:t>
              </a:r>
              <a:r>
                <a:rPr lang="en-US" baseline="-25000" dirty="0" err="1" smtClean="0"/>
                <a:t>rms</a:t>
              </a:r>
              <a:r>
                <a:rPr lang="en-US" dirty="0" smtClean="0"/>
                <a:t>=0.023258 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62800" y="37338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Symbol" pitchFamily="18" charset="2"/>
                </a:rPr>
                <a:t>e</a:t>
              </a:r>
              <a:r>
                <a:rPr lang="en-US" baseline="-25000" dirty="0" err="1" smtClean="0"/>
                <a:t>rms</a:t>
              </a:r>
              <a:r>
                <a:rPr lang="en-US" dirty="0" smtClean="0"/>
                <a:t>=</a:t>
              </a:r>
              <a:r>
                <a:rPr lang="en-US" dirty="0" smtClean="0"/>
                <a:t> </a:t>
              </a:r>
              <a:r>
                <a:rPr lang="en-US" dirty="0" smtClean="0"/>
                <a:t>0.0246998 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62800" y="47244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Symbol" pitchFamily="18" charset="2"/>
                </a:rPr>
                <a:t>e</a:t>
              </a:r>
              <a:r>
                <a:rPr lang="en-US" baseline="-25000" dirty="0" err="1" smtClean="0"/>
                <a:t>rms</a:t>
              </a:r>
              <a:r>
                <a:rPr lang="en-US" dirty="0" smtClean="0"/>
                <a:t>= 0.0671475</a:t>
              </a:r>
              <a:endParaRPr lang="en-US" dirty="0"/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762000" y="4419600"/>
          <a:ext cx="2845468" cy="838200"/>
        </p:xfrm>
        <a:graphic>
          <a:graphicData uri="http://schemas.openxmlformats.org/presentationml/2006/ole">
            <p:oleObj spid="_x0000_s1026" name="Equation" r:id="rId4" imgW="1638000" imgH="482400" progId="Equation.3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239000" y="1524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(1)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39000" y="2590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7200" y="4572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(1)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563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62000" y="5715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rms</a:t>
            </a:r>
            <a:r>
              <a:rPr lang="en-US" dirty="0" smtClean="0"/>
              <a:t>[1.86,0.12]=</a:t>
            </a:r>
            <a:r>
              <a:rPr lang="en-US" dirty="0" smtClean="0"/>
              <a:t> 0.060522008</a:t>
            </a:r>
            <a:r>
              <a:rPr lang="en-US" dirty="0" smtClean="0"/>
              <a:t>;      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rms</a:t>
            </a:r>
            <a:r>
              <a:rPr lang="en-US" dirty="0" smtClean="0"/>
              <a:t>[1.69,0.91]= </a:t>
            </a:r>
            <a:r>
              <a:rPr lang="en-US" dirty="0" smtClean="0"/>
              <a:t>0.082966615 ;</a:t>
            </a:r>
            <a:r>
              <a:rPr lang="en-US" dirty="0" smtClean="0">
                <a:latin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 batch spacing – P linearity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33400" y="1035308"/>
            <a:ext cx="8153400" cy="5323046"/>
            <a:chOff x="533400" y="1219200"/>
            <a:chExt cx="8153400" cy="5323046"/>
          </a:xfrm>
        </p:grpSpPr>
        <p:sp>
          <p:nvSpPr>
            <p:cNvPr id="8" name="TextBox 7"/>
            <p:cNvSpPr txBox="1"/>
            <p:nvPr/>
          </p:nvSpPr>
          <p:spPr>
            <a:xfrm>
              <a:off x="533400" y="1371600"/>
              <a:ext cx="8153400" cy="5170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2200" dirty="0" smtClean="0"/>
                <a:t> A possible candidate solution has been found</a:t>
              </a:r>
            </a:p>
            <a:p>
              <a:pPr>
                <a:buFont typeface="Arial" pitchFamily="34" charset="0"/>
                <a:buChar char="•"/>
              </a:pPr>
              <a:endParaRPr lang="en-US" sz="2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2200" dirty="0" smtClean="0"/>
                <a:t> The higher the P, the better the agreement with experimental results</a:t>
              </a:r>
            </a:p>
            <a:p>
              <a:pPr>
                <a:buFont typeface="Arial" pitchFamily="34" charset="0"/>
                <a:buChar char="•"/>
              </a:pPr>
              <a:endParaRPr lang="en-US" sz="2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2200" dirty="0" smtClean="0"/>
                <a:t> </a:t>
              </a:r>
              <a:r>
                <a:rPr lang="en-US" sz="2200" dirty="0" err="1" smtClean="0"/>
                <a:t>Guages</a:t>
              </a:r>
              <a:r>
                <a:rPr lang="en-US" sz="2200" dirty="0" smtClean="0"/>
                <a:t> showing low </a:t>
              </a:r>
              <a:r>
                <a:rPr lang="en-US" sz="2200" dirty="0" smtClean="0">
                  <a:latin typeface="Symbol" pitchFamily="18" charset="2"/>
                </a:rPr>
                <a:t>D</a:t>
              </a:r>
              <a:r>
                <a:rPr lang="en-US" sz="2200" dirty="0" smtClean="0"/>
                <a:t>P are not suitable for this </a:t>
              </a:r>
              <a:r>
                <a:rPr lang="en-US" sz="2200" dirty="0" smtClean="0"/>
                <a:t>study (base pressure effect might affect considerably)</a:t>
              </a:r>
              <a:endParaRPr lang="en-US" sz="2200" dirty="0" smtClean="0"/>
            </a:p>
            <a:p>
              <a:pPr>
                <a:buFont typeface="Arial" pitchFamily="34" charset="0"/>
                <a:buChar char="•"/>
              </a:pPr>
              <a:endParaRPr lang="en-US" sz="2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2200" dirty="0" smtClean="0"/>
                <a:t> The behavior in simulations is closer to experimental data when considering different P for each batch within the machine</a:t>
              </a:r>
            </a:p>
            <a:p>
              <a:pPr>
                <a:buFont typeface="Arial" pitchFamily="34" charset="0"/>
                <a:buChar char="•"/>
              </a:pPr>
              <a:endParaRPr lang="en-US" sz="2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2200" dirty="0" smtClean="0"/>
                <a:t> We cannot directly compare experimental results before and after saturation is </a:t>
              </a:r>
              <a:r>
                <a:rPr lang="en-US" sz="2200" dirty="0" smtClean="0"/>
                <a:t>reached (e.g</a:t>
              </a:r>
              <a:r>
                <a:rPr lang="en-US" sz="2200" dirty="0" smtClean="0"/>
                <a:t>. </a:t>
              </a:r>
              <a:r>
                <a:rPr lang="en-US" sz="2200" dirty="0" smtClean="0"/>
                <a:t>batch </a:t>
              </a:r>
              <a:r>
                <a:rPr lang="en-US" sz="2200" dirty="0" smtClean="0"/>
                <a:t>spacing </a:t>
              </a:r>
              <a:r>
                <a:rPr lang="en-US" sz="2200" dirty="0" smtClean="0"/>
                <a:t>experiment 2010 and 2011)</a:t>
              </a:r>
            </a:p>
            <a:p>
              <a:pPr>
                <a:buFont typeface="Arial" pitchFamily="34" charset="0"/>
                <a:buChar char="•"/>
              </a:pPr>
              <a:endParaRPr lang="en-US" sz="2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2200" dirty="0" smtClean="0"/>
                <a:t> Work ongoing… (more checks have to be done)</a:t>
              </a:r>
              <a:endParaRPr lang="en-US" sz="2200" dirty="0" smtClean="0"/>
            </a:p>
            <a:p>
              <a:pPr lvl="1"/>
              <a:endParaRPr lang="en-US" sz="2200" dirty="0" smtClean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172200" y="1219200"/>
              <a:ext cx="1447800" cy="685800"/>
              <a:chOff x="2971800" y="1295400"/>
              <a:chExt cx="1447800" cy="68580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971800" y="1295400"/>
                <a:ext cx="1447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latin typeface="Symbol" pitchFamily="18" charset="2"/>
                  </a:rPr>
                  <a:t>d</a:t>
                </a:r>
                <a:r>
                  <a:rPr lang="en-US" baseline="-25000" dirty="0" err="1" smtClean="0"/>
                  <a:t>max</a:t>
                </a:r>
                <a:r>
                  <a:rPr lang="en-US" dirty="0" smtClean="0"/>
                  <a:t>=1.85</a:t>
                </a:r>
              </a:p>
              <a:p>
                <a:r>
                  <a:rPr lang="en-US" dirty="0" smtClean="0"/>
                  <a:t>R=0.25</a:t>
                </a:r>
                <a:endParaRPr lang="en-US" dirty="0"/>
              </a:p>
            </p:txBody>
          </p:sp>
          <p:sp>
            <p:nvSpPr>
              <p:cNvPr id="11" name="Left Brace 10"/>
              <p:cNvSpPr/>
              <p:nvPr/>
            </p:nvSpPr>
            <p:spPr>
              <a:xfrm>
                <a:off x="2971800" y="1295400"/>
                <a:ext cx="45719" cy="685800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19050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/>
              <a:t>First experiment – </a:t>
            </a:r>
            <a:r>
              <a:rPr lang="en-US" sz="2500" b="1" dirty="0" smtClean="0">
                <a:latin typeface="Symbol" pitchFamily="18" charset="2"/>
              </a:rPr>
              <a:t>D</a:t>
            </a:r>
            <a:r>
              <a:rPr lang="en-US" sz="2500" b="1" dirty="0" smtClean="0"/>
              <a:t>P vs. batch spacing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Second experiment – </a:t>
            </a:r>
            <a:r>
              <a:rPr lang="en-US" sz="2500" b="1" dirty="0" smtClean="0">
                <a:latin typeface="Symbol" pitchFamily="18" charset="2"/>
              </a:rPr>
              <a:t>D</a:t>
            </a:r>
            <a:r>
              <a:rPr lang="en-US" sz="2500" b="1" dirty="0" smtClean="0"/>
              <a:t>P Linearity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r>
              <a:rPr lang="en-US" sz="2500" b="1" dirty="0" smtClean="0">
                <a:solidFill>
                  <a:srgbClr val="FF0000"/>
                </a:solidFill>
              </a:rPr>
              <a:t>Effect of the Solenoids (simulations)</a:t>
            </a:r>
          </a:p>
          <a:p>
            <a:pPr marL="342900" indent="-342900"/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Solenoids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1600200"/>
            <a:ext cx="8153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200" dirty="0" smtClean="0"/>
              <a:t>Location: VPGB. 123.4L2.X.PR  (Close to Q3 in IP2)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Filling scheme: Two 36-bunch batches, separated 2 </a:t>
            </a:r>
            <a:r>
              <a:rPr lang="en-US" sz="2200" dirty="0" smtClean="0">
                <a:latin typeface="Symbol" pitchFamily="18" charset="2"/>
              </a:rPr>
              <a:t>m</a:t>
            </a:r>
            <a:r>
              <a:rPr lang="en-US" sz="2200" dirty="0" smtClean="0"/>
              <a:t>s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Seed pressure chosen for simulations: 2 </a:t>
            </a:r>
            <a:r>
              <a:rPr lang="en-US" sz="2200" dirty="0" err="1" smtClean="0"/>
              <a:t>nTorr</a:t>
            </a:r>
            <a:r>
              <a:rPr lang="en-US" sz="2200" dirty="0" smtClean="0"/>
              <a:t> (taken from first night)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B field: 0 G, 5 G, 10 G, 20 G, 30 G, 40 G, 50 G, 70 G, 100 G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dirty="0" err="1" smtClean="0">
                <a:latin typeface="Symbol" pitchFamily="18" charset="2"/>
              </a:rPr>
              <a:t>d</a:t>
            </a:r>
            <a:r>
              <a:rPr lang="en-US" sz="2200" baseline="-25000" dirty="0" err="1" smtClean="0"/>
              <a:t>max</a:t>
            </a:r>
            <a:r>
              <a:rPr lang="en-US" sz="2200" dirty="0" smtClean="0"/>
              <a:t>=1.85, R=0.25, </a:t>
            </a:r>
            <a:r>
              <a:rPr lang="en-US" sz="2200" dirty="0" err="1" smtClean="0">
                <a:latin typeface="Symbol" pitchFamily="18" charset="2"/>
              </a:rPr>
              <a:t>e</a:t>
            </a:r>
            <a:r>
              <a:rPr lang="en-US" sz="2200" baseline="-25000" dirty="0" err="1" smtClean="0"/>
              <a:t>max</a:t>
            </a:r>
            <a:r>
              <a:rPr lang="en-US" sz="2200" dirty="0" smtClean="0"/>
              <a:t>=230 </a:t>
            </a:r>
            <a:r>
              <a:rPr lang="en-US" sz="2200" dirty="0" err="1" smtClean="0"/>
              <a:t>eV</a:t>
            </a:r>
            <a:r>
              <a:rPr lang="en-US" sz="2200" dirty="0" smtClean="0"/>
              <a:t>, </a:t>
            </a:r>
            <a:r>
              <a:rPr lang="en-US" sz="2200" dirty="0" err="1" smtClean="0"/>
              <a:t>N</a:t>
            </a:r>
            <a:r>
              <a:rPr lang="en-US" sz="2200" baseline="-25000" dirty="0" err="1" smtClean="0"/>
              <a:t>b</a:t>
            </a:r>
            <a:r>
              <a:rPr lang="en-US" sz="2200" dirty="0" smtClean="0"/>
              <a:t>=1.1∙10</a:t>
            </a:r>
            <a:r>
              <a:rPr lang="en-US" sz="2200" baseline="30000" dirty="0" smtClean="0"/>
              <a:t>11</a:t>
            </a:r>
            <a:r>
              <a:rPr lang="en-US" sz="2200" dirty="0" smtClean="0"/>
              <a:t> ppb 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dirty="0" err="1" smtClean="0"/>
              <a:t>ibend</a:t>
            </a:r>
            <a:r>
              <a:rPr lang="en-US" sz="2200" dirty="0" smtClean="0"/>
              <a:t>=17 (</a:t>
            </a:r>
            <a:r>
              <a:rPr lang="da-DK" sz="2200" dirty="0" smtClean="0"/>
              <a:t>uniform solenoid with </a:t>
            </a:r>
            <a:r>
              <a:rPr lang="en-US" sz="2200" dirty="0" err="1" smtClean="0"/>
              <a:t>Runge-Kutta</a:t>
            </a:r>
            <a:r>
              <a:rPr lang="en-US" sz="2200" dirty="0" smtClean="0"/>
              <a:t> integration</a:t>
            </a:r>
            <a:r>
              <a:rPr lang="da-DK" sz="2200" dirty="0" smtClean="0"/>
              <a:t>)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Solenoids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6" name="Picture 5" descr="plot_ECbuldup_solenoids_B0T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464820"/>
            <a:ext cx="8915400" cy="62407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19050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/>
              <a:t>First experiment – </a:t>
            </a:r>
            <a:r>
              <a:rPr lang="en-US" sz="2500" b="1" dirty="0" smtClean="0">
                <a:latin typeface="Symbol" pitchFamily="18" charset="2"/>
              </a:rPr>
              <a:t>D</a:t>
            </a:r>
            <a:r>
              <a:rPr lang="en-US" sz="2500" b="1" dirty="0" smtClean="0"/>
              <a:t>P vs. batch spacing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Second experiment – </a:t>
            </a:r>
            <a:r>
              <a:rPr lang="en-US" sz="2500" b="1" dirty="0" smtClean="0">
                <a:latin typeface="Symbol" pitchFamily="18" charset="2"/>
              </a:rPr>
              <a:t>D</a:t>
            </a:r>
            <a:r>
              <a:rPr lang="en-US" sz="2500" b="1" dirty="0" smtClean="0"/>
              <a:t>P Linearity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r>
              <a:rPr lang="en-US" sz="2500" b="1" dirty="0" smtClean="0"/>
              <a:t>Effect of the Solenoids (simulations)</a:t>
            </a:r>
          </a:p>
          <a:p>
            <a:pPr marL="342900" indent="-342900"/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Solenoids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9" name="Picture 8" descr="plot_ECbuldup_solenoids_b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9144000" cy="6400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Solenoids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9" name="Picture 8" descr="plot_ECbuldup_solenoids_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9144000" cy="6400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Solenoids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6" name="Picture 5" descr="plot_ECbuldup_solenoids_B100G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9144000" cy="6400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Solenoids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" y="16002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A B = 5 G is enough to make disappear the 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cloud effects for the parameters considered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 non-monotonic behavior is </a:t>
            </a:r>
            <a:r>
              <a:rPr lang="en-US" sz="2400" dirty="0" smtClean="0"/>
              <a:t>observed: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- “S</a:t>
            </a:r>
            <a:r>
              <a:rPr lang="en-US" sz="2400" dirty="0" smtClean="0">
                <a:sym typeface="Wingdings" pitchFamily="2" charset="2"/>
              </a:rPr>
              <a:t>trange” behavior around </a:t>
            </a:r>
            <a:r>
              <a:rPr lang="en-US" sz="2400" dirty="0" smtClean="0"/>
              <a:t>50 </a:t>
            </a:r>
            <a:r>
              <a:rPr lang="en-US" sz="2400" dirty="0" smtClean="0"/>
              <a:t>G </a:t>
            </a:r>
          </a:p>
          <a:p>
            <a:pPr lvl="1"/>
            <a:r>
              <a:rPr lang="en-US" sz="2400" dirty="0" smtClean="0"/>
              <a:t>- B </a:t>
            </a:r>
            <a:r>
              <a:rPr lang="en-US" sz="2400" dirty="0" smtClean="0"/>
              <a:t>= </a:t>
            </a:r>
            <a:r>
              <a:rPr lang="en-US" sz="2400" dirty="0" smtClean="0"/>
              <a:t>10 </a:t>
            </a:r>
            <a:r>
              <a:rPr lang="en-US" sz="2400" dirty="0" smtClean="0"/>
              <a:t>G </a:t>
            </a:r>
            <a:r>
              <a:rPr lang="en-US" sz="2400" dirty="0" smtClean="0"/>
              <a:t>gives the best performance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Simulations at </a:t>
            </a:r>
            <a:r>
              <a:rPr lang="en-US" sz="2400" dirty="0" smtClean="0"/>
              <a:t>100 </a:t>
            </a:r>
            <a:r>
              <a:rPr lang="en-US" sz="2400" dirty="0" smtClean="0"/>
              <a:t>G give “funny” results </a:t>
            </a:r>
            <a:r>
              <a:rPr lang="en-US" sz="2400" dirty="0" smtClean="0"/>
              <a:t>(there might be some trapped electrons? Are there resonances between frequencies?)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New parameters should be explored (e.g. higher seed pressure, bunch length, bunch intensity, bunch spacing, …)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81200" y="2667000"/>
            <a:ext cx="495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Thank you for your attention!</a:t>
            </a:r>
            <a:endParaRPr lang="en-US" sz="3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Appendix 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2" name="Picture 2" descr="C:\Octavio\CERN\Electron cloud\Meetings\presentation28042011\plot_1p35_1p85_8p85_28p85_isobars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762000"/>
            <a:ext cx="8191500" cy="5734050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2286000" y="3200400"/>
            <a:ext cx="1676400" cy="1676400"/>
            <a:chOff x="2286000" y="3200400"/>
            <a:chExt cx="1676400" cy="1676400"/>
          </a:xfrm>
        </p:grpSpPr>
        <p:sp>
          <p:nvSpPr>
            <p:cNvPr id="8" name="Oval 7"/>
            <p:cNvSpPr/>
            <p:nvPr/>
          </p:nvSpPr>
          <p:spPr>
            <a:xfrm>
              <a:off x="2286000" y="4038600"/>
              <a:ext cx="838200" cy="838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2724150" y="3752850"/>
              <a:ext cx="457200" cy="1143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90800" y="32004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[1.85, 0.25]</a:t>
              </a:r>
              <a:endParaRPr lang="en-US" dirty="0"/>
            </a:p>
          </p:txBody>
        </p:sp>
      </p:grpSp>
      <p:sp>
        <p:nvSpPr>
          <p:cNvPr id="13" name="Curved Down Arrow 12">
            <a:hlinkClick r:id="rId4" action="ppaction://hlinksldjump"/>
          </p:cNvPr>
          <p:cNvSpPr/>
          <p:nvPr/>
        </p:nvSpPr>
        <p:spPr>
          <a:xfrm>
            <a:off x="7620000" y="6324600"/>
            <a:ext cx="5334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3800" y="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Appendix 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3" name="Picture 12" descr="plot_b_log_11x11_5th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1981200" y="15240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95800" y="5105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524000" y="4419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Down Arrow 16">
            <a:hlinkClick r:id="rId4" action="ppaction://hlinksldjump"/>
          </p:cNvPr>
          <p:cNvSpPr/>
          <p:nvPr/>
        </p:nvSpPr>
        <p:spPr>
          <a:xfrm>
            <a:off x="7086600" y="6324600"/>
            <a:ext cx="609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4200" y="1828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order fit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10200" y="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Scrubbing run – First night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grpSp>
        <p:nvGrpSpPr>
          <p:cNvPr id="2" name="Group 35"/>
          <p:cNvGrpSpPr/>
          <p:nvPr/>
        </p:nvGrpSpPr>
        <p:grpSpPr>
          <a:xfrm>
            <a:off x="914400" y="1524000"/>
            <a:ext cx="7010400" cy="1752600"/>
            <a:chOff x="914400" y="1524000"/>
            <a:chExt cx="7010400" cy="1752600"/>
          </a:xfrm>
        </p:grpSpPr>
        <p:sp>
          <p:nvSpPr>
            <p:cNvPr id="10" name="Rectangle 9"/>
            <p:cNvSpPr/>
            <p:nvPr/>
          </p:nvSpPr>
          <p:spPr>
            <a:xfrm>
              <a:off x="914400" y="1524000"/>
              <a:ext cx="762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240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146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338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720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7912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2484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4676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72400" y="1524000"/>
              <a:ext cx="152400" cy="1752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36"/>
          <p:cNvGrpSpPr/>
          <p:nvPr/>
        </p:nvGrpSpPr>
        <p:grpSpPr>
          <a:xfrm>
            <a:off x="914400" y="4343400"/>
            <a:ext cx="7010400" cy="1752600"/>
            <a:chOff x="914400" y="4343400"/>
            <a:chExt cx="7010400" cy="1752600"/>
          </a:xfrm>
        </p:grpSpPr>
        <p:sp>
          <p:nvSpPr>
            <p:cNvPr id="21" name="Rectangle 20"/>
            <p:cNvSpPr/>
            <p:nvPr/>
          </p:nvSpPr>
          <p:spPr>
            <a:xfrm>
              <a:off x="914400" y="4343400"/>
              <a:ext cx="762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5240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146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338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720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2484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4676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343400"/>
              <a:ext cx="152400" cy="1752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752600" y="3581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62400" y="3657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91200" y="3669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467600" y="3657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s</a:t>
            </a:r>
            <a:endParaRPr lang="en-US" dirty="0"/>
          </a:p>
        </p:txBody>
      </p:sp>
      <p:grpSp>
        <p:nvGrpSpPr>
          <p:cNvPr id="4" name="Group 59"/>
          <p:cNvGrpSpPr/>
          <p:nvPr/>
        </p:nvGrpSpPr>
        <p:grpSpPr>
          <a:xfrm>
            <a:off x="4038600" y="685800"/>
            <a:ext cx="4419600" cy="2819400"/>
            <a:chOff x="4038600" y="685800"/>
            <a:chExt cx="4419600" cy="2819400"/>
          </a:xfrm>
        </p:grpSpPr>
        <p:grpSp>
          <p:nvGrpSpPr>
            <p:cNvPr id="5" name="Group 52"/>
            <p:cNvGrpSpPr/>
            <p:nvPr/>
          </p:nvGrpSpPr>
          <p:grpSpPr>
            <a:xfrm>
              <a:off x="7010400" y="1371600"/>
              <a:ext cx="1447800" cy="2133600"/>
              <a:chOff x="7010400" y="1371600"/>
              <a:chExt cx="1447800" cy="213360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16200000" flipH="1">
                <a:off x="6743700" y="1790700"/>
                <a:ext cx="2133600" cy="1295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6591300" y="1790700"/>
                <a:ext cx="2133600" cy="1295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4038600" y="685800"/>
              <a:ext cx="3962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Injection interlock due to BIC sanity checks not performed in the last 25 hours</a:t>
              </a:r>
              <a:endParaRPr lang="en-US" sz="1600" dirty="0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6553200" y="1219200"/>
              <a:ext cx="7620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0"/>
          <p:cNvGrpSpPr/>
          <p:nvPr/>
        </p:nvGrpSpPr>
        <p:grpSpPr>
          <a:xfrm>
            <a:off x="3733800" y="4114800"/>
            <a:ext cx="4648200" cy="2731532"/>
            <a:chOff x="3733800" y="4114800"/>
            <a:chExt cx="4648200" cy="2731532"/>
          </a:xfrm>
        </p:grpSpPr>
        <p:grpSp>
          <p:nvGrpSpPr>
            <p:cNvPr id="9" name="Group 51"/>
            <p:cNvGrpSpPr/>
            <p:nvPr/>
          </p:nvGrpSpPr>
          <p:grpSpPr>
            <a:xfrm>
              <a:off x="4267200" y="4114800"/>
              <a:ext cx="4114800" cy="2209800"/>
              <a:chOff x="4267200" y="4114800"/>
              <a:chExt cx="4114800" cy="220980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16200000" flipH="1">
                <a:off x="6667500" y="4533900"/>
                <a:ext cx="2133600" cy="1295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16200000" flipH="1">
                <a:off x="5067300" y="4610100"/>
                <a:ext cx="2133600" cy="1295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4914900" y="4610100"/>
                <a:ext cx="2133600" cy="1295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3695700" y="4914901"/>
                <a:ext cx="1981200" cy="533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6667500" y="4533900"/>
                <a:ext cx="2133600" cy="12954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3619500" y="4838700"/>
                <a:ext cx="1981200" cy="685800"/>
              </a:xfrm>
              <a:prstGeom prst="line">
                <a:avLst/>
              </a:prstGeom>
              <a:ln w="444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/>
            <p:cNvSpPr txBox="1"/>
            <p:nvPr/>
          </p:nvSpPr>
          <p:spPr>
            <a:xfrm>
              <a:off x="3733800" y="6477000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Pressure close to the thresholds</a:t>
              </a:r>
              <a:endParaRPr lang="en-US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flipV="1">
              <a:off x="4648200" y="6096000"/>
              <a:ext cx="6858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066800" y="838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wanted: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10" name="Picture 9" descr="Firstnightovervi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046356"/>
            <a:ext cx="8620374" cy="53544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40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6</a:t>
            </a:r>
            <a:r>
              <a:rPr lang="en-US" b="1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b="1" dirty="0" smtClean="0">
                <a:solidFill>
                  <a:srgbClr val="FFFF00"/>
                </a:solidFill>
              </a:rPr>
              <a:t>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3733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</a:t>
            </a:r>
            <a:r>
              <a:rPr lang="en-US" b="1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b="1" dirty="0" smtClean="0">
                <a:solidFill>
                  <a:srgbClr val="FFFF00"/>
                </a:solidFill>
              </a:rPr>
              <a:t>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b="1" dirty="0" smtClean="0">
                <a:solidFill>
                  <a:srgbClr val="FFFF00"/>
                </a:solidFill>
              </a:rPr>
              <a:t>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b="1" dirty="0" smtClean="0">
                <a:solidFill>
                  <a:srgbClr val="FFFF00"/>
                </a:solidFill>
              </a:rPr>
              <a:t>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00" y="5181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05600" y="5421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5800" y="22860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000" b="1" dirty="0" smtClean="0">
                <a:solidFill>
                  <a:srgbClr val="FF0000"/>
                </a:solidFill>
              </a:rPr>
              <a:t>P</a:t>
            </a:r>
            <a:r>
              <a:rPr lang="en-US" sz="3000" b="1" baseline="-25000" dirty="0" smtClean="0">
                <a:solidFill>
                  <a:srgbClr val="FF0000"/>
                </a:solidFill>
              </a:rPr>
              <a:t>1  </a:t>
            </a:r>
            <a:r>
              <a:rPr lang="en-US" sz="3000" dirty="0" smtClean="0">
                <a:solidFill>
                  <a:srgbClr val="FF0000"/>
                </a:solidFill>
              </a:rPr>
              <a:t>&gt; </a:t>
            </a:r>
            <a:r>
              <a:rPr lang="en-US" sz="30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000" b="1" dirty="0" smtClean="0">
                <a:solidFill>
                  <a:srgbClr val="FF0000"/>
                </a:solidFill>
              </a:rPr>
              <a:t>P</a:t>
            </a:r>
            <a:r>
              <a:rPr lang="en-US" sz="3000" b="1" baseline="-25000" dirty="0" smtClean="0">
                <a:solidFill>
                  <a:srgbClr val="FF0000"/>
                </a:solidFill>
              </a:rPr>
              <a:t>2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0200" y="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Scrubbing run – First night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19050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>
                <a:solidFill>
                  <a:srgbClr val="FF0000"/>
                </a:solidFill>
              </a:rPr>
              <a:t>First experiment – </a:t>
            </a:r>
            <a:r>
              <a:rPr lang="en-US" sz="25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500" b="1" dirty="0" smtClean="0">
                <a:solidFill>
                  <a:srgbClr val="FF0000"/>
                </a:solidFill>
              </a:rPr>
              <a:t>P vs. batch spacing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Second experiment – </a:t>
            </a:r>
            <a:r>
              <a:rPr lang="en-US" sz="2500" b="1" dirty="0" smtClean="0">
                <a:latin typeface="Symbol" pitchFamily="18" charset="2"/>
              </a:rPr>
              <a:t>D</a:t>
            </a:r>
            <a:r>
              <a:rPr lang="en-US" sz="2500" b="1" dirty="0" smtClean="0"/>
              <a:t>P Linearity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r>
              <a:rPr lang="en-US" sz="2500" b="1" dirty="0" smtClean="0"/>
              <a:t>Effect of the Solenoids (simulations)</a:t>
            </a:r>
          </a:p>
          <a:p>
            <a:pPr marL="342900" indent="-342900"/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3" name="Picture 12" descr="plot_4p0_6p0_isobars_230eV_Scrubb2011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200" y="457200"/>
            <a:ext cx="9144000" cy="64008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P vs. batch spacing experiment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4729371"/>
            <a:ext cx="2895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Last meeting (28/04/2011): Mistake (24 </a:t>
            </a:r>
            <a:r>
              <a:rPr lang="en-US" sz="1500" dirty="0" smtClean="0"/>
              <a:t>bunches instead of 36) </a:t>
            </a:r>
            <a:r>
              <a:rPr lang="en-US" sz="1500" dirty="0" smtClean="0"/>
              <a:t>          </a:t>
            </a:r>
            <a:r>
              <a:rPr lang="en-US" sz="1500" dirty="0" smtClean="0">
                <a:sym typeface="Wingdings" pitchFamily="2" charset="2"/>
              </a:rPr>
              <a:t> </a:t>
            </a:r>
            <a:r>
              <a:rPr lang="en-US" sz="1500" dirty="0" smtClean="0">
                <a:sym typeface="Wingdings" pitchFamily="2" charset="2"/>
              </a:rPr>
              <a:t>Sorry</a:t>
            </a:r>
            <a:r>
              <a:rPr lang="en-US" sz="1500" dirty="0" smtClean="0">
                <a:sym typeface="Wingdings" pitchFamily="2" charset="2"/>
              </a:rPr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" name="Picture 7" descr="plot_a_log_11x11_3r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200" y="457200"/>
            <a:ext cx="9144000" cy="6400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P vs. batch spacing experiment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752600" y="1219200"/>
            <a:ext cx="4114800" cy="4495800"/>
            <a:chOff x="1752600" y="1219200"/>
            <a:chExt cx="4114800" cy="4495800"/>
          </a:xfrm>
        </p:grpSpPr>
        <p:grpSp>
          <p:nvGrpSpPr>
            <p:cNvPr id="9" name="Group 8"/>
            <p:cNvGrpSpPr/>
            <p:nvPr/>
          </p:nvGrpSpPr>
          <p:grpSpPr>
            <a:xfrm>
              <a:off x="4191000" y="3962400"/>
              <a:ext cx="1676400" cy="1676400"/>
              <a:chOff x="2286000" y="3200400"/>
              <a:chExt cx="1676400" cy="16764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2286000" y="4038600"/>
                <a:ext cx="838200" cy="8382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rot="5400000" flipH="1" flipV="1">
                <a:off x="2724150" y="3752850"/>
                <a:ext cx="457200" cy="1143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590800" y="3200400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[1.86, 0.12]</a:t>
                </a:r>
                <a:endParaRPr lang="en-US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752600" y="4038600"/>
              <a:ext cx="1676400" cy="1676400"/>
              <a:chOff x="2286000" y="3200400"/>
              <a:chExt cx="1676400" cy="167640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2286000" y="4038600"/>
                <a:ext cx="838200" cy="8382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rot="5400000" flipH="1" flipV="1">
                <a:off x="2724150" y="3752850"/>
                <a:ext cx="457200" cy="1143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590800" y="3200400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[1.70, 0.11]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752600" y="1219200"/>
              <a:ext cx="2895600" cy="902732"/>
              <a:chOff x="2286000" y="4038600"/>
              <a:chExt cx="2895600" cy="90273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2286000" y="4038600"/>
                <a:ext cx="838200" cy="8382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3200400" y="4572000"/>
                <a:ext cx="685800" cy="7620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3810000" y="4572000"/>
                <a:ext cx="1371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[1.86, 0.12]</a:t>
                </a:r>
                <a:endParaRPr lang="en-US" dirty="0"/>
              </a:p>
            </p:txBody>
          </p:sp>
        </p:grpSp>
      </p:grpSp>
      <p:sp>
        <p:nvSpPr>
          <p:cNvPr id="26" name="Curved Down Arrow 25">
            <a:hlinkClick r:id="rId4" action="ppaction://hlinksldjump"/>
          </p:cNvPr>
          <p:cNvSpPr/>
          <p:nvPr/>
        </p:nvSpPr>
        <p:spPr>
          <a:xfrm>
            <a:off x="7620000" y="6400800"/>
            <a:ext cx="5334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4200" y="1828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order fit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800600" y="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P vs. batch spacing experiment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14400"/>
            <a:ext cx="8305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 The experiment could not be carried out as planned due to several </a:t>
            </a:r>
            <a:r>
              <a:rPr lang="en-US" sz="2000" dirty="0" smtClean="0"/>
              <a:t>reasons: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	</a:t>
            </a:r>
            <a:r>
              <a:rPr lang="en-US" sz="2000" dirty="0" smtClean="0"/>
              <a:t>- 225 ns batch spacing not available</a:t>
            </a:r>
          </a:p>
          <a:p>
            <a:pPr lvl="1"/>
            <a:r>
              <a:rPr lang="en-US" sz="2000" dirty="0" smtClean="0"/>
              <a:t>	</a:t>
            </a:r>
            <a:r>
              <a:rPr lang="en-US" sz="2000" dirty="0" smtClean="0"/>
              <a:t>- </a:t>
            </a:r>
            <a:r>
              <a:rPr lang="en-US" sz="2000" dirty="0" smtClean="0"/>
              <a:t>Satellite bunches in SPS (delay + 5000 RF buckets shift)</a:t>
            </a:r>
          </a:p>
          <a:p>
            <a:pPr lvl="1"/>
            <a:r>
              <a:rPr lang="en-US" sz="2000" dirty="0" smtClean="0"/>
              <a:t>	- P close to thresholds for Beam 2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	- </a:t>
            </a:r>
            <a:r>
              <a:rPr lang="en-US" sz="2000" dirty="0" smtClean="0"/>
              <a:t>I</a:t>
            </a:r>
            <a:r>
              <a:rPr lang="en-US" sz="2000" dirty="0" smtClean="0"/>
              <a:t>njection </a:t>
            </a:r>
            <a:r>
              <a:rPr lang="en-US" sz="2000" dirty="0" smtClean="0"/>
              <a:t>interlock </a:t>
            </a:r>
            <a:r>
              <a:rPr lang="en-US" sz="2000" dirty="0" smtClean="0"/>
              <a:t>(BIC </a:t>
            </a:r>
            <a:r>
              <a:rPr lang="en-US" sz="2000" dirty="0" smtClean="0"/>
              <a:t>sanity </a:t>
            </a:r>
            <a:r>
              <a:rPr lang="en-US" sz="2000" dirty="0" smtClean="0"/>
              <a:t>check)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Only three points (2 relative measurements) could be done for beam 1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Pressure does not stabilize in the time used for the first batch </a:t>
            </a:r>
            <a:r>
              <a:rPr lang="en-US" sz="2000" dirty="0" err="1" smtClean="0"/>
              <a:t>spacings</a:t>
            </a:r>
            <a:endParaRPr lang="en-US" sz="2000" dirty="0" smtClean="0"/>
          </a:p>
          <a:p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Simulations don’t give a clear agreement (a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point would be needed for a verification)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Nevertheless there is a possible solution in the same region as in the 2010 experiment 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3" action="ppaction://hlinksldjump"/>
              </a:rPr>
              <a:t>5</a:t>
            </a:r>
            <a:r>
              <a:rPr lang="en-US" sz="2000" baseline="30000" dirty="0" smtClean="0">
                <a:hlinkClick r:id="rId3" action="ppaction://hlinksldjump"/>
              </a:rPr>
              <a:t>th</a:t>
            </a:r>
            <a:r>
              <a:rPr lang="en-US" sz="2000" dirty="0" smtClean="0"/>
              <a:t> order fits have been done, showing both similar solutions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Unfortunately, the experiment was not repeated at the of the scrubbing run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19050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/>
              <a:t>First experiment – </a:t>
            </a:r>
            <a:r>
              <a:rPr lang="en-US" sz="2500" b="1" dirty="0" smtClean="0">
                <a:latin typeface="Symbol" pitchFamily="18" charset="2"/>
              </a:rPr>
              <a:t>D</a:t>
            </a:r>
            <a:r>
              <a:rPr lang="en-US" sz="2500" b="1" dirty="0" smtClean="0"/>
              <a:t>P vs. batch spacing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>
                <a:solidFill>
                  <a:srgbClr val="FF0000"/>
                </a:solidFill>
              </a:rPr>
              <a:t>Second experiment – </a:t>
            </a:r>
            <a:r>
              <a:rPr lang="en-US" sz="25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500" b="1" dirty="0" smtClean="0">
                <a:solidFill>
                  <a:srgbClr val="FF0000"/>
                </a:solidFill>
              </a:rPr>
              <a:t>P Linearity</a:t>
            </a:r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endParaRPr lang="en-US" sz="2500" b="1" dirty="0" smtClean="0"/>
          </a:p>
          <a:p>
            <a:pPr marL="342900" indent="-342900">
              <a:buAutoNum type="arabicParenR"/>
            </a:pPr>
            <a:r>
              <a:rPr lang="en-US" sz="2500" b="1" dirty="0" smtClean="0"/>
              <a:t>Effect of the Solenoids (simulations)</a:t>
            </a:r>
          </a:p>
          <a:p>
            <a:pPr marL="342900" indent="-342900"/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May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974</Words>
  <Application>Microsoft Office PowerPoint</Application>
  <PresentationFormat>On-screen Show (4:3)</PresentationFormat>
  <Paragraphs>201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cdomingu</dc:creator>
  <cp:lastModifiedBy>cdomingu</cp:lastModifiedBy>
  <cp:revision>71</cp:revision>
  <dcterms:created xsi:type="dcterms:W3CDTF">2011-05-06T13:41:05Z</dcterms:created>
  <dcterms:modified xsi:type="dcterms:W3CDTF">2011-05-09T13:54:38Z</dcterms:modified>
</cp:coreProperties>
</file>