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69" r:id="rId2"/>
    <p:sldMasterId id="2147483944" r:id="rId3"/>
    <p:sldMasterId id="2147483957" r:id="rId4"/>
    <p:sldMasterId id="2147483826" r:id="rId5"/>
    <p:sldMasterId id="2147483660" r:id="rId6"/>
    <p:sldMasterId id="2147483673" r:id="rId7"/>
  </p:sldMasterIdLst>
  <p:notesMasterIdLst>
    <p:notesMasterId r:id="rId15"/>
  </p:notesMasterIdLst>
  <p:handoutMasterIdLst>
    <p:handoutMasterId r:id="rId16"/>
  </p:handoutMasterIdLst>
  <p:sldIdLst>
    <p:sldId id="571" r:id="rId8"/>
    <p:sldId id="573" r:id="rId9"/>
    <p:sldId id="576" r:id="rId10"/>
    <p:sldId id="572" r:id="rId11"/>
    <p:sldId id="574" r:id="rId12"/>
    <p:sldId id="577" r:id="rId13"/>
    <p:sldId id="57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FF"/>
    <a:srgbClr val="990000"/>
    <a:srgbClr val="FF6600"/>
    <a:srgbClr val="00FF00"/>
    <a:srgbClr val="FFFFFF"/>
    <a:srgbClr val="E20000"/>
    <a:srgbClr val="A2D668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5" autoAdjust="0"/>
    <p:restoredTop sz="94693" autoAdjust="0"/>
  </p:normalViewPr>
  <p:slideViewPr>
    <p:cSldViewPr snapToGrid="0" snapToObjects="1">
      <p:cViewPr>
        <p:scale>
          <a:sx n="75" d="100"/>
          <a:sy n="75" d="100"/>
        </p:scale>
        <p:origin x="-498" y="-91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17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86" d="100"/>
          <a:sy n="86" d="100"/>
        </p:scale>
        <p:origin x="-1140" y="66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35" y="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35" y="883126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16668CB-ECFB-4BD6-8916-6B3739618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35" y="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3" y="4416430"/>
            <a:ext cx="5607678" cy="41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35" y="8831262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93101F-9652-46F2-B0AB-5E04413C15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2D19C-A00D-4FEA-8A52-08C533016BD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94E4C-27B9-45E6-8B18-6ED48806A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27800"/>
            <a:ext cx="3576637" cy="396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5EB8-50F3-4C74-B436-4E4B328D19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27800"/>
            <a:ext cx="3576637" cy="396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53C5C-451C-437D-A283-E1A285B191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8964"/>
            <a:ext cx="6781800" cy="1020763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CB7F1-7FB8-4EBF-BBB2-7761E36746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7" y="47626"/>
            <a:ext cx="635794" cy="63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E9A89-C565-4588-B651-8D3CBBBDA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483"/>
            <a:ext cx="6781800" cy="1020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3255F-BFFF-43B8-8CE6-4F8C464773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02D44-7D6A-4DE0-A332-2B532832D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1B8D-72CD-4063-8185-329E9B1C19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8A208-AD79-4FF1-BC13-65AF15B474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7406F-208D-4EFA-AF86-F38C67C66D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9"/>
            <a:ext cx="8229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27800"/>
            <a:ext cx="3576637" cy="396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EE411-2E84-472C-AC4D-D0D87B85D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910D5-3082-4530-BDAB-DE2E4AA6B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D75F-984E-4FCD-836D-B0DD8C577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41BFA-5BAA-4785-AB35-4EFDBACDAF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108F4-88ED-4DED-96DF-943870A7A1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C433-A743-483A-9434-47EC9B9669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1DCF-1B43-43E2-9909-F7827FA202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A13EC-758B-4766-AF4A-1BDFE51C5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F050E-B74A-4BE4-B6F0-A708E786E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396C5-07B0-48C4-8AFB-B3B67F108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18DC-7976-449D-8A89-101AAE2F82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483"/>
            <a:ext cx="6781800" cy="1020763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99488" y="6462713"/>
            <a:ext cx="511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34F52-90B9-48C1-B077-A4F32E15A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A1C06-7675-48E6-8DF7-8E40E77459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CBBDF-9D77-4538-90BB-A6146D34A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E0B6-C622-45AB-B204-2AD2545463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42C4-2452-497B-A481-F297EC6A4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0EB0-4FCD-415F-86B7-EE0AAF31C7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801B-BFE4-4DB0-96DE-4E4AB82B6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2364-7568-4F94-AFBD-4DCD11EBD3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0DCE5-F3B9-420D-B04B-721D4D1C8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D52FA-9CBC-4A5B-9A53-4C4BAC22BE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67DA-BF6C-40D0-804A-2B137F9AD1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84951"/>
            <a:ext cx="3576637" cy="2460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83575" y="6500813"/>
            <a:ext cx="8334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0ED2A-1D8D-415D-A3A6-6FD7797527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42087"/>
            <a:ext cx="1000125" cy="2889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B3FB-7666-47F3-A24C-0D9679847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CC0BA-36B8-4FAA-B567-9E9F39BCD0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4A28E-1818-483B-AD4C-31721A63C7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527EF-D5A3-4F9A-956D-CDD9C354C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E672B-4B3B-4FD3-9F8F-B18117E84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1333-76FA-4D2D-A0A8-AD910849E9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E68A-52EB-45CB-9D1E-3DE9F30079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3028B-407E-4990-86C9-FCDF2524C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08843-C07D-4B9E-8A6F-0A7D7073F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43F89-C64E-4EF5-9FC5-09552DF175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82A37-3AE3-4262-9610-08F3908635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916238" y="6527800"/>
            <a:ext cx="3576637" cy="396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7" y="2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CC93-6D2B-40D6-B34A-C629A8DFE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527800"/>
            <a:ext cx="3576637" cy="396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0DF70-007F-46D2-ABB7-3DB0A2CA4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67818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3575" y="6392863"/>
            <a:ext cx="8334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AFBD57F-5A4B-47CB-B09D-2702ACA3A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35731" y="1190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584951"/>
            <a:ext cx="3576637" cy="2460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542087"/>
            <a:ext cx="1000125" cy="2889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898" r:id="rId3"/>
    <p:sldLayoutId id="2147483899" r:id="rId4"/>
    <p:sldLayoutId id="2147483900" r:id="rId5"/>
    <p:sldLayoutId id="2147483941" r:id="rId6"/>
    <p:sldLayoutId id="2147483942" r:id="rId7"/>
    <p:sldLayoutId id="2147483943" r:id="rId8"/>
    <p:sldLayoutId id="2147483901" r:id="rId9"/>
    <p:sldLayoutId id="2147483902" r:id="rId10"/>
    <p:sldLayoutId id="214748390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400">
          <a:solidFill>
            <a:srgbClr val="66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776EC-1992-439A-B914-613AE7EA6B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819" y="61914"/>
            <a:ext cx="63341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00FF"/>
        </a:buClr>
        <a:buFont typeface="Wingdings" pitchFamily="2" charset="2"/>
        <a:buChar char="q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FC8-4B4C-4557-B680-22A09C7777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7FD6C-6C4C-4980-92EE-03A62AA9E1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57E6D7F-145B-43CF-8579-E256177203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867" y="2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10FA6D8-1D70-4E50-9882-88A30BFD4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0D57457-D960-4E10-883A-B4A57198F9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PS e-Cloud Simulations</a:t>
            </a:r>
            <a:br>
              <a:rPr lang="en-US" dirty="0" smtClean="0"/>
            </a:b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Non-Standard Charge Distributions</a:t>
            </a:r>
            <a:r>
              <a:rPr lang="en-US" sz="2400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28377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C. M. Bhat, H. Maury Cuna,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H. Damerau, S. Hancock,  E. Mahner,                                F. Caspers and  F. Zimmermann 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e-cloud simulation meeting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August 8, 2011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C. M. Bhat et. al. E-Cloud Meeting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36505" y="1242075"/>
            <a:ext cx="8608465" cy="5317475"/>
            <a:chOff x="236505" y="1242075"/>
            <a:chExt cx="8608465" cy="53174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6505" y="1242075"/>
              <a:ext cx="7370795" cy="4528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4572000" y="4387649"/>
              <a:ext cx="18357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ym typeface="Symbol"/>
                </a:rPr>
                <a:t>0.49mx 5.98m</a:t>
              </a:r>
            </a:p>
            <a:p>
              <a:r>
                <a:rPr lang="en-US" sz="1400" b="1" dirty="0" smtClean="0">
                  <a:sym typeface="Symbol"/>
                </a:rPr>
                <a:t>0.71my 3.85m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23019" y="4348409"/>
              <a:ext cx="18662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ym typeface="Symbol"/>
                </a:rPr>
                <a:t>750mx 1750m</a:t>
              </a:r>
            </a:p>
            <a:p>
              <a:r>
                <a:rPr lang="en-US" sz="1400" b="1" dirty="0" smtClean="0">
                  <a:sym typeface="Symbol"/>
                </a:rPr>
                <a:t>750my 1750m</a:t>
              </a: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4204864" y="4502029"/>
              <a:ext cx="422455" cy="3072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2970" y="5636220"/>
              <a:ext cx="8382000" cy="92333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Preliminary simulation results presented on 27/06/2011 indicated that the e-cloud buildup in the PS has a dependence on transverse beam size which is in contrast to the studies done on LHC in the past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02631" y="1720312"/>
              <a:ext cx="149816" cy="7129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88841" y="1665978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 smtClean="0">
                  <a:sym typeface="Symbol"/>
                </a:rPr>
                <a:t>m</a:t>
              </a:r>
            </a:p>
            <a:p>
              <a:r>
                <a:rPr lang="en-US" sz="900" b="1" i="1" dirty="0" smtClean="0">
                  <a:sym typeface="Symbol"/>
                </a:rPr>
                <a:t></a:t>
              </a:r>
              <a:r>
                <a:rPr lang="en-US" sz="900" b="1" i="1" dirty="0" smtClean="0">
                  <a:sym typeface="Symbol"/>
                </a:rPr>
                <a:t>m</a:t>
              </a:r>
              <a:endParaRPr lang="en-US" sz="900" b="1" i="1" dirty="0" smtClean="0">
                <a:sym typeface="Symbo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96593" y="1952694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 smtClean="0">
                  <a:sym typeface="Symbol"/>
                </a:rPr>
                <a:t>m</a:t>
              </a:r>
            </a:p>
            <a:p>
              <a:r>
                <a:rPr lang="en-US" sz="900" b="1" i="1" dirty="0" smtClean="0">
                  <a:sym typeface="Symbol"/>
                </a:rPr>
                <a:t></a:t>
              </a:r>
              <a:r>
                <a:rPr lang="en-US" sz="900" b="1" i="1" dirty="0" smtClean="0">
                  <a:sym typeface="Symbol"/>
                </a:rPr>
                <a:t>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2831" y="2233070"/>
              <a:ext cx="35458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 smtClean="0">
                  <a:sym typeface="Symbol"/>
                </a:rPr>
                <a:t>m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07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Searching for Saturation in the PS 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x=y in the range of 750-1750m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43917" y="6584950"/>
            <a:ext cx="3263842" cy="273050"/>
          </a:xfrm>
        </p:spPr>
        <p:txBody>
          <a:bodyPr/>
          <a:lstStyle/>
          <a:p>
            <a:r>
              <a:rPr lang="da-DK" dirty="0" smtClean="0"/>
              <a:t>C. M. Bhat et. al. E-Cloud Meeting 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092934" y="1932972"/>
            <a:ext cx="629649" cy="1145894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33633"/>
            <a:ext cx="4493869" cy="368446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Transverse beam size Dependence of e-cloud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312814"/>
            <a:ext cx="4363656" cy="4525963"/>
          </a:xfrm>
        </p:spPr>
        <p:txBody>
          <a:bodyPr/>
          <a:lstStyle/>
          <a:p>
            <a:r>
              <a:rPr lang="en-US" dirty="0" smtClean="0"/>
              <a:t>In the PS the primary electrons are produced by </a:t>
            </a:r>
            <a:r>
              <a:rPr lang="en-US" dirty="0" smtClean="0"/>
              <a:t>ionization(simple model)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61897" y="3022600"/>
          <a:ext cx="4019550" cy="444500"/>
        </p:xfrm>
        <a:graphic>
          <a:graphicData uri="http://schemas.openxmlformats.org/presentationml/2006/ole">
            <p:oleObj spid="_x0000_s96258" name="Equation" r:id="rId4" imgW="2184120" imgH="24120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944810" y="3842795"/>
            <a:ext cx="196247" cy="10995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7423" y="4074289"/>
            <a:ext cx="1377387" cy="694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67423" y="4249840"/>
            <a:ext cx="1377387" cy="3221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141057" y="3842795"/>
            <a:ext cx="926497" cy="4070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141057" y="4572002"/>
            <a:ext cx="926497" cy="5460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3869" y="3842795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x= y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4886600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x’= y’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301205" y="4768770"/>
            <a:ext cx="266218" cy="173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01205" y="4212127"/>
            <a:ext cx="285509" cy="1862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56790" y="395854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344293" y="5163866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With x’&gt; x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61897" y="5618757"/>
            <a:ext cx="4062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N</a:t>
            </a:r>
            <a:r>
              <a:rPr lang="en-US" i="1" baseline="-25000" dirty="0" err="1" smtClean="0"/>
              <a:t>primary</a:t>
            </a:r>
            <a:r>
              <a:rPr lang="en-US" i="1" dirty="0" smtClean="0"/>
              <a:t> </a:t>
            </a:r>
            <a:r>
              <a:rPr lang="en-US" dirty="0" smtClean="0"/>
              <a:t>should not change! </a:t>
            </a:r>
            <a:r>
              <a:rPr lang="en-US" dirty="0" smtClean="0"/>
              <a:t>  However,  e-cloud  evolution is nonlinear phenomenon.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4" y="265112"/>
            <a:ext cx="7634589" cy="1020763"/>
          </a:xfrm>
        </p:spPr>
        <p:txBody>
          <a:bodyPr/>
          <a:lstStyle/>
          <a:p>
            <a:r>
              <a:rPr lang="en-US" dirty="0" smtClean="0"/>
              <a:t>PS ECLOUD Simulations with different 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x= y and Pressures nbstp=200 (&amp;150) nistep=3000 (&amp;2000)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25" y="1409413"/>
            <a:ext cx="722947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7188140" y="1765609"/>
            <a:ext cx="1874840" cy="1203766"/>
            <a:chOff x="7188140" y="2263334"/>
            <a:chExt cx="1874840" cy="1203766"/>
          </a:xfrm>
        </p:grpSpPr>
        <p:sp>
          <p:nvSpPr>
            <p:cNvPr id="9" name="Oval 8"/>
            <p:cNvSpPr/>
            <p:nvPr/>
          </p:nvSpPr>
          <p:spPr>
            <a:xfrm>
              <a:off x="7188140" y="2263334"/>
              <a:ext cx="1874840" cy="12037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935411" y="2665557"/>
              <a:ext cx="395789" cy="404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Oval 12"/>
          <p:cNvSpPr/>
          <p:nvPr/>
        </p:nvSpPr>
        <p:spPr>
          <a:xfrm>
            <a:off x="7188140" y="3345071"/>
            <a:ext cx="1874840" cy="12037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188140" y="4765697"/>
            <a:ext cx="1874840" cy="1203766"/>
            <a:chOff x="7188140" y="2263334"/>
            <a:chExt cx="1874840" cy="1203766"/>
          </a:xfrm>
        </p:grpSpPr>
        <p:sp>
          <p:nvSpPr>
            <p:cNvPr id="16" name="Oval 15"/>
            <p:cNvSpPr/>
            <p:nvPr/>
          </p:nvSpPr>
          <p:spPr>
            <a:xfrm>
              <a:off x="7188140" y="2263334"/>
              <a:ext cx="1874840" cy="12037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872711" y="2678261"/>
              <a:ext cx="521990" cy="443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164856" y="2257057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176565" y="3802581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41840" y="5257932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618712" y="1913832"/>
          <a:ext cx="1146969" cy="215900"/>
        </p:xfrm>
        <a:graphic>
          <a:graphicData uri="http://schemas.openxmlformats.org/presentationml/2006/ole">
            <p:oleObj spid="_x0000_s1028" name="Equation" r:id="rId4" imgW="1079280" imgH="203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535863" y="4887913"/>
          <a:ext cx="1143000" cy="203200"/>
        </p:xfrm>
        <a:graphic>
          <a:graphicData uri="http://schemas.openxmlformats.org/presentationml/2006/ole">
            <p:oleObj spid="_x0000_s1030" name="Equation" r:id="rId5" imgW="1143000" imgH="203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486950" y="3467100"/>
          <a:ext cx="1147763" cy="215900"/>
        </p:xfrm>
        <a:graphic>
          <a:graphicData uri="http://schemas.openxmlformats.org/presentationml/2006/ole">
            <p:oleObj spid="_x0000_s1031" name="Equation" r:id="rId6" imgW="1079280" imgH="203040" progId="Equation.3">
              <p:embed/>
            </p:oleObj>
          </a:graphicData>
        </a:graphic>
      </p:graphicFrame>
      <p:sp>
        <p:nvSpPr>
          <p:cNvPr id="25" name="Oval 24"/>
          <p:cNvSpPr/>
          <p:nvPr/>
        </p:nvSpPr>
        <p:spPr>
          <a:xfrm>
            <a:off x="7908894" y="3764481"/>
            <a:ext cx="395789" cy="404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16" y="1474787"/>
            <a:ext cx="7010088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4" y="265112"/>
            <a:ext cx="7634589" cy="1020763"/>
          </a:xfrm>
        </p:spPr>
        <p:txBody>
          <a:bodyPr/>
          <a:lstStyle/>
          <a:p>
            <a:r>
              <a:rPr lang="en-US" dirty="0" smtClean="0"/>
              <a:t>PS ECLOUD Simulations with different 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x= y and Pressures nbstp=200 (&amp;150) nistep=3000 (&amp;2000)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grpSp>
        <p:nvGrpSpPr>
          <p:cNvPr id="7" name="Group 14"/>
          <p:cNvGrpSpPr/>
          <p:nvPr/>
        </p:nvGrpSpPr>
        <p:grpSpPr>
          <a:xfrm>
            <a:off x="7188140" y="4765697"/>
            <a:ext cx="1874840" cy="1203766"/>
            <a:chOff x="7188140" y="2263334"/>
            <a:chExt cx="1874840" cy="1203766"/>
          </a:xfrm>
        </p:grpSpPr>
        <p:sp>
          <p:nvSpPr>
            <p:cNvPr id="16" name="Oval 15"/>
            <p:cNvSpPr/>
            <p:nvPr/>
          </p:nvSpPr>
          <p:spPr>
            <a:xfrm>
              <a:off x="7188140" y="2263334"/>
              <a:ext cx="1874840" cy="12037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7809210" y="2589360"/>
              <a:ext cx="629945" cy="62328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141840" y="5257932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529513" y="4887913"/>
          <a:ext cx="1155700" cy="203200"/>
        </p:xfrm>
        <a:graphic>
          <a:graphicData uri="http://schemas.openxmlformats.org/presentationml/2006/ole">
            <p:oleObj spid="_x0000_s2051" name="Equation" r:id="rId4" imgW="1155600" imgH="203040" progId="Equation.3">
              <p:embed/>
            </p:oleObj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7189727" y="1655174"/>
            <a:ext cx="1874840" cy="1203766"/>
            <a:chOff x="7188140" y="2263334"/>
            <a:chExt cx="1874840" cy="1203766"/>
          </a:xfrm>
        </p:grpSpPr>
        <p:sp>
          <p:nvSpPr>
            <p:cNvPr id="25" name="Oval 24"/>
            <p:cNvSpPr/>
            <p:nvPr/>
          </p:nvSpPr>
          <p:spPr>
            <a:xfrm>
              <a:off x="7188140" y="2263334"/>
              <a:ext cx="1874840" cy="12037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935411" y="2665557"/>
              <a:ext cx="395789" cy="404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Oval 26"/>
          <p:cNvSpPr/>
          <p:nvPr/>
        </p:nvSpPr>
        <p:spPr>
          <a:xfrm>
            <a:off x="7189727" y="3234636"/>
            <a:ext cx="1874840" cy="12037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66443" y="2146622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178152" y="3692146"/>
            <a:ext cx="873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100 </a:t>
            </a:r>
            <a:r>
              <a:rPr lang="en-US" sz="1200" b="1" dirty="0" err="1" smtClean="0"/>
              <a:t>nTorr</a:t>
            </a:r>
            <a:endParaRPr lang="en-US" sz="1200" b="1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620299" y="1803397"/>
          <a:ext cx="1146969" cy="215900"/>
        </p:xfrm>
        <a:graphic>
          <a:graphicData uri="http://schemas.openxmlformats.org/presentationml/2006/ole">
            <p:oleObj spid="_x0000_s2054" name="Equation" r:id="rId5" imgW="1079280" imgH="203040" progId="Equation.3">
              <p:embed/>
            </p:oleObj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7488537" y="3356665"/>
          <a:ext cx="1147763" cy="215900"/>
        </p:xfrm>
        <a:graphic>
          <a:graphicData uri="http://schemas.openxmlformats.org/presentationml/2006/ole">
            <p:oleObj spid="_x0000_s2055" name="Equation" r:id="rId6" imgW="1079280" imgH="203040" progId="Equation.3">
              <p:embed/>
            </p:oleObj>
          </a:graphicData>
        </a:graphic>
      </p:graphicFrame>
      <p:sp>
        <p:nvSpPr>
          <p:cNvPr id="32" name="Oval 31"/>
          <p:cNvSpPr/>
          <p:nvPr/>
        </p:nvSpPr>
        <p:spPr>
          <a:xfrm>
            <a:off x="7910481" y="3654046"/>
            <a:ext cx="395789" cy="404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68329" y="3918345"/>
            <a:ext cx="30773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Simulations show that a clear evidence  of e-cloud density dependence on beam size; larger the beam size larger the e-cloud density. This may be an important effect on PS and SPS e-cloud simulations. </a:t>
            </a:r>
            <a:endParaRPr lang="en-US" sz="1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7/29/2011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635" y="4087258"/>
            <a:ext cx="2165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Bunch Profiles</a:t>
            </a:r>
          </a:p>
          <a:p>
            <a:pPr algn="ctr"/>
            <a:r>
              <a:rPr lang="en-US" dirty="0" smtClean="0"/>
              <a:t>for V2/V1= 0</a:t>
            </a:r>
          </a:p>
          <a:p>
            <a:pPr algn="ctr"/>
            <a:r>
              <a:rPr lang="en-US" dirty="0" smtClean="0"/>
              <a:t>V1=40kV to 100kV 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7883" y="1641513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Bunch Profiles</a:t>
            </a:r>
          </a:p>
          <a:p>
            <a:pPr algn="ctr"/>
            <a:r>
              <a:rPr lang="en-US" dirty="0" smtClean="0"/>
              <a:t>during the splitting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718" y="996510"/>
            <a:ext cx="2321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Bunch Int.= 1.36E11ppb</a:t>
            </a:r>
          </a:p>
          <a:p>
            <a:pPr algn="ctr"/>
            <a:r>
              <a:rPr lang="en-US" sz="1400" b="1" dirty="0" smtClean="0"/>
              <a:t>(1%  less than BLM case)</a:t>
            </a:r>
            <a:endParaRPr lang="en-US" sz="14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20635" y="85508"/>
            <a:ext cx="8829675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 e-cloud </a:t>
            </a:r>
            <a:r>
              <a:rPr lang="en-US" sz="2800" b="1" kern="0" noProof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ata Analysis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 Bunch Profiles: LHC25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(Non-Standard Charge Distributions)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118799" y="1273215"/>
            <a:ext cx="5391150" cy="5361003"/>
            <a:chOff x="2118799" y="1079651"/>
            <a:chExt cx="5391150" cy="5554567"/>
          </a:xfrm>
        </p:grpSpPr>
        <p:grpSp>
          <p:nvGrpSpPr>
            <p:cNvPr id="14" name="Group 13"/>
            <p:cNvGrpSpPr/>
            <p:nvPr/>
          </p:nvGrpSpPr>
          <p:grpSpPr>
            <a:xfrm>
              <a:off x="2118799" y="1079651"/>
              <a:ext cx="5391150" cy="5554567"/>
              <a:chOff x="2118799" y="1079651"/>
              <a:chExt cx="5391150" cy="5554567"/>
            </a:xfrm>
          </p:grpSpPr>
          <p:pic>
            <p:nvPicPr>
              <p:cNvPr id="10649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18799" y="1079651"/>
                <a:ext cx="5391150" cy="277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6499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23657" y="3862443"/>
                <a:ext cx="5386292" cy="277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" name="Group 15"/>
            <p:cNvGrpSpPr/>
            <p:nvPr/>
          </p:nvGrpSpPr>
          <p:grpSpPr>
            <a:xfrm>
              <a:off x="3834061" y="1562166"/>
              <a:ext cx="2406454" cy="1491181"/>
              <a:chOff x="3914743" y="1454590"/>
              <a:chExt cx="2406454" cy="1491181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572000" y="1641513"/>
                <a:ext cx="1749197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Start of e-cloud</a:t>
                </a:r>
                <a:endParaRPr lang="en-US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 flipV="1">
                <a:off x="4294741" y="1454590"/>
                <a:ext cx="286439" cy="403587"/>
              </a:xfrm>
              <a:custGeom>
                <a:avLst/>
                <a:gdLst>
                  <a:gd name="connsiteX0" fmla="*/ 0 w 286439"/>
                  <a:gd name="connsiteY0" fmla="*/ 224010 h 224010"/>
                  <a:gd name="connsiteX1" fmla="*/ 143220 w 286439"/>
                  <a:gd name="connsiteY1" fmla="*/ 36723 h 224010"/>
                  <a:gd name="connsiteX2" fmla="*/ 286439 w 286439"/>
                  <a:gd name="connsiteY2" fmla="*/ 3673 h 224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439" h="224010">
                    <a:moveTo>
                      <a:pt x="0" y="224010"/>
                    </a:moveTo>
                    <a:cubicBezTo>
                      <a:pt x="47740" y="148728"/>
                      <a:pt x="95480" y="73446"/>
                      <a:pt x="143220" y="36723"/>
                    </a:cubicBezTo>
                    <a:cubicBezTo>
                      <a:pt x="190960" y="0"/>
                      <a:pt x="238699" y="1836"/>
                      <a:pt x="286439" y="3673"/>
                    </a:cubicBezTo>
                  </a:path>
                </a:pathLst>
              </a:cu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3914743" y="1865607"/>
                <a:ext cx="650702" cy="1080164"/>
              </a:xfrm>
              <a:custGeom>
                <a:avLst/>
                <a:gdLst>
                  <a:gd name="connsiteX0" fmla="*/ 0 w 746974"/>
                  <a:gd name="connsiteY0" fmla="*/ 1079679 h 1079679"/>
                  <a:gd name="connsiteX1" fmla="*/ 225380 w 746974"/>
                  <a:gd name="connsiteY1" fmla="*/ 178158 h 1079679"/>
                  <a:gd name="connsiteX2" fmla="*/ 746974 w 746974"/>
                  <a:gd name="connsiteY2" fmla="*/ 10732 h 107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46974" h="1079679">
                    <a:moveTo>
                      <a:pt x="0" y="1079679"/>
                    </a:moveTo>
                    <a:cubicBezTo>
                      <a:pt x="50442" y="717997"/>
                      <a:pt x="100884" y="356316"/>
                      <a:pt x="225380" y="178158"/>
                    </a:cubicBezTo>
                    <a:cubicBezTo>
                      <a:pt x="349876" y="0"/>
                      <a:pt x="548425" y="5366"/>
                      <a:pt x="746974" y="10732"/>
                    </a:cubicBezTo>
                  </a:path>
                </a:pathLst>
              </a:cu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4" y="265112"/>
            <a:ext cx="7634589" cy="1020763"/>
          </a:xfrm>
        </p:spPr>
        <p:txBody>
          <a:bodyPr/>
          <a:lstStyle/>
          <a:p>
            <a:r>
              <a:rPr lang="en-US" dirty="0" smtClean="0"/>
              <a:t>PS ECLOUD Simulations for </a:t>
            </a:r>
            <a:br>
              <a:rPr lang="en-US" dirty="0" smtClean="0"/>
            </a:br>
            <a:r>
              <a:rPr lang="en-US" dirty="0" smtClean="0"/>
              <a:t>the PS e-cloud data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C. M. Bhat et. al. E-Cloud Meeting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8/9/2011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20813"/>
            <a:ext cx="6153664" cy="40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1" y="3963988"/>
            <a:ext cx="2187575" cy="149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2561" y="2135188"/>
            <a:ext cx="835320" cy="149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stCxn id="97283" idx="1"/>
          </p:cNvCxnSpPr>
          <p:nvPr/>
        </p:nvCxnSpPr>
        <p:spPr>
          <a:xfrm rot="10800000">
            <a:off x="5532699" y="2881645"/>
            <a:ext cx="20098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5532699" y="4271535"/>
            <a:ext cx="1274502" cy="3153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2907" y="5491700"/>
            <a:ext cx="7883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find that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“#of partition/bunch  &lt; # of inter bunch partitions” </a:t>
            </a:r>
          </a:p>
          <a:p>
            <a:r>
              <a:rPr lang="en-US" dirty="0" smtClean="0"/>
              <a:t>is a necessary condition for ECLOUD. So an improvement is needed.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96703" y="2977977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 single bunches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49103" y="4402209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 double bunches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111798" y="3902203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double bunches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154821" y="176585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single bunch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7042348" y="5456901"/>
            <a:ext cx="1792162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438343" y="5423051"/>
            <a:ext cx="1012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BL = 12.7 m</a:t>
            </a:r>
            <a:endParaRPr lang="en-US" sz="12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614324" y="3385200"/>
            <a:ext cx="691766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26421" y="3467100"/>
            <a:ext cx="1077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=5.2 m</a:t>
            </a:r>
            <a:endParaRPr lang="en-US" sz="1200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545193" y="3475554"/>
          <a:ext cx="406400" cy="228600"/>
        </p:xfrm>
        <a:graphic>
          <a:graphicData uri="http://schemas.openxmlformats.org/presentationml/2006/ole">
            <p:oleObj spid="_x0000_s97284" name="Equation" r:id="rId6" imgW="406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44252</TotalTime>
  <Words>406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Default Design</vt:lpstr>
      <vt:lpstr>5_Custom Design</vt:lpstr>
      <vt:lpstr>3_Custom Design</vt:lpstr>
      <vt:lpstr>4_Custom Design</vt:lpstr>
      <vt:lpstr>2_Custom Design</vt:lpstr>
      <vt:lpstr>Custom Design</vt:lpstr>
      <vt:lpstr>1_Custom Design</vt:lpstr>
      <vt:lpstr>Equation</vt:lpstr>
      <vt:lpstr>PS e-Cloud Simulations  Non-Standard Charge Distributions </vt:lpstr>
      <vt:lpstr>Searching for Saturation in the PS  x=y in the range of 750-1750m</vt:lpstr>
      <vt:lpstr>Transverse beam size Dependence of e-cloud Density </vt:lpstr>
      <vt:lpstr>PS ECLOUD Simulations with different  x= y and Pressures nbstp=200 (&amp;150) nistep=3000 (&amp;2000)</vt:lpstr>
      <vt:lpstr>PS ECLOUD Simulations with different  x= y and Pressures nbstp=200 (&amp;150) nistep=3000 (&amp;2000)</vt:lpstr>
      <vt:lpstr>Slide 6</vt:lpstr>
      <vt:lpstr>PS ECLOUD Simulations for  the PS e-cloud data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We Need a Better RF System?  Or  What Improvements are Needed in the Existing RF System?</dc:title>
  <dc:creator>Beams Division</dc:creator>
  <cp:lastModifiedBy>cbhat</cp:lastModifiedBy>
  <cp:revision>1017</cp:revision>
  <dcterms:created xsi:type="dcterms:W3CDTF">2003-10-27T18:08:19Z</dcterms:created>
  <dcterms:modified xsi:type="dcterms:W3CDTF">2011-08-09T12:13:00Z</dcterms:modified>
</cp:coreProperties>
</file>