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7" r:id="rId7"/>
    <p:sldId id="268" r:id="rId8"/>
    <p:sldId id="269" r:id="rId9"/>
    <p:sldId id="270" r:id="rId10"/>
    <p:sldId id="271" r:id="rId11"/>
    <p:sldId id="272" r:id="rId12"/>
    <p:sldId id="26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2A45B-AD0C-4FB3-94D9-AE61664EF608}" type="datetimeFigureOut">
              <a:rPr lang="en-US" smtClean="0"/>
              <a:t>8/8/2011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D9C21-CAC2-4538-8BB8-8FA8870B43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2A45B-AD0C-4FB3-94D9-AE61664EF608}" type="datetimeFigureOut">
              <a:rPr lang="en-US" smtClean="0"/>
              <a:t>8/8/2011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D9C21-CAC2-4538-8BB8-8FA8870B43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2A45B-AD0C-4FB3-94D9-AE61664EF608}" type="datetimeFigureOut">
              <a:rPr lang="en-US" smtClean="0"/>
              <a:t>8/8/2011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D9C21-CAC2-4538-8BB8-8FA8870B43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2A45B-AD0C-4FB3-94D9-AE61664EF608}" type="datetimeFigureOut">
              <a:rPr lang="en-US" smtClean="0"/>
              <a:t>8/8/2011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D9C21-CAC2-4538-8BB8-8FA8870B43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2A45B-AD0C-4FB3-94D9-AE61664EF608}" type="datetimeFigureOut">
              <a:rPr lang="en-US" smtClean="0"/>
              <a:t>8/8/2011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D9C21-CAC2-4538-8BB8-8FA8870B43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2A45B-AD0C-4FB3-94D9-AE61664EF608}" type="datetimeFigureOut">
              <a:rPr lang="en-US" smtClean="0"/>
              <a:t>8/8/2011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D9C21-CAC2-4538-8BB8-8FA8870B43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2A45B-AD0C-4FB3-94D9-AE61664EF608}" type="datetimeFigureOut">
              <a:rPr lang="en-US" smtClean="0"/>
              <a:t>8/8/2011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D9C21-CAC2-4538-8BB8-8FA8870B43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2A45B-AD0C-4FB3-94D9-AE61664EF608}" type="datetimeFigureOut">
              <a:rPr lang="en-US" smtClean="0"/>
              <a:t>8/8/2011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D9C21-CAC2-4538-8BB8-8FA8870B43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2A45B-AD0C-4FB3-94D9-AE61664EF608}" type="datetimeFigureOut">
              <a:rPr lang="en-US" smtClean="0"/>
              <a:t>8/8/2011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D9C21-CAC2-4538-8BB8-8FA8870B43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2A45B-AD0C-4FB3-94D9-AE61664EF608}" type="datetimeFigureOut">
              <a:rPr lang="en-US" smtClean="0"/>
              <a:t>8/8/2011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D9C21-CAC2-4538-8BB8-8FA8870B43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2A45B-AD0C-4FB3-94D9-AE61664EF608}" type="datetimeFigureOut">
              <a:rPr lang="en-US" smtClean="0"/>
              <a:t>8/8/2011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D9C21-CAC2-4538-8BB8-8FA8870B43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2A45B-AD0C-4FB3-94D9-AE61664EF608}" type="datetimeFigureOut">
              <a:rPr lang="en-US" smtClean="0"/>
              <a:t>8/8/2011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4D9C21-CAC2-4538-8BB8-8FA8870B430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2400" y="901750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tx2"/>
                </a:solidFill>
              </a:rPr>
              <a:t>LHC Scrubbing-run benchmarking</a:t>
            </a:r>
            <a:endParaRPr lang="en-US" sz="3500" b="1" dirty="0" smtClean="0">
              <a:solidFill>
                <a:schemeClr val="tx2"/>
              </a:solidFill>
            </a:endParaRPr>
          </a:p>
          <a:p>
            <a:r>
              <a:rPr lang="en-US" sz="3200" b="1" dirty="0" smtClean="0">
                <a:solidFill>
                  <a:schemeClr val="tx2"/>
                </a:solidFill>
              </a:rPr>
              <a:t>(An Update)</a:t>
            </a:r>
            <a:endParaRPr lang="en-US" sz="3200" dirty="0">
              <a:solidFill>
                <a:schemeClr val="tx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3695581"/>
            <a:ext cx="830580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0" dirty="0" err="1" smtClean="0"/>
              <a:t>C.Octavio</a:t>
            </a:r>
            <a:r>
              <a:rPr lang="en-US" sz="2300" dirty="0" smtClean="0"/>
              <a:t> Dom</a:t>
            </a:r>
            <a:r>
              <a:rPr lang="es-ES_tradnl" sz="2300" dirty="0" err="1" smtClean="0"/>
              <a:t>ínguez</a:t>
            </a:r>
            <a:r>
              <a:rPr lang="es-ES_tradnl" sz="2300" dirty="0" smtClean="0"/>
              <a:t>, Frank Zimmermann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8600" y="6477000"/>
            <a:ext cx="5562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9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th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August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2011  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meeting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781800" y="0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Results 6</a:t>
            </a:r>
            <a:r>
              <a:rPr lang="en-US" sz="2400" b="1" baseline="30000" dirty="0" smtClean="0">
                <a:solidFill>
                  <a:schemeClr val="tx2"/>
                </a:solidFill>
                <a:latin typeface="Calibri" pitchFamily="34" charset="0"/>
              </a:rPr>
              <a:t>th</a:t>
            </a:r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 April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4" name="Picture 2" descr="C:\Octavio\CERN\cern_logo_whi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9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th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August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2011  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meeting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7" name="Picture 6" descr="plot_log_3rd_both_lines_r2_forpaper.pn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457200"/>
            <a:ext cx="9144000" cy="6400800"/>
          </a:xfrm>
          <a:prstGeom prst="rect">
            <a:avLst/>
          </a:prstGeom>
        </p:spPr>
      </p:pic>
      <p:sp>
        <p:nvSpPr>
          <p:cNvPr id="9" name="Oval 8"/>
          <p:cNvSpPr/>
          <p:nvPr/>
        </p:nvSpPr>
        <p:spPr>
          <a:xfrm>
            <a:off x="6705600" y="3505200"/>
            <a:ext cx="1219200" cy="1295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rot="10800000">
            <a:off x="6019800" y="3733800"/>
            <a:ext cx="12954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876800" y="3352800"/>
            <a:ext cx="1524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/>
              <a:t>(~1.9, ~0.2)</a:t>
            </a:r>
            <a:endParaRPr lang="en-US" sz="22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7239000" y="0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Conclusions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4" name="Picture 2" descr="C:\Octavio\CERN\cern_logo_whi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9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th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August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2011  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meeting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990600"/>
            <a:ext cx="84582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sz="2400" dirty="0" smtClean="0"/>
              <a:t>Input pressure is very important for the benchmarking</a:t>
            </a:r>
          </a:p>
          <a:p>
            <a:pPr>
              <a:buFont typeface="Arial" pitchFamily="34" charset="0"/>
              <a:buChar char="•"/>
            </a:pPr>
            <a:endParaRPr lang="en-US" sz="2400" dirty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In Nov’10, lines for 8.85 </a:t>
            </a:r>
            <a:r>
              <a:rPr lang="en-US" sz="2400" dirty="0" smtClean="0">
                <a:latin typeface="Symbol" pitchFamily="18" charset="2"/>
              </a:rPr>
              <a:t>m</a:t>
            </a:r>
            <a:r>
              <a:rPr lang="en-US" sz="2400" dirty="0" smtClean="0"/>
              <a:t>s, 28.85 </a:t>
            </a:r>
            <a:r>
              <a:rPr lang="en-US" sz="2400" dirty="0" smtClean="0">
                <a:latin typeface="Symbol" pitchFamily="18" charset="2"/>
              </a:rPr>
              <a:t>m</a:t>
            </a:r>
            <a:r>
              <a:rPr lang="en-US" sz="2400" dirty="0" smtClean="0"/>
              <a:t>s and 38.85 </a:t>
            </a:r>
            <a:r>
              <a:rPr lang="en-US" sz="2400" dirty="0" smtClean="0">
                <a:latin typeface="Symbol" pitchFamily="18" charset="2"/>
              </a:rPr>
              <a:t>m</a:t>
            </a:r>
            <a:r>
              <a:rPr lang="en-US" sz="2400" dirty="0" smtClean="0"/>
              <a:t>s are almost coincident </a:t>
            </a:r>
            <a:r>
              <a:rPr lang="en-US" sz="2400" dirty="0" smtClean="0">
                <a:sym typeface="Wingdings" pitchFamily="2" charset="2"/>
              </a:rPr>
              <a:t> Lost of memory due to a big gap  Good confirmation of observations</a:t>
            </a:r>
            <a:endParaRPr lang="en-US" sz="2400" dirty="0" smtClean="0"/>
          </a:p>
          <a:p>
            <a:pPr>
              <a:buFont typeface="Arial" pitchFamily="34" charset="0"/>
              <a:buChar char="•"/>
            </a:pPr>
            <a:endParaRPr lang="en-US" sz="2400" dirty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For any further experiment is essential to wait until the steady-state vacuum pressure is reached!! </a:t>
            </a:r>
            <a:endParaRPr lang="en-US" sz="2400" dirty="0">
              <a:sym typeface="Wingdings" pitchFamily="2" charset="2"/>
            </a:endParaRPr>
          </a:p>
          <a:p>
            <a:pPr>
              <a:buFont typeface="Arial" pitchFamily="34" charset="0"/>
              <a:buChar char="•"/>
            </a:pPr>
            <a:endParaRPr lang="en-US" sz="2400" dirty="0" smtClean="0">
              <a:sym typeface="Wingdings" pitchFamily="2" charset="2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>
                <a:sym typeface="Wingdings" pitchFamily="2" charset="2"/>
              </a:rPr>
              <a:t> </a:t>
            </a:r>
            <a:r>
              <a:rPr lang="en-US" sz="2400" dirty="0" smtClean="0">
                <a:sym typeface="Wingdings" pitchFamily="2" charset="2"/>
              </a:rPr>
              <a:t>Next MD (if possible): </a:t>
            </a:r>
            <a:endParaRPr lang="en-US" sz="2400" dirty="0">
              <a:sym typeface="Wingdings" pitchFamily="2" charset="2"/>
            </a:endParaRPr>
          </a:p>
          <a:p>
            <a:pPr lvl="1">
              <a:buFontTx/>
              <a:buChar char="-"/>
            </a:pPr>
            <a:r>
              <a:rPr lang="en-US" sz="2400" dirty="0" smtClean="0">
                <a:sym typeface="Wingdings" pitchFamily="2" charset="2"/>
              </a:rPr>
              <a:t> 2 batches at 2 </a:t>
            </a:r>
            <a:r>
              <a:rPr lang="en-US" sz="2400" dirty="0" smtClean="0">
                <a:latin typeface="Symbol" pitchFamily="18" charset="2"/>
                <a:sym typeface="Wingdings" pitchFamily="2" charset="2"/>
              </a:rPr>
              <a:t>m</a:t>
            </a:r>
            <a:r>
              <a:rPr lang="en-US" sz="2400" dirty="0" smtClean="0">
                <a:sym typeface="Wingdings" pitchFamily="2" charset="2"/>
              </a:rPr>
              <a:t>s + clearing gap (12 </a:t>
            </a:r>
            <a:r>
              <a:rPr lang="en-US" sz="2400" dirty="0" smtClean="0">
                <a:latin typeface="Symbol" pitchFamily="18" charset="2"/>
                <a:sym typeface="Wingdings" pitchFamily="2" charset="2"/>
              </a:rPr>
              <a:t>m</a:t>
            </a:r>
            <a:r>
              <a:rPr lang="en-US" sz="2400" dirty="0" smtClean="0">
                <a:sym typeface="Wingdings" pitchFamily="2" charset="2"/>
              </a:rPr>
              <a:t>s?) + 2 batches at 1 </a:t>
            </a:r>
            <a:r>
              <a:rPr lang="en-US" sz="2400" dirty="0" smtClean="0">
                <a:latin typeface="Symbol" pitchFamily="18" charset="2"/>
                <a:sym typeface="Wingdings" pitchFamily="2" charset="2"/>
              </a:rPr>
              <a:t>m</a:t>
            </a:r>
            <a:r>
              <a:rPr lang="en-US" sz="2400" dirty="0" smtClean="0">
                <a:sym typeface="Wingdings" pitchFamily="2" charset="2"/>
              </a:rPr>
              <a:t>s</a:t>
            </a:r>
          </a:p>
          <a:p>
            <a:pPr lvl="1">
              <a:buFontTx/>
              <a:buChar char="-"/>
            </a:pPr>
            <a:r>
              <a:rPr lang="en-US" sz="2400" dirty="0">
                <a:sym typeface="Wingdings" pitchFamily="2" charset="2"/>
              </a:rPr>
              <a:t> D</a:t>
            </a:r>
            <a:r>
              <a:rPr lang="en-US" sz="2400" dirty="0" smtClean="0">
                <a:sym typeface="Wingdings" pitchFamily="2" charset="2"/>
              </a:rPr>
              <a:t>ouble batches at a certain spacing (1.85 </a:t>
            </a:r>
            <a:r>
              <a:rPr lang="en-US" sz="2400" dirty="0" smtClean="0">
                <a:latin typeface="Symbol" pitchFamily="18" charset="2"/>
                <a:sym typeface="Wingdings" pitchFamily="2" charset="2"/>
              </a:rPr>
              <a:t>m</a:t>
            </a:r>
            <a:r>
              <a:rPr lang="en-US" sz="2400" dirty="0" smtClean="0">
                <a:sym typeface="Wingdings" pitchFamily="2" charset="2"/>
              </a:rPr>
              <a:t>s?). Up to 6</a:t>
            </a:r>
          </a:p>
          <a:p>
            <a:pPr lvl="1">
              <a:buFontTx/>
              <a:buChar char="-"/>
            </a:pPr>
            <a:r>
              <a:rPr lang="en-US" sz="2400" dirty="0">
                <a:sym typeface="Wingdings" pitchFamily="2" charset="2"/>
              </a:rPr>
              <a:t> </a:t>
            </a:r>
            <a:r>
              <a:rPr lang="en-US" sz="2400" dirty="0" smtClean="0">
                <a:sym typeface="Wingdings" pitchFamily="2" charset="2"/>
              </a:rPr>
              <a:t>Double batches at another spacing (925 ns?). ≥ 6</a:t>
            </a:r>
          </a:p>
          <a:p>
            <a:pPr lvl="1" algn="ctr"/>
            <a:r>
              <a:rPr lang="en-US" sz="2600" b="1" dirty="0" smtClean="0">
                <a:solidFill>
                  <a:srgbClr val="FF0000"/>
                </a:solidFill>
                <a:sym typeface="Wingdings" pitchFamily="2" charset="2"/>
              </a:rPr>
              <a:t>Always reaching saturation pressure in every step!!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00200" y="2331184"/>
            <a:ext cx="62484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b="1" dirty="0" smtClean="0"/>
              <a:t>THANK YOU FOR YOUR ATTENTION</a:t>
            </a:r>
            <a:endParaRPr lang="en-US" sz="5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772400" y="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Outline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1026" name="Picture 2" descr="C:\Octavio\CERN\cern_logo_whi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381000" y="3048000"/>
            <a:ext cx="845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/>
            <a:r>
              <a:rPr lang="en-US" sz="4000" b="1" dirty="0" smtClean="0"/>
              <a:t>Review on Nov’10 measurements</a:t>
            </a:r>
            <a:endParaRPr lang="en-US" sz="4000" b="1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9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th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August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2011  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meeting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7010400" y="0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What’s new?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4" name="Picture 2" descr="C:\Octavio\CERN\cern_logo_whi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9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th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August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2011  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meeting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1894344"/>
            <a:ext cx="8458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sz="2400" dirty="0" smtClean="0"/>
              <a:t>Nov’10 analysis re-done with all considerations from last meeting</a:t>
            </a:r>
          </a:p>
          <a:p>
            <a:pPr>
              <a:buFont typeface="Arial" pitchFamily="34" charset="0"/>
              <a:buChar char="•"/>
            </a:pPr>
            <a:endParaRPr lang="en-US" sz="2400" dirty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6x6 grids (instead of 11x11 as shown in the past) </a:t>
            </a:r>
            <a:r>
              <a:rPr lang="en-US" sz="2400" dirty="0" smtClean="0">
                <a:sym typeface="Wingdings" pitchFamily="2" charset="2"/>
              </a:rPr>
              <a:t> better fits</a:t>
            </a:r>
          </a:p>
          <a:p>
            <a:pPr>
              <a:buFont typeface="Arial" pitchFamily="34" charset="0"/>
              <a:buChar char="•"/>
            </a:pPr>
            <a:endParaRPr lang="en-US" sz="2400" dirty="0">
              <a:sym typeface="Wingdings" pitchFamily="2" charset="2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ym typeface="Wingdings" pitchFamily="2" charset="2"/>
              </a:rPr>
              <a:t> Pressure ratios: always subtracting base pressure</a:t>
            </a:r>
            <a:r>
              <a:rPr lang="en-US" sz="2400" dirty="0" smtClean="0"/>
              <a:t> </a:t>
            </a:r>
          </a:p>
          <a:p>
            <a:pPr>
              <a:buFont typeface="Arial" pitchFamily="34" charset="0"/>
              <a:buChar char="•"/>
            </a:pPr>
            <a:endParaRPr lang="en-US" sz="2400" dirty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Pressure was increased for some cases</a:t>
            </a:r>
            <a:endParaRPr lang="en-US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019800" y="0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Experiment overview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4" name="Picture 2" descr="C:\Octavio\CERN\cern_logo_whi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9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th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August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2011  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meeting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6" name="Picture 5" descr="Exp_overview_Timber_VG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" y="1406492"/>
            <a:ext cx="8915400" cy="4613308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>
          <a:xfrm rot="5400000" flipH="1" flipV="1">
            <a:off x="4876800" y="1295400"/>
            <a:ext cx="609600" cy="1524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648200" y="6858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VGI.141.6L4.B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914400" y="25908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38.85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Symbol" pitchFamily="18" charset="2"/>
              </a:rPr>
              <a:t>m</a:t>
            </a:r>
            <a:r>
              <a:rPr lang="en-US" dirty="0" smtClean="0">
                <a:solidFill>
                  <a:srgbClr val="FFFF00"/>
                </a:solidFill>
              </a:rPr>
              <a:t>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33600" y="25908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2</a:t>
            </a:r>
            <a:r>
              <a:rPr lang="en-US" dirty="0" smtClean="0">
                <a:solidFill>
                  <a:srgbClr val="FFFF00"/>
                </a:solidFill>
              </a:rPr>
              <a:t>8.85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Symbol" pitchFamily="18" charset="2"/>
              </a:rPr>
              <a:t>m</a:t>
            </a:r>
            <a:r>
              <a:rPr lang="en-US" dirty="0" smtClean="0">
                <a:solidFill>
                  <a:srgbClr val="FFFF00"/>
                </a:solidFill>
              </a:rPr>
              <a:t>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76600" y="25908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8.85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Symbol" pitchFamily="18" charset="2"/>
              </a:rPr>
              <a:t>m</a:t>
            </a:r>
            <a:r>
              <a:rPr lang="en-US" dirty="0" smtClean="0">
                <a:solidFill>
                  <a:srgbClr val="FFFF00"/>
                </a:solidFill>
              </a:rPr>
              <a:t>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34000" y="26670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1.85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Symbol" pitchFamily="18" charset="2"/>
              </a:rPr>
              <a:t>m</a:t>
            </a:r>
            <a:r>
              <a:rPr lang="en-US" dirty="0" smtClean="0">
                <a:solidFill>
                  <a:srgbClr val="FFFF00"/>
                </a:solidFill>
              </a:rPr>
              <a:t>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315200" y="25908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1.35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Symbol" pitchFamily="18" charset="2"/>
              </a:rPr>
              <a:t>m</a:t>
            </a:r>
            <a:r>
              <a:rPr lang="en-US" dirty="0" smtClean="0">
                <a:solidFill>
                  <a:srgbClr val="FFFF00"/>
                </a:solidFill>
              </a:rPr>
              <a:t>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781800" y="17526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1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Symbol" pitchFamily="18" charset="2"/>
              </a:rPr>
              <a:t>m</a:t>
            </a:r>
            <a:r>
              <a:rPr lang="en-US" dirty="0" smtClean="0">
                <a:solidFill>
                  <a:srgbClr val="FFFF00"/>
                </a:solidFill>
              </a:rPr>
              <a:t>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5791200" y="35814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7620000" y="35052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7162800" y="19812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7696200" y="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Results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4" name="Picture 2" descr="C:\Octavio\CERN\cern_logo_whi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9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th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August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2011  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meeting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6" name="Picture 5" descr="plot_fit_3rd_Nov10_r2_originalratios.pn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457200"/>
            <a:ext cx="9144000" cy="64008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019800" y="0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Experiment overview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4" name="Picture 2" descr="C:\Octavio\CERN\cern_logo_whi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9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th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August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2011  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meeting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6" name="Picture 5" descr="Exp_overview_Timber_VG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" y="1177892"/>
            <a:ext cx="8915400" cy="4613308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>
          <a:xfrm rot="5400000" flipH="1" flipV="1">
            <a:off x="4876800" y="1066800"/>
            <a:ext cx="609600" cy="1524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648200" y="545068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VGI.141.6L4.B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914400" y="25908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38.85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Symbol" pitchFamily="18" charset="2"/>
              </a:rPr>
              <a:t>m</a:t>
            </a:r>
            <a:r>
              <a:rPr lang="en-US" dirty="0" smtClean="0">
                <a:solidFill>
                  <a:srgbClr val="FFFF00"/>
                </a:solidFill>
              </a:rPr>
              <a:t>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33600" y="25908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2</a:t>
            </a:r>
            <a:r>
              <a:rPr lang="en-US" dirty="0" smtClean="0">
                <a:solidFill>
                  <a:srgbClr val="FFFF00"/>
                </a:solidFill>
              </a:rPr>
              <a:t>8.85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Symbol" pitchFamily="18" charset="2"/>
              </a:rPr>
              <a:t>m</a:t>
            </a:r>
            <a:r>
              <a:rPr lang="en-US" dirty="0" smtClean="0">
                <a:solidFill>
                  <a:srgbClr val="FFFF00"/>
                </a:solidFill>
              </a:rPr>
              <a:t>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76600" y="25908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8.85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Symbol" pitchFamily="18" charset="2"/>
              </a:rPr>
              <a:t>m</a:t>
            </a:r>
            <a:r>
              <a:rPr lang="en-US" dirty="0" smtClean="0">
                <a:solidFill>
                  <a:srgbClr val="FFFF00"/>
                </a:solidFill>
              </a:rPr>
              <a:t>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34000" y="26670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1.85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Symbol" pitchFamily="18" charset="2"/>
              </a:rPr>
              <a:t>m</a:t>
            </a:r>
            <a:r>
              <a:rPr lang="en-US" dirty="0" smtClean="0">
                <a:solidFill>
                  <a:srgbClr val="FFFF00"/>
                </a:solidFill>
              </a:rPr>
              <a:t>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315200" y="25908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1.35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Symbol" pitchFamily="18" charset="2"/>
              </a:rPr>
              <a:t>m</a:t>
            </a:r>
            <a:r>
              <a:rPr lang="en-US" dirty="0" smtClean="0">
                <a:solidFill>
                  <a:srgbClr val="FFFF00"/>
                </a:solidFill>
              </a:rPr>
              <a:t>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781800" y="17526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1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Symbol" pitchFamily="18" charset="2"/>
              </a:rPr>
              <a:t>m</a:t>
            </a:r>
            <a:r>
              <a:rPr lang="en-US" dirty="0" smtClean="0">
                <a:solidFill>
                  <a:srgbClr val="FFFF00"/>
                </a:solidFill>
              </a:rPr>
              <a:t>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5791200" y="33528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7772400" y="28956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7162800" y="17526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/>
          <p:cNvCxnSpPr>
            <a:endCxn id="18" idx="4"/>
          </p:cNvCxnSpPr>
          <p:nvPr/>
        </p:nvCxnSpPr>
        <p:spPr>
          <a:xfrm rot="5400000" flipH="1" flipV="1">
            <a:off x="7581900" y="3162300"/>
            <a:ext cx="381000" cy="1524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438400" y="586740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P</a:t>
            </a:r>
            <a:r>
              <a:rPr lang="en-US" sz="2400" baseline="-25000" dirty="0" smtClean="0"/>
              <a:t>1.35</a:t>
            </a:r>
            <a:r>
              <a:rPr lang="en-US" sz="2400" baseline="-25000" dirty="0" smtClean="0">
                <a:latin typeface="Symbol" pitchFamily="18" charset="2"/>
              </a:rPr>
              <a:t>m</a:t>
            </a:r>
            <a:r>
              <a:rPr lang="en-US" sz="2400" baseline="-25000" dirty="0" smtClean="0"/>
              <a:t>s</a:t>
            </a:r>
            <a:r>
              <a:rPr lang="en-US" sz="2400" dirty="0" smtClean="0"/>
              <a:t>:  27 </a:t>
            </a:r>
            <a:r>
              <a:rPr lang="en-US" sz="2400" dirty="0" err="1" smtClean="0"/>
              <a:t>nTorr</a:t>
            </a:r>
            <a:r>
              <a:rPr lang="en-US" sz="2400" dirty="0" smtClean="0"/>
              <a:t> </a:t>
            </a:r>
            <a:r>
              <a:rPr lang="en-US" sz="2400" dirty="0" smtClean="0">
                <a:sym typeface="Wingdings" pitchFamily="2" charset="2"/>
              </a:rPr>
              <a:t> 35.3 </a:t>
            </a:r>
            <a:r>
              <a:rPr lang="en-US" sz="2400" dirty="0" err="1" smtClean="0">
                <a:sym typeface="Wingdings" pitchFamily="2" charset="2"/>
              </a:rPr>
              <a:t>nTorr</a:t>
            </a:r>
            <a:endParaRPr lang="en-US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7696200" y="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Results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4" name="Picture 2" descr="C:\Octavio\CERN\cern_logo_whi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9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th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August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2011  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meeting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7" name="Picture 6" descr="plot_fit_3rd_Nov10_r2_all_new1.35.pn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457200"/>
            <a:ext cx="9144000" cy="64008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019800" y="0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Experiment overview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4" name="Picture 2" descr="C:\Octavio\CERN\cern_logo_whi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9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th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August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2011  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meeting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6" name="Picture 5" descr="Exp_overview_Timber_VG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" y="1101692"/>
            <a:ext cx="8915400" cy="4613308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>
          <a:xfrm rot="5400000" flipH="1" flipV="1">
            <a:off x="4876800" y="990600"/>
            <a:ext cx="609600" cy="1524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648200" y="468868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VGI.141.6L4.B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914400" y="25908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38.85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Symbol" pitchFamily="18" charset="2"/>
              </a:rPr>
              <a:t>m</a:t>
            </a:r>
            <a:r>
              <a:rPr lang="en-US" dirty="0" smtClean="0">
                <a:solidFill>
                  <a:srgbClr val="FFFF00"/>
                </a:solidFill>
              </a:rPr>
              <a:t>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33600" y="25908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2</a:t>
            </a:r>
            <a:r>
              <a:rPr lang="en-US" dirty="0" smtClean="0">
                <a:solidFill>
                  <a:srgbClr val="FFFF00"/>
                </a:solidFill>
              </a:rPr>
              <a:t>8.85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Symbol" pitchFamily="18" charset="2"/>
              </a:rPr>
              <a:t>m</a:t>
            </a:r>
            <a:r>
              <a:rPr lang="en-US" dirty="0" smtClean="0">
                <a:solidFill>
                  <a:srgbClr val="FFFF00"/>
                </a:solidFill>
              </a:rPr>
              <a:t>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76600" y="25908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8.85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Symbol" pitchFamily="18" charset="2"/>
              </a:rPr>
              <a:t>m</a:t>
            </a:r>
            <a:r>
              <a:rPr lang="en-US" dirty="0" smtClean="0">
                <a:solidFill>
                  <a:srgbClr val="FFFF00"/>
                </a:solidFill>
              </a:rPr>
              <a:t>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34000" y="26670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1.85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Symbol" pitchFamily="18" charset="2"/>
              </a:rPr>
              <a:t>m</a:t>
            </a:r>
            <a:r>
              <a:rPr lang="en-US" dirty="0" smtClean="0">
                <a:solidFill>
                  <a:srgbClr val="FFFF00"/>
                </a:solidFill>
              </a:rPr>
              <a:t>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315200" y="25908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1.35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Symbol" pitchFamily="18" charset="2"/>
              </a:rPr>
              <a:t>m</a:t>
            </a:r>
            <a:r>
              <a:rPr lang="en-US" dirty="0" smtClean="0">
                <a:solidFill>
                  <a:srgbClr val="FFFF00"/>
                </a:solidFill>
              </a:rPr>
              <a:t>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781800" y="17526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1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Symbol" pitchFamily="18" charset="2"/>
              </a:rPr>
              <a:t>m</a:t>
            </a:r>
            <a:r>
              <a:rPr lang="en-US" dirty="0" smtClean="0">
                <a:solidFill>
                  <a:srgbClr val="FFFF00"/>
                </a:solidFill>
              </a:rPr>
              <a:t>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6477000" y="31242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7772400" y="28194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8305800" y="14478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228600" y="5867400"/>
            <a:ext cx="411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P</a:t>
            </a:r>
            <a:r>
              <a:rPr lang="en-US" sz="2400" baseline="-25000" dirty="0" smtClean="0"/>
              <a:t>1.85</a:t>
            </a:r>
            <a:r>
              <a:rPr lang="en-US" sz="2400" baseline="-25000" dirty="0" smtClean="0">
                <a:latin typeface="Symbol" pitchFamily="18" charset="2"/>
              </a:rPr>
              <a:t>m</a:t>
            </a:r>
            <a:r>
              <a:rPr lang="en-US" sz="2400" baseline="-25000" dirty="0" smtClean="0"/>
              <a:t>s</a:t>
            </a:r>
            <a:r>
              <a:rPr lang="en-US" sz="2400" dirty="0" smtClean="0"/>
              <a:t>:  26 </a:t>
            </a:r>
            <a:r>
              <a:rPr lang="en-US" sz="2400" dirty="0" err="1" smtClean="0"/>
              <a:t>nTorr</a:t>
            </a:r>
            <a:r>
              <a:rPr lang="en-US" sz="2400" dirty="0" smtClean="0"/>
              <a:t> </a:t>
            </a:r>
            <a:r>
              <a:rPr lang="en-US" sz="2400" dirty="0" smtClean="0">
                <a:sym typeface="Wingdings" pitchFamily="2" charset="2"/>
              </a:rPr>
              <a:t> 27 </a:t>
            </a:r>
            <a:r>
              <a:rPr lang="en-US" sz="2400" dirty="0" err="1" smtClean="0">
                <a:sym typeface="Wingdings" pitchFamily="2" charset="2"/>
              </a:rPr>
              <a:t>nTorr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4419600" y="5867400"/>
            <a:ext cx="411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P</a:t>
            </a:r>
            <a:r>
              <a:rPr lang="en-US" sz="2400" baseline="-25000" dirty="0" smtClean="0"/>
              <a:t>1.0</a:t>
            </a:r>
            <a:r>
              <a:rPr lang="en-US" sz="2400" baseline="-25000" dirty="0" smtClean="0">
                <a:latin typeface="Symbol" pitchFamily="18" charset="2"/>
              </a:rPr>
              <a:t>m</a:t>
            </a:r>
            <a:r>
              <a:rPr lang="en-US" sz="2400" baseline="-25000" dirty="0" smtClean="0"/>
              <a:t>s</a:t>
            </a:r>
            <a:r>
              <a:rPr lang="en-US" sz="2400" dirty="0" smtClean="0"/>
              <a:t>:  53.3 </a:t>
            </a:r>
            <a:r>
              <a:rPr lang="en-US" sz="2400" dirty="0" err="1" smtClean="0"/>
              <a:t>nTorr</a:t>
            </a:r>
            <a:r>
              <a:rPr lang="en-US" sz="2400" dirty="0" smtClean="0"/>
              <a:t> </a:t>
            </a:r>
            <a:r>
              <a:rPr lang="en-US" sz="2400" dirty="0" smtClean="0">
                <a:sym typeface="Wingdings" pitchFamily="2" charset="2"/>
              </a:rPr>
              <a:t> 60.8 </a:t>
            </a:r>
            <a:r>
              <a:rPr lang="en-US" sz="2400" dirty="0" err="1" smtClean="0">
                <a:sym typeface="Wingdings" pitchFamily="2" charset="2"/>
              </a:rPr>
              <a:t>nTorr</a:t>
            </a:r>
            <a:endParaRPr lang="en-US" sz="2400" dirty="0"/>
          </a:p>
        </p:txBody>
      </p:sp>
      <p:cxnSp>
        <p:nvCxnSpPr>
          <p:cNvPr id="22" name="Straight Arrow Connector 21"/>
          <p:cNvCxnSpPr/>
          <p:nvPr/>
        </p:nvCxnSpPr>
        <p:spPr>
          <a:xfrm rot="5400000" flipH="1" flipV="1">
            <a:off x="7581900" y="3086100"/>
            <a:ext cx="381000" cy="1524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endCxn id="17" idx="2"/>
          </p:cNvCxnSpPr>
          <p:nvPr/>
        </p:nvCxnSpPr>
        <p:spPr>
          <a:xfrm flipV="1">
            <a:off x="5867400" y="3200400"/>
            <a:ext cx="609600" cy="1524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endCxn id="19" idx="2"/>
          </p:cNvCxnSpPr>
          <p:nvPr/>
        </p:nvCxnSpPr>
        <p:spPr>
          <a:xfrm flipV="1">
            <a:off x="7239000" y="1524000"/>
            <a:ext cx="1066800" cy="2286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7696200" y="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Results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4" name="Picture 2" descr="C:\Octavio\CERN\cern_logo_whi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9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th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August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2011  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meeting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8" name="Picture 7" descr="plot_fit_3rd_Nov10_r2_all_newP.pn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457200"/>
            <a:ext cx="9144000" cy="6400800"/>
          </a:xfrm>
          <a:prstGeom prst="rect">
            <a:avLst/>
          </a:prstGeom>
        </p:spPr>
      </p:pic>
      <p:grpSp>
        <p:nvGrpSpPr>
          <p:cNvPr id="13" name="Group 12"/>
          <p:cNvGrpSpPr/>
          <p:nvPr/>
        </p:nvGrpSpPr>
        <p:grpSpPr>
          <a:xfrm>
            <a:off x="5181600" y="3352800"/>
            <a:ext cx="3505200" cy="1524000"/>
            <a:chOff x="5181600" y="3352800"/>
            <a:chExt cx="3505200" cy="1524000"/>
          </a:xfrm>
        </p:grpSpPr>
        <p:sp>
          <p:nvSpPr>
            <p:cNvPr id="9" name="Oval 8"/>
            <p:cNvSpPr/>
            <p:nvPr/>
          </p:nvSpPr>
          <p:spPr>
            <a:xfrm>
              <a:off x="5181600" y="3581400"/>
              <a:ext cx="1219200" cy="12954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flipV="1">
              <a:off x="5791200" y="3657600"/>
              <a:ext cx="1295400" cy="6096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7162800" y="3352800"/>
              <a:ext cx="15240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200" b="1" dirty="0" smtClean="0"/>
                <a:t>(~1.9, ~0.2)</a:t>
              </a:r>
              <a:endParaRPr lang="en-US" sz="2200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346</Words>
  <Application>Microsoft Office PowerPoint</Application>
  <PresentationFormat>On-screen Show (4:3)</PresentationFormat>
  <Paragraphs>70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cdomingu</dc:creator>
  <cp:lastModifiedBy>cdomingu</cp:lastModifiedBy>
  <cp:revision>9</cp:revision>
  <dcterms:created xsi:type="dcterms:W3CDTF">2011-08-08T11:49:03Z</dcterms:created>
  <dcterms:modified xsi:type="dcterms:W3CDTF">2011-08-08T12:54:35Z</dcterms:modified>
</cp:coreProperties>
</file>