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9" r:id="rId3"/>
    <p:sldId id="339" r:id="rId4"/>
    <p:sldId id="355" r:id="rId5"/>
    <p:sldId id="351" r:id="rId6"/>
    <p:sldId id="352" r:id="rId7"/>
    <p:sldId id="356" r:id="rId8"/>
    <p:sldId id="358" r:id="rId9"/>
    <p:sldId id="357" r:id="rId10"/>
    <p:sldId id="350" r:id="rId11"/>
    <p:sldId id="359" r:id="rId12"/>
    <p:sldId id="321" r:id="rId13"/>
    <p:sldId id="35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B8CDF-7A44-4B1B-9E72-1E108FD2306F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50025-9964-408B-84A8-01B52B128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50025-9964-408B-84A8-01B52B1289A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898DC-6908-4DE6-A323-5EB44BFE4B72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26307-2CF7-4F01-AB79-83EBDB668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898DC-6908-4DE6-A323-5EB44BFE4B72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26307-2CF7-4F01-AB79-83EBDB668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898DC-6908-4DE6-A323-5EB44BFE4B72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26307-2CF7-4F01-AB79-83EBDB668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898DC-6908-4DE6-A323-5EB44BFE4B72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26307-2CF7-4F01-AB79-83EBDB668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898DC-6908-4DE6-A323-5EB44BFE4B72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26307-2CF7-4F01-AB79-83EBDB668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898DC-6908-4DE6-A323-5EB44BFE4B72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26307-2CF7-4F01-AB79-83EBDB668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898DC-6908-4DE6-A323-5EB44BFE4B72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26307-2CF7-4F01-AB79-83EBDB668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898DC-6908-4DE6-A323-5EB44BFE4B72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26307-2CF7-4F01-AB79-83EBDB668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898DC-6908-4DE6-A323-5EB44BFE4B72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26307-2CF7-4F01-AB79-83EBDB668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898DC-6908-4DE6-A323-5EB44BFE4B72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26307-2CF7-4F01-AB79-83EBDB668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898DC-6908-4DE6-A323-5EB44BFE4B72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26307-2CF7-4F01-AB79-83EBDB668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32898DC-6908-4DE6-A323-5EB44BFE4B72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9B26307-2CF7-4F01-AB79-83EBDB668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urorbs Clou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9180512" cy="7056784"/>
          </a:xfrm>
          <a:prstGeom prst="rect">
            <a:avLst/>
          </a:prstGeom>
          <a:noFill/>
        </p:spPr>
      </p:pic>
      <p:pic>
        <p:nvPicPr>
          <p:cNvPr id="1031" name="Picture 7" descr="http://www.ptw.de/uploads/pics/CERNlogotyp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960A1"/>
              </a:clrFrom>
              <a:clrTo>
                <a:srgbClr val="2960A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4509120"/>
            <a:ext cx="1224136" cy="1224136"/>
          </a:xfrm>
          <a:prstGeom prst="rect">
            <a:avLst/>
          </a:prstGeom>
          <a:noFill/>
        </p:spPr>
      </p:pic>
      <p:pic>
        <p:nvPicPr>
          <p:cNvPr id="119810" name="Picture 2" descr="http://verano.fis.cinvestav.mx/images/cinvestav.png"/>
          <p:cNvPicPr>
            <a:picLocks noChangeAspect="1" noChangeArrowheads="1"/>
          </p:cNvPicPr>
          <p:nvPr/>
        </p:nvPicPr>
        <p:blipFill>
          <a:blip r:embed="rId5" cstate="print">
            <a:lum bright="70000" contrast="40000"/>
          </a:blip>
          <a:srcRect/>
          <a:stretch>
            <a:fillRect/>
          </a:stretch>
        </p:blipFill>
        <p:spPr bwMode="auto">
          <a:xfrm>
            <a:off x="6583661" y="4869160"/>
            <a:ext cx="1080118" cy="1080120"/>
          </a:xfrm>
          <a:prstGeom prst="rect">
            <a:avLst/>
          </a:prstGeom>
          <a:noFill/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512" y="2780928"/>
            <a:ext cx="9180512" cy="147002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Ecloud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Heat Load simulations </a:t>
            </a:r>
            <a:b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LHC arcs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752600"/>
          </a:xfrm>
        </p:spPr>
        <p:txBody>
          <a:bodyPr/>
          <a:lstStyle/>
          <a:p>
            <a:pPr algn="ctr"/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Humberto Maury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Cuna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10706"/>
            <a:ext cx="5904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E-cloud Simulation Meeting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630932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32560" y="1092720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700" dirty="0" err="1" smtClean="0"/>
              <a:t>Multipacting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1824" y="2396480"/>
            <a:ext cx="7406640" cy="1752600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sz="6600" dirty="0" smtClean="0"/>
              <a:t>3.5 </a:t>
            </a:r>
            <a:r>
              <a:rPr lang="en-US" sz="6600" dirty="0" err="1" smtClean="0"/>
              <a:t>TeV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HEATLOAD_DATA_ULTIMATE\Graph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9198" y="0"/>
            <a:ext cx="98217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35608" y="53752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Conclusions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75541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observe </a:t>
            </a:r>
            <a:r>
              <a:rPr lang="en-US" dirty="0" err="1" smtClean="0"/>
              <a:t>multipacting</a:t>
            </a:r>
            <a:r>
              <a:rPr lang="en-US" dirty="0" smtClean="0"/>
              <a:t> at: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12032" y="1540036"/>
          <a:ext cx="6288360" cy="419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090"/>
                <a:gridCol w="1572090"/>
                <a:gridCol w="1572090"/>
                <a:gridCol w="1572090"/>
              </a:tblGrid>
              <a:tr h="6880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Reflectivity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SEY</a:t>
                      </a:r>
                      <a:endParaRPr lang="en-US" dirty="0"/>
                    </a:p>
                  </a:txBody>
                  <a:tcPr/>
                </a:tc>
              </a:tr>
              <a:tr h="688020"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endParaRPr lang="en-US" sz="2800" dirty="0" smtClean="0"/>
                    </a:p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Dipole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endParaRPr lang="en-US" sz="2800" dirty="0" smtClean="0"/>
                    </a:p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3.5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TeV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0.2</a:t>
                      </a:r>
                    </a:p>
                    <a:p>
                      <a:pPr algn="ctr"/>
                      <a:r>
                        <a:rPr lang="en-US" sz="2800" dirty="0" smtClean="0"/>
                        <a:t>0.3</a:t>
                      </a:r>
                    </a:p>
                    <a:p>
                      <a:pPr algn="ctr"/>
                      <a:r>
                        <a:rPr lang="en-US" sz="2800" dirty="0" smtClean="0"/>
                        <a:t>0.4</a:t>
                      </a:r>
                    </a:p>
                    <a:p>
                      <a:pPr algn="ctr"/>
                      <a:r>
                        <a:rPr lang="en-US" sz="2800" dirty="0" smtClean="0"/>
                        <a:t>0.5</a:t>
                      </a:r>
                    </a:p>
                    <a:p>
                      <a:pPr algn="ctr"/>
                      <a:r>
                        <a:rPr lang="en-US" sz="2800" dirty="0" smtClean="0"/>
                        <a:t>0.6</a:t>
                      </a:r>
                    </a:p>
                    <a:p>
                      <a:pPr algn="ctr"/>
                      <a:r>
                        <a:rPr lang="en-US" sz="2800" dirty="0" smtClean="0"/>
                        <a:t>0.7</a:t>
                      </a:r>
                    </a:p>
                    <a:p>
                      <a:pPr algn="ctr"/>
                      <a:r>
                        <a:rPr lang="en-US" sz="2800" dirty="0" smtClean="0"/>
                        <a:t>0.8</a:t>
                      </a:r>
                    </a:p>
                    <a:p>
                      <a:pPr algn="ctr"/>
                      <a:r>
                        <a:rPr lang="en-US" sz="2800" dirty="0" smtClean="0"/>
                        <a:t>0.9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2.4</a:t>
                      </a:r>
                    </a:p>
                    <a:p>
                      <a:pPr algn="ctr"/>
                      <a:r>
                        <a:rPr lang="en-US" sz="2800" dirty="0" smtClean="0"/>
                        <a:t>2.3</a:t>
                      </a:r>
                    </a:p>
                    <a:p>
                      <a:pPr algn="ctr"/>
                      <a:r>
                        <a:rPr lang="en-US" sz="2800" dirty="0" smtClean="0"/>
                        <a:t>2.2</a:t>
                      </a:r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2.1</a:t>
                      </a:r>
                    </a:p>
                    <a:p>
                      <a:pPr algn="ctr"/>
                      <a:r>
                        <a:rPr lang="en-US" sz="2800" dirty="0" smtClean="0"/>
                        <a:t>2.0</a:t>
                      </a:r>
                    </a:p>
                    <a:p>
                      <a:pPr algn="ctr"/>
                      <a:r>
                        <a:rPr lang="en-US" sz="2800" dirty="0" smtClean="0"/>
                        <a:t>1.9</a:t>
                      </a:r>
                    </a:p>
                    <a:p>
                      <a:pPr algn="ctr"/>
                      <a:r>
                        <a:rPr lang="en-US" sz="2800" dirty="0" smtClean="0"/>
                        <a:t>1.8</a:t>
                      </a:r>
                    </a:p>
                    <a:p>
                      <a:pPr algn="ctr"/>
                      <a:r>
                        <a:rPr lang="en-US" sz="2800" dirty="0" smtClean="0"/>
                        <a:t>1.7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2852936"/>
            <a:ext cx="64087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  <a:endParaRPr lang="en-US" sz="4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27384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Simulation parameters for 50 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115616" y="1254770"/>
          <a:ext cx="7632847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804"/>
                <a:gridCol w="1536715"/>
                <a:gridCol w="644873"/>
                <a:gridCol w="1296144"/>
                <a:gridCol w="1225202"/>
                <a:gridCol w="15831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Bunch spacing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Bunch intensity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Reflectivity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Fill pattern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Energy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50 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1.2 x 10</a:t>
                      </a:r>
                      <a:r>
                        <a:rPr lang="en-US" baseline="30000" dirty="0" smtClean="0"/>
                        <a:t>11</a:t>
                      </a:r>
                      <a:r>
                        <a:rPr lang="en-US" baseline="0" dirty="0" smtClean="0"/>
                        <a:t> p/b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</a:t>
                      </a:r>
                    </a:p>
                    <a:p>
                      <a:pPr algn="ctr"/>
                      <a:r>
                        <a:rPr lang="en-US" dirty="0" smtClean="0"/>
                        <a:t>-</a:t>
                      </a:r>
                    </a:p>
                    <a:p>
                      <a:pPr algn="ctr"/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</a:p>
                    <a:p>
                      <a:pPr algn="ctr"/>
                      <a:r>
                        <a:rPr lang="en-US" dirty="0" smtClean="0"/>
                        <a:t>-</a:t>
                      </a:r>
                    </a:p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450 </a:t>
                      </a:r>
                      <a:r>
                        <a:rPr lang="en-US" dirty="0" err="1" smtClean="0"/>
                        <a:t>GeV</a:t>
                      </a:r>
                      <a:r>
                        <a:rPr lang="en-US" dirty="0" smtClean="0"/>
                        <a:t>*</a:t>
                      </a:r>
                    </a:p>
                    <a:p>
                      <a:pPr algn="ctr"/>
                      <a:r>
                        <a:rPr lang="en-US" dirty="0" smtClean="0"/>
                        <a:t>3.5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TeV</a:t>
                      </a:r>
                      <a:r>
                        <a:rPr lang="en-US" baseline="0" dirty="0" smtClean="0"/>
                        <a:t>**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Rounded Rectangle 24"/>
          <p:cNvSpPr/>
          <p:nvPr/>
        </p:nvSpPr>
        <p:spPr>
          <a:xfrm>
            <a:off x="1979712" y="5517232"/>
            <a:ext cx="1368152" cy="3600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36bunches</a:t>
            </a:r>
          </a:p>
          <a:p>
            <a:pPr algn="ctr"/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4067944" y="5517232"/>
            <a:ext cx="1368152" cy="3600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36 bunches</a:t>
            </a:r>
          </a:p>
          <a:p>
            <a:pPr algn="ctr"/>
            <a:endParaRPr lang="en-US" dirty="0"/>
          </a:p>
        </p:txBody>
      </p:sp>
      <p:cxnSp>
        <p:nvCxnSpPr>
          <p:cNvPr id="27" name="Curved Connector 26"/>
          <p:cNvCxnSpPr>
            <a:stCxn id="25" idx="3"/>
            <a:endCxn id="26" idx="1"/>
          </p:cNvCxnSpPr>
          <p:nvPr/>
        </p:nvCxnSpPr>
        <p:spPr>
          <a:xfrm>
            <a:off x="3347864" y="5697252"/>
            <a:ext cx="720080" cy="1588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75856" y="57332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200ns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07704" y="5229200"/>
            <a:ext cx="5112568" cy="93610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55576" y="55892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236296" y="55079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</a:t>
            </a:r>
            <a:r>
              <a:rPr lang="en-US" b="1" dirty="0" smtClean="0"/>
              <a:t>      3</a:t>
            </a:r>
            <a:endParaRPr lang="en-US" sz="2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75656" y="4499828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Gas ionization </a:t>
            </a:r>
          </a:p>
          <a:p>
            <a:r>
              <a:rPr lang="en-US" dirty="0" smtClean="0"/>
              <a:t>** We used a primary photoelectron emission yield =0.0001233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75656" y="623731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nistep</a:t>
            </a:r>
            <a:r>
              <a:rPr lang="en-US" dirty="0" smtClean="0"/>
              <a:t> = 2500</a:t>
            </a:r>
          </a:p>
        </p:txBody>
      </p:sp>
      <p:graphicFrame>
        <p:nvGraphicFramePr>
          <p:cNvPr id="15" name="Content Placeholder 6"/>
          <p:cNvGraphicFramePr>
            <a:graphicFrameLocks/>
          </p:cNvGraphicFramePr>
          <p:nvPr/>
        </p:nvGraphicFramePr>
        <p:xfrm>
          <a:off x="1692747" y="2852936"/>
          <a:ext cx="6407645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440160"/>
                <a:gridCol w="1080120"/>
                <a:gridCol w="1296144"/>
                <a:gridCol w="15831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Bunch length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sx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sy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Magnetic</a:t>
                      </a:r>
                      <a:r>
                        <a:rPr lang="en-US" sz="1600" baseline="0" dirty="0" smtClean="0"/>
                        <a:t> field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Pressure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Energy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11.8</a:t>
                      </a:r>
                      <a:r>
                        <a:rPr lang="en-US" baseline="0" dirty="0" smtClean="0"/>
                        <a:t> cm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9</a:t>
                      </a:r>
                      <a:r>
                        <a:rPr lang="en-US" baseline="0" dirty="0" smtClean="0"/>
                        <a:t> 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 mm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0.3 mm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0.54 T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4.195 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 </a:t>
                      </a:r>
                      <a:r>
                        <a:rPr lang="en-US" dirty="0" err="1" smtClean="0"/>
                        <a:t>nTorr</a:t>
                      </a:r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450 </a:t>
                      </a:r>
                      <a:r>
                        <a:rPr lang="en-US" dirty="0" err="1" smtClean="0"/>
                        <a:t>GeV</a:t>
                      </a:r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3.5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TeV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" name="Curved Connector 15"/>
          <p:cNvCxnSpPr/>
          <p:nvPr/>
        </p:nvCxnSpPr>
        <p:spPr>
          <a:xfrm>
            <a:off x="5436096" y="5731668"/>
            <a:ext cx="1512168" cy="1588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96136" y="57332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1.1 µs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635896" y="6191726"/>
            <a:ext cx="26642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Fill 1704 (13/4/2011 – 12:16 to 16:47)</a:t>
            </a: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32560" y="1092720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700" dirty="0" smtClean="0"/>
              <a:t>Heat load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1824" y="2396480"/>
            <a:ext cx="7406640" cy="1752600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sz="6600" dirty="0" smtClean="0"/>
              <a:t>3.5 </a:t>
            </a:r>
            <a:r>
              <a:rPr lang="en-US" sz="6600" dirty="0" err="1" smtClean="0"/>
              <a:t>TeV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E:\HEATLOAD_DATA_ULTIMATE\Grap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2367" y="-27384"/>
            <a:ext cx="9914927" cy="6923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E:\HEATLOAD_DATA_ULTIMATE\Graph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8879" y="0"/>
            <a:ext cx="9807423" cy="6847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E:\HEATLOAD_DATA_ULTIMATE\Graph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3" y="-27384"/>
            <a:ext cx="9865097" cy="6888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:\HEATLOAD_DATA_ULTIMATE\Grap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8879" y="0"/>
            <a:ext cx="9879431" cy="6898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HEATLOAD_DATA_ULTIMATE\Graph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3" y="-40270"/>
            <a:ext cx="9879431" cy="6898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:\HEATLOAD_DATA_ULTIMATE\Graph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8879" y="0"/>
            <a:ext cx="98217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</TotalTime>
  <Words>151</Words>
  <Application>Microsoft Office PowerPoint</Application>
  <PresentationFormat>On-screen Show (4:3)</PresentationFormat>
  <Paragraphs>97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Solstice</vt:lpstr>
      <vt:lpstr>Ecloud Heat Load simulations  for the LHC arcs</vt:lpstr>
      <vt:lpstr>Simulation parameters for 50 ns</vt:lpstr>
      <vt:lpstr>   Heat load  </vt:lpstr>
      <vt:lpstr>Slide 4</vt:lpstr>
      <vt:lpstr>Slide 5</vt:lpstr>
      <vt:lpstr>Slide 6</vt:lpstr>
      <vt:lpstr>Slide 7</vt:lpstr>
      <vt:lpstr>Slide 8</vt:lpstr>
      <vt:lpstr>Slide 9</vt:lpstr>
      <vt:lpstr>   Multipacting </vt:lpstr>
      <vt:lpstr>Slide 11</vt:lpstr>
      <vt:lpstr>Slide 12</vt:lpstr>
      <vt:lpstr>Slide 13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 Cloud Simulations Update</dc:title>
  <dc:creator>Humberto Maury Cuna</dc:creator>
  <cp:lastModifiedBy>Humberto Maury Cuna</cp:lastModifiedBy>
  <cp:revision>123</cp:revision>
  <dcterms:created xsi:type="dcterms:W3CDTF">2010-11-26T08:03:10Z</dcterms:created>
  <dcterms:modified xsi:type="dcterms:W3CDTF">2011-05-16T13:57:16Z</dcterms:modified>
</cp:coreProperties>
</file>