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50" r:id="rId4"/>
    <p:sldId id="349" r:id="rId5"/>
    <p:sldId id="329" r:id="rId6"/>
    <p:sldId id="328" r:id="rId7"/>
    <p:sldId id="325" r:id="rId8"/>
    <p:sldId id="347" r:id="rId9"/>
    <p:sldId id="348" r:id="rId10"/>
    <p:sldId id="326" r:id="rId11"/>
    <p:sldId id="336" r:id="rId12"/>
    <p:sldId id="330" r:id="rId13"/>
    <p:sldId id="331" r:id="rId14"/>
    <p:sldId id="333" r:id="rId15"/>
    <p:sldId id="334" r:id="rId16"/>
    <p:sldId id="335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6" r:id="rId25"/>
    <p:sldId id="344" r:id="rId26"/>
    <p:sldId id="345" r:id="rId27"/>
    <p:sldId id="351" r:id="rId28"/>
    <p:sldId id="352" r:id="rId29"/>
    <p:sldId id="353" r:id="rId30"/>
    <p:sldId id="354" r:id="rId31"/>
    <p:sldId id="35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2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33E0-71EB-45CD-878E-2EB32140C157}" type="datetimeFigureOut">
              <a:rPr lang="fr-CH" smtClean="0"/>
              <a:pPr/>
              <a:t>14.06.2011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499A-DA7F-4AD4-902F-3532413609A4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499A-DA7F-4AD4-902F-3532413609A4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ma.epfl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www.epfl.ch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ema.epfl.ch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EMA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67438"/>
            <a:ext cx="20574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epfl_logo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18250"/>
            <a:ext cx="1905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4572000" y="4725144"/>
            <a:ext cx="43926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 err="1">
                <a:latin typeface="Arial" charset="0"/>
                <a:cs typeface="+mn-cs"/>
              </a:rPr>
              <a:t>Ecole</a:t>
            </a:r>
            <a:r>
              <a:rPr lang="en-US" sz="1200" dirty="0">
                <a:latin typeface="Arial" charset="0"/>
                <a:cs typeface="+mn-cs"/>
              </a:rPr>
              <a:t> </a:t>
            </a:r>
            <a:r>
              <a:rPr lang="en-US" sz="1200" dirty="0" err="1">
                <a:latin typeface="Arial" charset="0"/>
                <a:cs typeface="+mn-cs"/>
              </a:rPr>
              <a:t>Polytechnique</a:t>
            </a:r>
            <a:r>
              <a:rPr lang="en-US" sz="1200" dirty="0">
                <a:latin typeface="Arial" charset="0"/>
                <a:cs typeface="+mn-cs"/>
              </a:rPr>
              <a:t> </a:t>
            </a:r>
            <a:r>
              <a:rPr lang="en-US" sz="1200" dirty="0" err="1">
                <a:latin typeface="Arial" charset="0"/>
                <a:cs typeface="+mn-cs"/>
              </a:rPr>
              <a:t>Fédérale</a:t>
            </a:r>
            <a:r>
              <a:rPr lang="en-US" sz="1200" dirty="0">
                <a:latin typeface="Arial" charset="0"/>
                <a:cs typeface="+mn-cs"/>
              </a:rPr>
              <a:t> de Lausanne (EPFL)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 err="1">
                <a:latin typeface="Arial" charset="0"/>
                <a:cs typeface="+mn-cs"/>
              </a:rPr>
              <a:t>Laboratoire</a:t>
            </a:r>
            <a:r>
              <a:rPr lang="en-US" sz="1200" dirty="0">
                <a:latin typeface="Arial" charset="0"/>
                <a:cs typeface="+mn-cs"/>
              </a:rPr>
              <a:t> </a:t>
            </a:r>
            <a:r>
              <a:rPr lang="en-US" sz="1200" dirty="0" err="1">
                <a:latin typeface="Arial" charset="0"/>
                <a:cs typeface="+mn-cs"/>
              </a:rPr>
              <a:t>d’Electromagnétisme</a:t>
            </a:r>
            <a:r>
              <a:rPr lang="en-US" sz="1200" dirty="0">
                <a:latin typeface="Arial" charset="0"/>
                <a:cs typeface="+mn-cs"/>
              </a:rPr>
              <a:t> et </a:t>
            </a:r>
            <a:r>
              <a:rPr lang="en-US" sz="1200" dirty="0" err="1">
                <a:latin typeface="Arial" charset="0"/>
                <a:cs typeface="+mn-cs"/>
              </a:rPr>
              <a:t>d’Acoustique</a:t>
            </a:r>
            <a:r>
              <a:rPr lang="en-US" sz="1200" dirty="0">
                <a:latin typeface="Arial" charset="0"/>
                <a:cs typeface="+mn-cs"/>
              </a:rPr>
              <a:t> (LEMA)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  <a:cs typeface="+mn-cs"/>
              </a:rPr>
              <a:t>P. O. Box ELB-Station 11</a:t>
            </a:r>
          </a:p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  <a:cs typeface="+mn-cs"/>
              </a:rPr>
              <a:t>1015 Lausanne, Switzerland</a:t>
            </a:r>
            <a:endParaRPr lang="fr-FR" sz="1200" dirty="0">
              <a:latin typeface="Arial" charset="0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2627784" y="3429000"/>
            <a:ext cx="396043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sz="2000" dirty="0" err="1">
                <a:latin typeface="Times New Roman" pitchFamily="18" charset="0"/>
                <a:cs typeface="+mn-cs"/>
              </a:rPr>
              <a:t>Edén</a:t>
            </a:r>
            <a:r>
              <a:rPr lang="fr-CH" sz="2000" dirty="0">
                <a:latin typeface="Times New Roman" pitchFamily="18" charset="0"/>
                <a:cs typeface="+mn-cs"/>
              </a:rPr>
              <a:t> </a:t>
            </a:r>
            <a:r>
              <a:rPr lang="fr-CH" sz="2000" dirty="0" smtClean="0">
                <a:latin typeface="Times New Roman" pitchFamily="18" charset="0"/>
                <a:cs typeface="+mn-cs"/>
              </a:rPr>
              <a:t>Sorolla</a:t>
            </a:r>
            <a:r>
              <a:rPr lang="fr-CH" sz="2000" baseline="0" dirty="0" smtClean="0">
                <a:latin typeface="Times New Roman" pitchFamily="18" charset="0"/>
                <a:cs typeface="+mn-cs"/>
              </a:rPr>
              <a:t> </a:t>
            </a:r>
            <a:r>
              <a:rPr lang="fr-CH" sz="2000" dirty="0" smtClean="0">
                <a:latin typeface="Times New Roman" pitchFamily="18" charset="0"/>
                <a:cs typeface="+mn-cs"/>
              </a:rPr>
              <a:t>&amp; </a:t>
            </a:r>
            <a:r>
              <a:rPr lang="fr-CH" sz="2000" dirty="0">
                <a:latin typeface="Times New Roman" pitchFamily="18" charset="0"/>
                <a:cs typeface="+mn-cs"/>
              </a:rPr>
              <a:t>Michael Mattes</a:t>
            </a:r>
            <a:endParaRPr lang="en-US" sz="2000" dirty="0">
              <a:latin typeface="Times New Roman" pitchFamily="18" charset="0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2051720" y="6381328"/>
            <a:ext cx="5040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dirty="0" smtClean="0">
                <a:latin typeface="Times New Roman" pitchFamily="18" charset="0"/>
                <a:cs typeface="+mn-cs"/>
              </a:rPr>
              <a:t>e-Cloud workshop,</a:t>
            </a:r>
            <a:r>
              <a:rPr lang="fr-CH" baseline="0" dirty="0" smtClean="0">
                <a:latin typeface="Times New Roman" pitchFamily="18" charset="0"/>
                <a:cs typeface="+mn-cs"/>
              </a:rPr>
              <a:t> </a:t>
            </a:r>
            <a:r>
              <a:rPr lang="fr-CH" dirty="0" smtClean="0">
                <a:latin typeface="Times New Roman" pitchFamily="18" charset="0"/>
                <a:cs typeface="+mn-cs"/>
              </a:rPr>
              <a:t>CERN (Genève), 16th </a:t>
            </a:r>
            <a:r>
              <a:rPr lang="fr-CH" dirty="0" err="1" smtClean="0">
                <a:latin typeface="Times New Roman" pitchFamily="18" charset="0"/>
                <a:cs typeface="+mn-cs"/>
              </a:rPr>
              <a:t>june</a:t>
            </a:r>
            <a:r>
              <a:rPr lang="fr-CH" dirty="0" smtClean="0">
                <a:latin typeface="Times New Roman" pitchFamily="18" charset="0"/>
                <a:cs typeface="+mn-cs"/>
              </a:rPr>
              <a:t> 2011</a:t>
            </a:r>
            <a:endParaRPr lang="en-US" dirty="0">
              <a:latin typeface="Times New Roman" pitchFamily="18" charset="0"/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539552" y="980728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Modelling microwave-electron interaction in the LHC</a:t>
            </a:r>
            <a:endParaRPr lang="en-US" sz="4400" b="1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6669088"/>
            <a:ext cx="8604250" cy="18891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800" dirty="0" smtClean="0">
                <a:latin typeface="Times New Roman" pitchFamily="18" charset="0"/>
                <a:cs typeface="+mn-cs"/>
              </a:rPr>
              <a:t>e-Cloud workshop,</a:t>
            </a:r>
            <a:r>
              <a:rPr lang="fr-CH" sz="800" baseline="0" dirty="0" smtClean="0">
                <a:latin typeface="Times New Roman" pitchFamily="18" charset="0"/>
                <a:cs typeface="+mn-cs"/>
              </a:rPr>
              <a:t> </a:t>
            </a:r>
            <a:r>
              <a:rPr lang="fr-CH" sz="800" dirty="0" smtClean="0">
                <a:latin typeface="Times New Roman" pitchFamily="18" charset="0"/>
                <a:cs typeface="+mn-cs"/>
              </a:rPr>
              <a:t>CERN (Genève), 16th </a:t>
            </a:r>
            <a:r>
              <a:rPr lang="fr-CH" sz="800" dirty="0" err="1" smtClean="0">
                <a:latin typeface="Times New Roman" pitchFamily="18" charset="0"/>
                <a:cs typeface="+mn-cs"/>
              </a:rPr>
              <a:t>june</a:t>
            </a:r>
            <a:r>
              <a:rPr lang="fr-CH" sz="800" dirty="0" smtClean="0">
                <a:latin typeface="Times New Roman" pitchFamily="18" charset="0"/>
                <a:cs typeface="+mn-cs"/>
              </a:rPr>
              <a:t> 2011</a:t>
            </a:r>
            <a:endParaRPr lang="en-US" sz="800" dirty="0" smtClean="0"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fr-FR" sz="800" dirty="0">
              <a:latin typeface="Arial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-3175" y="-39688"/>
            <a:ext cx="9144000" cy="215444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800" dirty="0" smtClean="0">
                <a:latin typeface="Arial" charset="0"/>
              </a:rPr>
              <a:t>SNF (contract no. </a:t>
            </a:r>
            <a:r>
              <a:rPr lang="en-GB" sz="800" dirty="0" smtClean="0">
                <a:solidFill>
                  <a:schemeClr val="tx2"/>
                </a:solidFill>
                <a:latin typeface="Arial" charset="0"/>
                <a:cs typeface="+mn-cs"/>
              </a:rPr>
              <a:t>200021_129661) </a:t>
            </a:r>
            <a:r>
              <a:rPr lang="de-CH" sz="800" dirty="0" smtClean="0">
                <a:latin typeface="Arial" charset="0"/>
              </a:rPr>
              <a:t>– Modelling</a:t>
            </a:r>
            <a:r>
              <a:rPr lang="de-CH" sz="800" baseline="0" dirty="0" smtClean="0">
                <a:latin typeface="Arial" charset="0"/>
              </a:rPr>
              <a:t> microwave-electron interaction in the LHC</a:t>
            </a:r>
            <a:endParaRPr lang="fr-FR" sz="800" b="1" dirty="0">
              <a:latin typeface="Arial" charset="0"/>
            </a:endParaRPr>
          </a:p>
        </p:txBody>
      </p:sp>
      <p:pic>
        <p:nvPicPr>
          <p:cNvPr id="7" name="Picture 4" descr="LEMA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581775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165304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08168-B7F7-4F60-AF09-DE017E1DB521}" type="slidenum">
              <a:rPr lang="fr-CH" smtClean="0"/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60139-03A3-4F92-B3E7-2C6E325CDBF0}" type="slidenum">
              <a:rPr lang="fr-CH" smtClean="0"/>
              <a:pPr/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74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5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oleObject" Target="../embeddings/Microsoft_Office_Word_97_-_2003_Document1.doc"/><Relationship Id="rId4" Type="http://schemas.openxmlformats.org/officeDocument/2006/relationships/tags" Target="../tags/tag3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267744" y="1340768"/>
          <a:ext cx="3937000" cy="1435100"/>
        </p:xfrm>
        <a:graphic>
          <a:graphicData uri="http://schemas.openxmlformats.org/presentationml/2006/ole">
            <p:oleObj spid="_x0000_s10244" name="Equation" r:id="rId3" imgW="3936960" imgH="14349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26064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POWER SPECTRUM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76675" y="3141663"/>
          <a:ext cx="2705100" cy="857250"/>
        </p:xfrm>
        <a:graphic>
          <a:graphicData uri="http://schemas.openxmlformats.org/presentationml/2006/ole">
            <p:oleObj spid="_x0000_s10245" name="Equation" r:id="rId4" imgW="1803240" imgH="5713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41490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>
                <a:latin typeface="Comic Sans MS" pitchFamily="66" charset="0"/>
              </a:rPr>
              <a:t>Lossless</a:t>
            </a:r>
            <a:r>
              <a:rPr lang="fr-CH" sz="2400" dirty="0" smtClean="0">
                <a:latin typeface="Comic Sans MS" pitchFamily="66" charset="0"/>
              </a:rPr>
              <a:t> </a:t>
            </a:r>
            <a:r>
              <a:rPr lang="fr-CH" sz="2400" dirty="0" err="1" smtClean="0">
                <a:latin typeface="Comic Sans MS" pitchFamily="66" charset="0"/>
              </a:rPr>
              <a:t>waveguides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587750" y="4149725"/>
          <a:ext cx="3352800" cy="933450"/>
        </p:xfrm>
        <a:graphic>
          <a:graphicData uri="http://schemas.openxmlformats.org/presentationml/2006/ole">
            <p:oleObj spid="_x0000_s10246" name="Equation" r:id="rId5" imgW="2234880" imgH="6220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31409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Time-</a:t>
            </a:r>
            <a:r>
              <a:rPr lang="fr-CH" sz="2400" dirty="0" err="1" smtClean="0">
                <a:latin typeface="Comic Sans MS" pitchFamily="66" charset="0"/>
              </a:rPr>
              <a:t>average</a:t>
            </a:r>
            <a:endParaRPr lang="fr-CH" sz="2400" dirty="0" smtClean="0">
              <a:latin typeface="Comic Sans MS" pitchFamily="66" charset="0"/>
            </a:endParaRPr>
          </a:p>
          <a:p>
            <a:pPr algn="ctr"/>
            <a:r>
              <a:rPr lang="fr-CH" sz="2400" dirty="0" smtClean="0">
                <a:latin typeface="Comic Sans MS" pitchFamily="66" charset="0"/>
              </a:rPr>
              <a:t>(</a:t>
            </a:r>
            <a:r>
              <a:rPr lang="fr-CH" sz="2400" dirty="0" err="1" smtClean="0">
                <a:latin typeface="Comic Sans MS" pitchFamily="66" charset="0"/>
              </a:rPr>
              <a:t>harmonic</a:t>
            </a:r>
            <a:r>
              <a:rPr lang="fr-CH" sz="2400" dirty="0" smtClean="0">
                <a:latin typeface="Comic Sans MS" pitchFamily="66" charset="0"/>
              </a:rPr>
              <a:t> </a:t>
            </a:r>
            <a:r>
              <a:rPr lang="fr-CH" sz="2400" dirty="0" err="1" smtClean="0">
                <a:latin typeface="Comic Sans MS" pitchFamily="66" charset="0"/>
              </a:rPr>
              <a:t>signals</a:t>
            </a:r>
            <a:r>
              <a:rPr lang="fr-CH" sz="2400" dirty="0" smtClean="0">
                <a:latin typeface="Comic Sans MS" pitchFamily="66" charset="0"/>
              </a:rPr>
              <a:t>)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588224" y="1484784"/>
          <a:ext cx="1485900" cy="342900"/>
        </p:xfrm>
        <a:graphic>
          <a:graphicData uri="http://schemas.openxmlformats.org/presentationml/2006/ole">
            <p:oleObj spid="_x0000_s10247" name="Equation" r:id="rId6" imgW="1485720" imgH="342720" progId="Equation.DSMT4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588224" y="2276872"/>
          <a:ext cx="1485900" cy="342900"/>
        </p:xfrm>
        <a:graphic>
          <a:graphicData uri="http://schemas.openxmlformats.org/presentationml/2006/ole">
            <p:oleObj spid="_x0000_s10248" name="Equation" r:id="rId7" imgW="1485720" imgH="34272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5576" y="9807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Comic Sans MS" pitchFamily="66" charset="0"/>
              </a:rPr>
              <a:t>Transversal</a:t>
            </a:r>
          </a:p>
          <a:p>
            <a:pPr algn="ctr"/>
            <a:r>
              <a:rPr lang="fr-CH" dirty="0" smtClean="0">
                <a:latin typeface="Comic Sans MS" pitchFamily="66" charset="0"/>
              </a:rPr>
              <a:t>component</a:t>
            </a:r>
            <a:endParaRPr lang="fr-CH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2195736" y="1303894"/>
            <a:ext cx="288032" cy="5409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3733800" y="5364163"/>
          <a:ext cx="2895600" cy="990600"/>
        </p:xfrm>
        <a:graphic>
          <a:graphicData uri="http://schemas.openxmlformats.org/presentationml/2006/ole">
            <p:oleObj spid="_x0000_s10249" name="Equation" r:id="rId8" imgW="1930320" imgH="660240" progId="Equation.DSMT4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10</a:t>
            </a:fld>
            <a:endParaRPr lang="fr-CH" dirty="0"/>
          </a:p>
        </p:txBody>
      </p:sp>
      <p:sp>
        <p:nvSpPr>
          <p:cNvPr id="19" name="TextBox 18"/>
          <p:cNvSpPr txBox="1"/>
          <p:nvPr/>
        </p:nvSpPr>
        <p:spPr>
          <a:xfrm>
            <a:off x="1331640" y="544522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err="1" smtClean="0">
                <a:latin typeface="Comic Sans MS" pitchFamily="66" charset="0"/>
              </a:rPr>
              <a:t>Radiated</a:t>
            </a:r>
            <a:r>
              <a:rPr lang="fr-CH" sz="2400" dirty="0" smtClean="0">
                <a:latin typeface="Comic Sans MS" pitchFamily="66" charset="0"/>
              </a:rPr>
              <a:t> power</a:t>
            </a:r>
            <a:endParaRPr lang="fr-CH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1760" y="764704"/>
            <a:ext cx="4569767" cy="12012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Beam pipe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3" descr="beam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5535513" cy="441587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11</a:t>
            </a:fld>
            <a:endParaRPr lang="fr-C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2" descr="\\lemasrv5\LEMA\LEMA_HF\Staff\Mattes\Projects\CH\SNF\Modelling_microwave-electron_interaction_in_the_LHC_beam_pipe\2009_10\Software\BI-RME\results\0.9.5\TE1_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4644009" cy="370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915816" y="548680"/>
            <a:ext cx="324036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\\lemasrv5\LEMA\LEMA_HF\Staff\Mattes\Projects\CH\SNF\Modelling_microwave-electron_interaction_in_the_LHC_beam_pipe\2009_10\Software\BI-RME\results\0.9.5\TE1_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265" y="2060848"/>
            <a:ext cx="46047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68513" y="1303338"/>
          <a:ext cx="736600" cy="660400"/>
        </p:xfrm>
        <a:graphic>
          <a:graphicData uri="http://schemas.openxmlformats.org/presentationml/2006/ole">
            <p:oleObj spid="_x0000_s13314" name="Equation" r:id="rId5" imgW="368280" imgH="330120" progId="Equation.DSMT4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516216" y="1412776"/>
          <a:ext cx="787400" cy="660400"/>
        </p:xfrm>
        <a:graphic>
          <a:graphicData uri="http://schemas.openxmlformats.org/presentationml/2006/ole">
            <p:oleObj spid="_x0000_s13315" name="Equation" r:id="rId6" imgW="393480" imgH="33012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5" descr="\\lemasrv5\LEMA\LEMA_HF\Staff\Mattes\Projects\CH\SNF\Modelling_microwave-electron_interaction_in_the_LHC_beam_pipe\2009_10\Software\BI-RME\results\0.9.5\TM1_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664348" cy="37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332656"/>
            <a:ext cx="2746648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\\lemasrv5\LEMA\LEMA_HF\Staff\Mattes\Projects\CH\SNF\Modelling_microwave-electron_interaction_in_the_LHC_beam_pipe\2009_10\Software\BI-RME\results\0.9.5\TM1_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60473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030413" y="1303338"/>
          <a:ext cx="812800" cy="660400"/>
        </p:xfrm>
        <a:graphic>
          <a:graphicData uri="http://schemas.openxmlformats.org/presentationml/2006/ole">
            <p:oleObj spid="_x0000_s14338" name="Equation" r:id="rId5" imgW="406080" imgH="33012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660232" y="1340768"/>
          <a:ext cx="863600" cy="660400"/>
        </p:xfrm>
        <a:graphic>
          <a:graphicData uri="http://schemas.openxmlformats.org/presentationml/2006/ole">
            <p:oleObj spid="_x0000_s14339" name="Equation" r:id="rId6" imgW="431640" imgH="33012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2" descr="\\lemasrv5\LEMA\LEMA_HF\Staff\Mattes\Projects\CH\SNF\Modelling_microwave-electron_interaction_in_the_LHC_beam_pipe\2009_10\Software\BI-RME\results\0.9.7\e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248400" cy="43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11760" y="764704"/>
            <a:ext cx="4569767" cy="12012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latin typeface="Comic Sans MS" pitchFamily="66" charset="0"/>
                <a:ea typeface="+mj-ea"/>
                <a:cs typeface="+mj-cs"/>
              </a:rPr>
              <a:t>“Eight” pipe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14</a:t>
            </a:fld>
            <a:endParaRPr lang="fr-C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3" descr="\\lemasrv5\LEMA\LEMA_HF\Staff\Mattes\Projects\CH\SNF\Modelling_microwave-electron_interaction_in_the_LHC_beam_pipe\2009_10\Software\BI-RME\results\0.9.7\eight_T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456" y="1343526"/>
            <a:ext cx="7408544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987824" y="404664"/>
            <a:ext cx="3528392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987824" y="1268760"/>
          <a:ext cx="736600" cy="660400"/>
        </p:xfrm>
        <a:graphic>
          <a:graphicData uri="http://schemas.openxmlformats.org/presentationml/2006/ole">
            <p:oleObj spid="_x0000_s15362" name="Equation" r:id="rId4" imgW="368280" imgH="330120" progId="Equation.DSMT4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868144" y="1268760"/>
          <a:ext cx="787400" cy="660400"/>
        </p:xfrm>
        <a:graphic>
          <a:graphicData uri="http://schemas.openxmlformats.org/presentationml/2006/ole">
            <p:oleObj spid="_x0000_s15363" name="Equation" r:id="rId5" imgW="393480" imgH="33012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15</a:t>
            </a:fld>
            <a:endParaRPr lang="fr-C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707904" y="548680"/>
            <a:ext cx="2088232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16</a:t>
            </a:fld>
            <a:endParaRPr lang="fr-CH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315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987675" y="1268413"/>
          <a:ext cx="736600" cy="660400"/>
        </p:xfrm>
        <a:graphic>
          <a:graphicData uri="http://schemas.openxmlformats.org/presentationml/2006/ole">
            <p:oleObj spid="_x0000_s16389" name="Equation" r:id="rId4" imgW="368280" imgH="330120" progId="Equation.DSMT4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867400" y="1341438"/>
          <a:ext cx="787400" cy="660400"/>
        </p:xfrm>
        <a:graphic>
          <a:graphicData uri="http://schemas.openxmlformats.org/presentationml/2006/ole">
            <p:oleObj spid="_x0000_s16390" name="Equation" r:id="rId5" imgW="39348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2" descr="\\lemasrv5\LEMA\LEMA_HF\Staff\Mattes\Projects\CH\SNF\Modelling_microwave-electron_interaction_in_the_LHC_beam_pipe\2009_10\Software\BI-RME\results\0.9.7\eight_TM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489825" cy="52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491880" y="332656"/>
            <a:ext cx="2242592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411760" y="1052736"/>
          <a:ext cx="812800" cy="660400"/>
        </p:xfrm>
        <a:graphic>
          <a:graphicData uri="http://schemas.openxmlformats.org/presentationml/2006/ole">
            <p:oleObj spid="_x0000_s17410" name="Equation" r:id="rId4" imgW="406080" imgH="330120" progId="Equation.DSMT4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444208" y="1052736"/>
          <a:ext cx="863600" cy="660400"/>
        </p:xfrm>
        <a:graphic>
          <a:graphicData uri="http://schemas.openxmlformats.org/presentationml/2006/ole">
            <p:oleObj spid="_x0000_s17411" name="Equation" r:id="rId5" imgW="431640" imgH="33012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17</a:t>
            </a:fld>
            <a:endParaRPr lang="fr-C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47864" y="332656"/>
            <a:ext cx="2314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18</a:t>
            </a:fld>
            <a:endParaRPr lang="fr-CH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70199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411413" y="1052513"/>
          <a:ext cx="812800" cy="660400"/>
        </p:xfrm>
        <a:graphic>
          <a:graphicData uri="http://schemas.openxmlformats.org/presentationml/2006/ole">
            <p:oleObj spid="_x0000_s18437" name="Equation" r:id="rId4" imgW="406080" imgH="330120" progId="Equation.DSMT4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443663" y="1052513"/>
          <a:ext cx="863600" cy="660400"/>
        </p:xfrm>
        <a:graphic>
          <a:graphicData uri="http://schemas.openxmlformats.org/presentationml/2006/ole">
            <p:oleObj spid="_x0000_s18438" name="Equation" r:id="rId5" imgW="43164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95736" y="764704"/>
            <a:ext cx="4569767" cy="12012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 smtClean="0">
                <a:latin typeface="Comic Sans MS" pitchFamily="66" charset="0"/>
                <a:ea typeface="+mj-ea"/>
                <a:cs typeface="+mj-cs"/>
              </a:rPr>
              <a:t>Bone pipe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2" descr="\\lemasrv5\LEMA\LEMA_HF\Staff\Mattes\Projects\CH\SNF\Modelling_microwave-electron_interaction_in_the_LHC_beam_pipe\2009_10\Software\BI-RME\results\0.9.7\b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09320" cy="4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19</a:t>
            </a:fld>
            <a:endParaRPr lang="fr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755650" y="90805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800" dirty="0" err="1">
                <a:latin typeface="Comic Sans MS" pitchFamily="66" charset="0"/>
              </a:rPr>
              <a:t>Outline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5576" y="2204864"/>
            <a:ext cx="7560840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spcAft>
                <a:spcPts val="120"/>
              </a:spcAft>
              <a:buFontTx/>
              <a:buAutoNum type="arabicPeriod"/>
            </a:pPr>
            <a:r>
              <a:rPr lang="fr-CH" sz="2800" dirty="0" smtClean="0">
                <a:latin typeface="Comic Sans MS" pitchFamily="66" charset="0"/>
              </a:rPr>
              <a:t>Framework (motivation)</a:t>
            </a:r>
            <a:endParaRPr lang="fr-CH" sz="28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spcAft>
                <a:spcPts val="120"/>
              </a:spcAft>
              <a:buFontTx/>
              <a:buAutoNum type="arabicPeriod"/>
            </a:pPr>
            <a:r>
              <a:rPr lang="fr-CH" sz="2800" dirty="0" err="1" smtClean="0">
                <a:latin typeface="Comic Sans MS" pitchFamily="66" charset="0"/>
              </a:rPr>
              <a:t>Electromagnetic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smtClean="0">
                <a:latin typeface="Comic Sans MS" pitchFamily="66" charset="0"/>
              </a:rPr>
              <a:t>model (</a:t>
            </a:r>
            <a:r>
              <a:rPr lang="fr-CH" sz="2800" dirty="0" err="1" smtClean="0">
                <a:latin typeface="Comic Sans MS" pitchFamily="66" charset="0"/>
              </a:rPr>
              <a:t>Radiated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fields</a:t>
            </a:r>
            <a:r>
              <a:rPr lang="fr-CH" sz="2800" dirty="0" smtClean="0">
                <a:latin typeface="Comic Sans MS" pitchFamily="66" charset="0"/>
              </a:rPr>
              <a:t>)</a:t>
            </a:r>
            <a:endParaRPr lang="en-US" sz="28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spcAft>
                <a:spcPts val="120"/>
              </a:spcAft>
              <a:buFontTx/>
              <a:buAutoNum type="arabicPeriod"/>
            </a:pPr>
            <a:r>
              <a:rPr lang="fr-CH" sz="2800" dirty="0" err="1" smtClean="0">
                <a:latin typeface="Comic Sans MS" pitchFamily="66" charset="0"/>
              </a:rPr>
              <a:t>Results</a:t>
            </a:r>
            <a:r>
              <a:rPr lang="fr-CH" sz="2800" dirty="0" smtClean="0">
                <a:latin typeface="Comic Sans MS" pitchFamily="66" charset="0"/>
              </a:rPr>
              <a:t> in the LHC </a:t>
            </a:r>
            <a:r>
              <a:rPr lang="fr-CH" sz="2800" dirty="0" err="1" smtClean="0">
                <a:latin typeface="Comic Sans MS" pitchFamily="66" charset="0"/>
              </a:rPr>
              <a:t>beampipe</a:t>
            </a:r>
            <a:endParaRPr lang="fr-CH" sz="2800" dirty="0" smtClean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spcAft>
                <a:spcPts val="120"/>
              </a:spcAft>
              <a:buFontTx/>
              <a:buAutoNum type="arabicPeriod"/>
            </a:pPr>
            <a:r>
              <a:rPr lang="fr-CH" sz="2800" dirty="0" err="1" smtClean="0">
                <a:latin typeface="Comic Sans MS" pitchFamily="66" charset="0"/>
              </a:rPr>
              <a:t>Next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steps</a:t>
            </a:r>
            <a:endParaRPr lang="fr-CH" sz="28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2" descr="\\lemasrv5\LEMA\LEMA_HF\Staff\Mattes\Projects\CH\SNF\Modelling_microwave-electron_interaction_in_the_LHC_beam_pipe\2009_10\Software\BI-RME\results\0.9.7\bone_T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421" y="1371600"/>
            <a:ext cx="7429500" cy="52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419872" y="332656"/>
            <a:ext cx="2170584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051720" y="1772816"/>
          <a:ext cx="736600" cy="660400"/>
        </p:xfrm>
        <a:graphic>
          <a:graphicData uri="http://schemas.openxmlformats.org/presentationml/2006/ole">
            <p:oleObj spid="_x0000_s19458" name="Equation" r:id="rId4" imgW="368280" imgH="330120" progId="Equation.DSMT4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444208" y="1772816"/>
          <a:ext cx="787400" cy="660400"/>
        </p:xfrm>
        <a:graphic>
          <a:graphicData uri="http://schemas.openxmlformats.org/presentationml/2006/ole">
            <p:oleObj spid="_x0000_s19459" name="Equation" r:id="rId5" imgW="393480" imgH="33012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20</a:t>
            </a:fld>
            <a:endParaRPr lang="fr-C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2" descr="\\lemasrv5\LEMA\LEMA_HF\Staff\Mattes\Projects\CH\SNF\Modelling_microwave-electron_interaction_in_the_LHC_beam_pipe\2009_10\Software\BI-RME\results\0.9.7\bone_T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0095"/>
            <a:ext cx="7092950" cy="49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419872" y="332656"/>
            <a:ext cx="2170584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979712" y="1772816"/>
          <a:ext cx="736600" cy="660400"/>
        </p:xfrm>
        <a:graphic>
          <a:graphicData uri="http://schemas.openxmlformats.org/presentationml/2006/ole">
            <p:oleObj spid="_x0000_s20482" name="Equation" r:id="rId4" imgW="368280" imgH="33012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444208" y="1844824"/>
          <a:ext cx="787400" cy="660400"/>
        </p:xfrm>
        <a:graphic>
          <a:graphicData uri="http://schemas.openxmlformats.org/presentationml/2006/ole">
            <p:oleObj spid="_x0000_s20483" name="Equation" r:id="rId5" imgW="393480" imgH="33012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21</a:t>
            </a:fld>
            <a:endParaRPr lang="fr-C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lemasrv5\LEMA\LEMA_HF\Staff\Mattes\Projects\CH\SNF\Modelling_microwave-electron_interaction_in_the_LHC_beam_pipe\2009_10\Software\BI-RME\results\0.9.7\bone_TM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593013" cy="5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51720" y="1484784"/>
          <a:ext cx="812800" cy="660400"/>
        </p:xfrm>
        <a:graphic>
          <a:graphicData uri="http://schemas.openxmlformats.org/presentationml/2006/ole">
            <p:oleObj spid="_x0000_s21506" name="Equation" r:id="rId4" imgW="406080" imgH="33012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660232" y="1412776"/>
          <a:ext cx="863600" cy="660400"/>
        </p:xfrm>
        <a:graphic>
          <a:graphicData uri="http://schemas.openxmlformats.org/presentationml/2006/ole">
            <p:oleObj spid="_x0000_s21507" name="Equation" r:id="rId5" imgW="431640" imgH="330120" progId="Equation.DSMT4">
              <p:embed/>
            </p:oleObj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3491880" y="332656"/>
            <a:ext cx="2242592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22</a:t>
            </a:fld>
            <a:endParaRPr lang="fr-C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lemasrv5\LEMA\LEMA_HF\Staff\Mattes\Projects\CH\SNF\Modelling_microwave-electron_interaction_in_the_LHC_beam_pipe\2009_10\Software\BI-RME\results\0.9.7\bone_TM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1863"/>
            <a:ext cx="7185025" cy="504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23728" y="1772816"/>
          <a:ext cx="812800" cy="660400"/>
        </p:xfrm>
        <a:graphic>
          <a:graphicData uri="http://schemas.openxmlformats.org/presentationml/2006/ole">
            <p:oleObj spid="_x0000_s22530" name="Equation" r:id="rId4" imgW="406080" imgH="33012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588224" y="1772816"/>
          <a:ext cx="863600" cy="660400"/>
        </p:xfrm>
        <a:graphic>
          <a:graphicData uri="http://schemas.openxmlformats.org/presentationml/2006/ole">
            <p:oleObj spid="_x0000_s22531" name="Equation" r:id="rId5" imgW="431640" imgH="330120" progId="Equation.DSMT4">
              <p:embed/>
            </p:oleObj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3491880" y="332656"/>
            <a:ext cx="2242592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TM 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23</a:t>
            </a:fld>
            <a:endParaRPr lang="fr-C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3" name="Picture 2" descr="Rectangu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5819775" cy="492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4868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RECTANGULAR CAVITY</a:t>
            </a:r>
            <a:endParaRPr lang="fr-CH" sz="2800" dirty="0">
              <a:latin typeface="Comic Sans MS" pitchFamily="66" charset="0"/>
            </a:endParaRPr>
          </a:p>
        </p:txBody>
      </p:sp>
      <p:pic>
        <p:nvPicPr>
          <p:cNvPr id="5" name="Picture 5" descr="elec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510864" cy="5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4752020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535996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391980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52020" y="152078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91980" y="152078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08004" y="152078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20766" y="4400314"/>
            <a:ext cx="79208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388424" y="6165304"/>
            <a:ext cx="549424" cy="365125"/>
          </a:xfrm>
        </p:spPr>
        <p:txBody>
          <a:bodyPr/>
          <a:lstStyle/>
          <a:p>
            <a:fld id="{BB108168-B7F7-4F60-AF09-DE017E1DB521}" type="slidenum">
              <a:rPr lang="fr-CH" smtClean="0"/>
              <a:t>24</a:t>
            </a:fld>
            <a:endParaRPr lang="fr-CH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4356373" y="5372819"/>
            <a:ext cx="720080" cy="7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076850" y="4508326"/>
            <a:ext cx="57606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5076850" y="5444430"/>
            <a:ext cx="57606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832934" y="4616338"/>
            <a:ext cx="36004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832934" y="5552442"/>
            <a:ext cx="36004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708698" y="4508326"/>
            <a:ext cx="57606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708698" y="5444430"/>
            <a:ext cx="57606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096630" y="4616338"/>
            <a:ext cx="36004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3096630" y="5552442"/>
            <a:ext cx="36004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320766" y="3392202"/>
            <a:ext cx="792088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708698" y="3500214"/>
            <a:ext cx="57606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076850" y="3500214"/>
            <a:ext cx="57606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5832934" y="3608226"/>
            <a:ext cx="36004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3096630" y="3608226"/>
            <a:ext cx="36004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6553014" y="3680234"/>
            <a:ext cx="21602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6553014" y="4688346"/>
            <a:ext cx="21602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6553014" y="5624450"/>
            <a:ext cx="21602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2664582" y="5624450"/>
            <a:ext cx="21602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2592574" y="4760354"/>
            <a:ext cx="21602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592574" y="3680234"/>
            <a:ext cx="216024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3"/>
          <p:cNvSpPr txBox="1">
            <a:spLocks/>
          </p:cNvSpPr>
          <p:nvPr/>
        </p:nvSpPr>
        <p:spPr>
          <a:xfrm>
            <a:off x="4067944" y="5877272"/>
            <a:ext cx="136815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03848" y="2492896"/>
          <a:ext cx="736600" cy="660400"/>
        </p:xfrm>
        <a:graphic>
          <a:graphicData uri="http://schemas.openxmlformats.org/presentationml/2006/ole">
            <p:oleObj spid="_x0000_s28674" name="Equation" r:id="rId5" imgW="36828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527808" cy="33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6926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POSITION</a:t>
            </a:r>
            <a:endParaRPr lang="fr-CH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6369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SPEED</a:t>
            </a:r>
            <a:endParaRPr lang="fr-CH" sz="2800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25</a:t>
            </a:fld>
            <a:endParaRPr lang="fr-CH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652120" y="4077072"/>
          <a:ext cx="2882900" cy="368300"/>
        </p:xfrm>
        <a:graphic>
          <a:graphicData uri="http://schemas.openxmlformats.org/presentationml/2006/ole">
            <p:oleObj spid="_x0000_s23556" name="Equation" r:id="rId5" imgW="2882880" imgH="36828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724128" y="4509120"/>
          <a:ext cx="3048000" cy="622300"/>
        </p:xfrm>
        <a:graphic>
          <a:graphicData uri="http://schemas.openxmlformats.org/presentationml/2006/ole">
            <p:oleObj spid="_x0000_s23557" name="Equation" r:id="rId6" imgW="3047760" imgH="622080" progId="Equation.DSMT4">
              <p:embed/>
            </p:oleObj>
          </a:graphicData>
        </a:graphic>
      </p:graphicFrame>
      <p:pic>
        <p:nvPicPr>
          <p:cNvPr id="10" name="Picture 9" descr="Epsilon_Euler.jpg"/>
          <p:cNvPicPr>
            <a:picLocks noChangeAspect="1"/>
          </p:cNvPicPr>
          <p:nvPr/>
        </p:nvPicPr>
        <p:blipFill>
          <a:blip r:embed="rId7" cstate="print"/>
          <a:srcRect r="15748"/>
          <a:stretch>
            <a:fillRect/>
          </a:stretch>
        </p:blipFill>
        <p:spPr>
          <a:xfrm>
            <a:off x="5436096" y="4581128"/>
            <a:ext cx="288901" cy="438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5976" y="43651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T.D.</a:t>
            </a:r>
            <a:endParaRPr lang="fr-CH" sz="2800" dirty="0">
              <a:latin typeface="Comic Sans MS" pitchFamily="66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5220072" y="4149080"/>
            <a:ext cx="144016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372994" y="5804470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02100" y="2717800"/>
          <a:ext cx="914400" cy="250825"/>
        </p:xfrm>
        <a:graphic>
          <a:graphicData uri="http://schemas.openxmlformats.org/presentationml/2006/ole">
            <p:oleObj spid="_x0000_s23558" name="Equation" r:id="rId8" imgW="914400" imgH="250560" progId="Equation.DSMT4">
              <p:embed/>
            </p:oleObj>
          </a:graphicData>
        </a:graphic>
      </p:graphicFrame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 l="31496" r="13998" b="54776"/>
          <a:stretch>
            <a:fillRect/>
          </a:stretch>
        </p:blipFill>
        <p:spPr bwMode="auto">
          <a:xfrm>
            <a:off x="5724128" y="5517232"/>
            <a:ext cx="9508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539552" y="3356992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55576" y="3356992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24558" y="2780928"/>
            <a:ext cx="249982" cy="597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9592" y="23488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5 ns</a:t>
            </a:r>
            <a:endParaRPr lang="fr-CH" dirty="0"/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5484291" y="3318321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337525" y="2983535"/>
            <a:ext cx="1094407" cy="6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76503" y="3615879"/>
            <a:ext cx="249982" cy="597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08104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5 ns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RESULT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RADIATED FIELD</a:t>
            </a:r>
            <a:endParaRPr lang="fr-CH" sz="2800" dirty="0">
              <a:latin typeface="Comic Sans MS" pitchFamily="66" charset="0"/>
            </a:endParaRPr>
          </a:p>
        </p:txBody>
      </p:sp>
      <p:pic>
        <p:nvPicPr>
          <p:cNvPr id="5" name="Picture 5" descr="elec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48680"/>
            <a:ext cx="510864" cy="5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7380312" y="260648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V="1">
            <a:off x="6696236" y="296652"/>
            <a:ext cx="22440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7056276" y="296652"/>
            <a:ext cx="232792" cy="16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96336" y="76470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524328" y="1052736"/>
            <a:ext cx="177552" cy="177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035316" y="1253716"/>
            <a:ext cx="288032" cy="30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732240" y="1124744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16216" y="83671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26</a:t>
            </a:fld>
            <a:endParaRPr lang="fr-CH" dirty="0"/>
          </a:p>
        </p:txBody>
      </p:sp>
      <p:sp>
        <p:nvSpPr>
          <p:cNvPr id="24" name="TextBox 23"/>
          <p:cNvSpPr txBox="1"/>
          <p:nvPr/>
        </p:nvSpPr>
        <p:spPr>
          <a:xfrm>
            <a:off x="2339752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200 MHz </a:t>
            </a:r>
            <a:r>
              <a:rPr lang="fr-CH" dirty="0" smtClean="0">
                <a:sym typeface="Wingdings" pitchFamily="2" charset="2"/>
              </a:rPr>
              <a:t> 5 ns</a:t>
            </a:r>
            <a:endParaRPr lang="fr-CH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3108573" y="5752505"/>
            <a:ext cx="330548" cy="4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27</a:t>
            </a:fld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606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NEXT STEP</a:t>
            </a:r>
            <a:r>
              <a:rPr lang="fr-CH" sz="2400" dirty="0" smtClean="0">
                <a:latin typeface="Comic Sans MS" pitchFamily="66" charset="0"/>
              </a:rPr>
              <a:t>S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800" dirty="0" smtClean="0">
                <a:latin typeface="Comic Sans MS" pitchFamily="66" charset="0"/>
              </a:rPr>
              <a:t>* Combine BI-RME </a:t>
            </a:r>
            <a:r>
              <a:rPr lang="fr-CH" sz="2800" dirty="0" err="1" smtClean="0">
                <a:latin typeface="Comic Sans MS" pitchFamily="66" charset="0"/>
              </a:rPr>
              <a:t>method</a:t>
            </a:r>
            <a:r>
              <a:rPr lang="fr-CH" sz="2800" dirty="0" smtClean="0">
                <a:latin typeface="Comic Sans MS" pitchFamily="66" charset="0"/>
              </a:rPr>
              <a:t> to </a:t>
            </a:r>
            <a:r>
              <a:rPr lang="fr-CH" sz="2800" dirty="0" err="1" smtClean="0">
                <a:latin typeface="Comic Sans MS" pitchFamily="66" charset="0"/>
              </a:rPr>
              <a:t>calculate</a:t>
            </a:r>
            <a:r>
              <a:rPr lang="fr-CH" sz="2800" dirty="0" smtClean="0">
                <a:latin typeface="Comic Sans MS" pitchFamily="66" charset="0"/>
              </a:rPr>
              <a:t> the modes of the </a:t>
            </a:r>
            <a:r>
              <a:rPr lang="fr-CH" sz="2800" dirty="0" err="1" smtClean="0">
                <a:latin typeface="Comic Sans MS" pitchFamily="66" charset="0"/>
              </a:rPr>
              <a:t>waveguides</a:t>
            </a:r>
            <a:r>
              <a:rPr lang="fr-CH" sz="2800" dirty="0" smtClean="0">
                <a:latin typeface="Comic Sans MS" pitchFamily="66" charset="0"/>
              </a:rPr>
              <a:t> in LHC </a:t>
            </a:r>
            <a:r>
              <a:rPr lang="fr-CH" sz="2800" dirty="0" err="1" smtClean="0">
                <a:latin typeface="Comic Sans MS" pitchFamily="66" charset="0"/>
              </a:rPr>
              <a:t>with</a:t>
            </a:r>
            <a:r>
              <a:rPr lang="fr-CH" sz="2800" dirty="0" smtClean="0">
                <a:latin typeface="Comic Sans MS" pitchFamily="66" charset="0"/>
              </a:rPr>
              <a:t> e-Cloud.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6369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In the </a:t>
            </a:r>
            <a:r>
              <a:rPr lang="fr-CH" dirty="0" err="1" smtClean="0"/>
              <a:t>worst</a:t>
            </a:r>
            <a:r>
              <a:rPr lang="fr-CH" dirty="0" smtClean="0"/>
              <a:t> case BI-RME </a:t>
            </a:r>
            <a:r>
              <a:rPr lang="fr-CH" dirty="0" err="1" smtClean="0"/>
              <a:t>calculates</a:t>
            </a:r>
            <a:r>
              <a:rPr lang="fr-CH" dirty="0" smtClean="0"/>
              <a:t> in a second the </a:t>
            </a:r>
            <a:r>
              <a:rPr lang="fr-CH" dirty="0" err="1" smtClean="0"/>
              <a:t>fields</a:t>
            </a:r>
            <a:r>
              <a:rPr lang="fr-CH" dirty="0" smtClean="0"/>
              <a:t> for the LHC </a:t>
            </a:r>
            <a:r>
              <a:rPr lang="fr-CH" dirty="0" err="1" smtClean="0"/>
              <a:t>beam</a:t>
            </a:r>
            <a:r>
              <a:rPr lang="fr-CH" dirty="0" smtClean="0"/>
              <a:t> pipe in 10000 positions per </a:t>
            </a:r>
            <a:r>
              <a:rPr lang="fr-CH" dirty="0" err="1" smtClean="0"/>
              <a:t>electron</a:t>
            </a:r>
            <a:r>
              <a:rPr lang="fr-CH" dirty="0" smtClean="0"/>
              <a:t>;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improvements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still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.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00506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800" dirty="0" smtClean="0">
                <a:latin typeface="Comic Sans MS" pitchFamily="66" charset="0"/>
              </a:rPr>
              <a:t>* </a:t>
            </a:r>
            <a:r>
              <a:rPr lang="fr-CH" sz="2800" dirty="0" err="1" smtClean="0">
                <a:latin typeface="Comic Sans MS" pitchFamily="66" charset="0"/>
              </a:rPr>
              <a:t>Implement</a:t>
            </a:r>
            <a:r>
              <a:rPr lang="fr-CH" sz="2800" dirty="0" smtClean="0">
                <a:latin typeface="Comic Sans MS" pitchFamily="66" charset="0"/>
              </a:rPr>
              <a:t> the </a:t>
            </a:r>
            <a:r>
              <a:rPr lang="fr-CH" sz="2800" dirty="0" err="1" smtClean="0">
                <a:latin typeface="Comic Sans MS" pitchFamily="66" charset="0"/>
              </a:rPr>
              <a:t>calculation</a:t>
            </a:r>
            <a:r>
              <a:rPr lang="fr-CH" sz="2800" dirty="0" smtClean="0">
                <a:latin typeface="Comic Sans MS" pitchFamily="66" charset="0"/>
              </a:rPr>
              <a:t> of the </a:t>
            </a:r>
            <a:r>
              <a:rPr lang="fr-CH" sz="2800" dirty="0" err="1" smtClean="0">
                <a:latin typeface="Comic Sans MS" pitchFamily="66" charset="0"/>
              </a:rPr>
              <a:t>radiated</a:t>
            </a:r>
            <a:r>
              <a:rPr lang="fr-CH" sz="2800" dirty="0" smtClean="0">
                <a:latin typeface="Comic Sans MS" pitchFamily="66" charset="0"/>
              </a:rPr>
              <a:t> power </a:t>
            </a:r>
            <a:r>
              <a:rPr lang="fr-CH" sz="2800" dirty="0" err="1" smtClean="0">
                <a:latin typeface="Comic Sans MS" pitchFamily="66" charset="0"/>
              </a:rPr>
              <a:t>spectrum</a:t>
            </a:r>
            <a:r>
              <a:rPr lang="fr-CH" sz="2800" dirty="0" smtClean="0">
                <a:latin typeface="Comic Sans MS" pitchFamily="66" charset="0"/>
              </a:rPr>
              <a:t> of the </a:t>
            </a:r>
            <a:r>
              <a:rPr lang="fr-CH" sz="2800" dirty="0" err="1" smtClean="0">
                <a:latin typeface="Comic Sans MS" pitchFamily="66" charset="0"/>
              </a:rPr>
              <a:t>electrons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accelerated</a:t>
            </a:r>
            <a:r>
              <a:rPr lang="fr-CH" sz="2800" dirty="0" smtClean="0">
                <a:latin typeface="Comic Sans MS" pitchFamily="66" charset="0"/>
              </a:rPr>
              <a:t> by the proton </a:t>
            </a:r>
            <a:r>
              <a:rPr lang="fr-CH" sz="2800" dirty="0" err="1" smtClean="0">
                <a:latin typeface="Comic Sans MS" pitchFamily="66" charset="0"/>
              </a:rPr>
              <a:t>beam</a:t>
            </a:r>
            <a:r>
              <a:rPr lang="fr-CH" sz="2800" dirty="0" smtClean="0">
                <a:latin typeface="Comic Sans MS" pitchFamily="66" charset="0"/>
              </a:rPr>
              <a:t> (</a:t>
            </a:r>
            <a:r>
              <a:rPr lang="fr-CH" sz="2800" dirty="0" err="1" smtClean="0">
                <a:latin typeface="Comic Sans MS" pitchFamily="66" charset="0"/>
              </a:rPr>
              <a:t>alternatively</a:t>
            </a:r>
            <a:r>
              <a:rPr lang="fr-CH" sz="2800" dirty="0" smtClean="0">
                <a:latin typeface="Comic Sans MS" pitchFamily="66" charset="0"/>
              </a:rPr>
              <a:t> an </a:t>
            </a:r>
            <a:r>
              <a:rPr lang="fr-CH" sz="2800" dirty="0" err="1" smtClean="0">
                <a:latin typeface="Comic Sans MS" pitchFamily="66" charset="0"/>
              </a:rPr>
              <a:t>external</a:t>
            </a:r>
            <a:r>
              <a:rPr lang="fr-CH" sz="2800" dirty="0" smtClean="0">
                <a:latin typeface="Comic Sans MS" pitchFamily="66" charset="0"/>
              </a:rPr>
              <a:t> RF </a:t>
            </a:r>
            <a:r>
              <a:rPr lang="fr-CH" sz="2800" dirty="0" err="1" smtClean="0">
                <a:latin typeface="Comic Sans MS" pitchFamily="66" charset="0"/>
              </a:rPr>
              <a:t>field</a:t>
            </a:r>
            <a:r>
              <a:rPr lang="fr-CH" sz="2800" dirty="0" smtClean="0">
                <a:latin typeface="Comic Sans MS" pitchFamily="66" charset="0"/>
              </a:rPr>
              <a:t>) </a:t>
            </a:r>
            <a:r>
              <a:rPr lang="fr-CH" sz="2800" dirty="0" err="1" smtClean="0">
                <a:latin typeface="Comic Sans MS" pitchFamily="66" charset="0"/>
              </a:rPr>
              <a:t>using</a:t>
            </a:r>
            <a:r>
              <a:rPr lang="fr-CH" sz="2800" dirty="0" smtClean="0">
                <a:latin typeface="Comic Sans MS" pitchFamily="66" charset="0"/>
              </a:rPr>
              <a:t> the ‘</a:t>
            </a:r>
            <a:r>
              <a:rPr lang="fr-CH" sz="2800" dirty="0" err="1" smtClean="0">
                <a:latin typeface="Comic Sans MS" pitchFamily="66" charset="0"/>
              </a:rPr>
              <a:t>history</a:t>
            </a:r>
            <a:r>
              <a:rPr lang="fr-CH" sz="2800" dirty="0" smtClean="0">
                <a:latin typeface="Comic Sans MS" pitchFamily="66" charset="0"/>
              </a:rPr>
              <a:t>’ of the </a:t>
            </a:r>
            <a:r>
              <a:rPr lang="fr-CH" sz="2800" dirty="0" err="1" smtClean="0">
                <a:latin typeface="Comic Sans MS" pitchFamily="66" charset="0"/>
              </a:rPr>
              <a:t>electrons</a:t>
            </a:r>
            <a:r>
              <a:rPr lang="fr-CH" sz="2800" dirty="0" smtClean="0">
                <a:latin typeface="Comic Sans MS" pitchFamily="66" charset="0"/>
              </a:rPr>
              <a:t>’ motion </a:t>
            </a:r>
            <a:r>
              <a:rPr lang="fr-CH" sz="2800" dirty="0" err="1" smtClean="0">
                <a:latin typeface="Comic Sans MS" pitchFamily="66" charset="0"/>
              </a:rPr>
              <a:t>provided</a:t>
            </a:r>
            <a:r>
              <a:rPr lang="fr-CH" sz="2800" dirty="0" smtClean="0">
                <a:latin typeface="Comic Sans MS" pitchFamily="66" charset="0"/>
              </a:rPr>
              <a:t> by e-Cloud.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28</a:t>
            </a:fld>
            <a:endParaRPr lang="fr-C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29</a:t>
            </a:fld>
            <a:endParaRPr lang="fr-C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err="1" smtClean="0">
                <a:latin typeface="Comic Sans MS" pitchFamily="66" charset="0"/>
              </a:rPr>
              <a:t>Work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developed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under</a:t>
            </a:r>
            <a:r>
              <a:rPr lang="fr-CH" sz="2800" dirty="0" smtClean="0">
                <a:latin typeface="Comic Sans MS" pitchFamily="66" charset="0"/>
              </a:rPr>
              <a:t> the </a:t>
            </a:r>
            <a:r>
              <a:rPr lang="fr-CH" sz="2800" dirty="0" err="1" smtClean="0">
                <a:latin typeface="Comic Sans MS" pitchFamily="66" charset="0"/>
              </a:rPr>
              <a:t>Swiss</a:t>
            </a:r>
            <a:r>
              <a:rPr lang="fr-CH" sz="2800" dirty="0" smtClean="0">
                <a:latin typeface="Comic Sans MS" pitchFamily="66" charset="0"/>
              </a:rPr>
              <a:t> National Science </a:t>
            </a:r>
            <a:r>
              <a:rPr lang="fr-CH" sz="2800" dirty="0" err="1" smtClean="0">
                <a:latin typeface="Comic Sans MS" pitchFamily="66" charset="0"/>
              </a:rPr>
              <a:t>Foundation</a:t>
            </a:r>
            <a:r>
              <a:rPr lang="fr-CH" sz="2800" dirty="0" smtClean="0">
                <a:latin typeface="Comic Sans MS" pitchFamily="66" charset="0"/>
              </a:rPr>
              <a:t> (SNSF) </a:t>
            </a:r>
            <a:r>
              <a:rPr lang="fr-CH" sz="2800" dirty="0" err="1" smtClean="0">
                <a:latin typeface="Comic Sans MS" pitchFamily="66" charset="0"/>
              </a:rPr>
              <a:t>project</a:t>
            </a:r>
            <a:endParaRPr lang="fr-CH" sz="2800" dirty="0" smtClean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3265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FRAMEWORK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996952"/>
            <a:ext cx="3888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CERN:</a:t>
            </a:r>
          </a:p>
          <a:p>
            <a:pPr algn="ctr"/>
            <a:r>
              <a:rPr lang="fr-CH" sz="2000" dirty="0" smtClean="0">
                <a:latin typeface="Comic Sans MS" pitchFamily="66" charset="0"/>
              </a:rPr>
              <a:t>(Organisation européenne pour la Recherche Nucléaire)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996952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LEMA:</a:t>
            </a:r>
          </a:p>
          <a:p>
            <a:pPr algn="ctr"/>
            <a:r>
              <a:rPr lang="fr-CH" sz="2000" dirty="0" smtClean="0">
                <a:latin typeface="Comic Sans MS" pitchFamily="66" charset="0"/>
              </a:rPr>
              <a:t>(Laboratoire d’Electromagnétisme et d’Acoustique)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508518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Comic Sans MS" pitchFamily="66" charset="0"/>
              </a:rPr>
              <a:t>Juan R. Mosig</a:t>
            </a:r>
          </a:p>
          <a:p>
            <a:pPr algn="ctr"/>
            <a:r>
              <a:rPr lang="fr-CH" sz="2000" dirty="0" smtClean="0">
                <a:latin typeface="Comic Sans MS" pitchFamily="66" charset="0"/>
              </a:rPr>
              <a:t>Michael Mattes</a:t>
            </a:r>
          </a:p>
          <a:p>
            <a:pPr algn="ctr"/>
            <a:r>
              <a:rPr lang="fr-CH" sz="2000" dirty="0" err="1" smtClean="0">
                <a:latin typeface="Comic Sans MS" pitchFamily="66" charset="0"/>
              </a:rPr>
              <a:t>Edén</a:t>
            </a:r>
            <a:r>
              <a:rPr lang="fr-CH" sz="2000" dirty="0" smtClean="0">
                <a:latin typeface="Comic Sans MS" pitchFamily="66" charset="0"/>
              </a:rPr>
              <a:t> Sorolla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522920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Comic Sans MS" pitchFamily="66" charset="0"/>
              </a:rPr>
              <a:t>Frank </a:t>
            </a:r>
            <a:r>
              <a:rPr lang="fr-CH" sz="2000" dirty="0" smtClean="0">
                <a:latin typeface="Comic Sans MS" pitchFamily="66" charset="0"/>
              </a:rPr>
              <a:t>Zimmermann</a:t>
            </a:r>
            <a:endParaRPr lang="fr-CH" dirty="0"/>
          </a:p>
        </p:txBody>
      </p:sp>
      <p:sp>
        <p:nvSpPr>
          <p:cNvPr id="9" name="Left Brace 8"/>
          <p:cNvSpPr/>
          <p:nvPr/>
        </p:nvSpPr>
        <p:spPr>
          <a:xfrm rot="5400000">
            <a:off x="4319972" y="-1359532"/>
            <a:ext cx="504056" cy="83529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83768" y="2060848"/>
            <a:ext cx="43924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2"/>
                </a:solidFill>
                <a:latin typeface="Arial" charset="0"/>
                <a:cs typeface="+mn-cs"/>
              </a:rPr>
              <a:t>SNF</a:t>
            </a:r>
            <a:r>
              <a:rPr lang="en-GB" sz="2000" baseline="0" dirty="0" smtClean="0">
                <a:solidFill>
                  <a:schemeClr val="tx2"/>
                </a:solidFill>
                <a:latin typeface="Arial" charset="0"/>
                <a:cs typeface="+mn-cs"/>
              </a:rPr>
              <a:t> (contract no.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  <a:cs typeface="+mn-cs"/>
              </a:rPr>
              <a:t>200021_129661)</a:t>
            </a:r>
            <a:endParaRPr lang="en-GB" sz="2000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 rot="5400000">
            <a:off x="2045042" y="4574451"/>
            <a:ext cx="87745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589019" y="4581129"/>
            <a:ext cx="863303" cy="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30</a:t>
            </a:fld>
            <a:endParaRPr lang="fr-C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31</a:t>
            </a:fld>
            <a:endParaRPr lang="fr-C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FRAMEWORK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709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LEMA has a </a:t>
            </a:r>
            <a:r>
              <a:rPr lang="fr-CH" sz="2800" dirty="0" err="1" smtClean="0">
                <a:latin typeface="Comic Sans MS" pitchFamily="66" charset="0"/>
              </a:rPr>
              <a:t>solid</a:t>
            </a:r>
            <a:r>
              <a:rPr lang="fr-CH" sz="2800" dirty="0" smtClean="0">
                <a:latin typeface="Comic Sans MS" pitchFamily="66" charset="0"/>
              </a:rPr>
              <a:t> expertise in </a:t>
            </a:r>
            <a:r>
              <a:rPr lang="fr-CH" sz="2800" dirty="0" err="1" smtClean="0">
                <a:latin typeface="Comic Sans MS" pitchFamily="66" charset="0"/>
              </a:rPr>
              <a:t>numerical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electromagnetics</a:t>
            </a:r>
            <a:r>
              <a:rPr lang="fr-CH" sz="2800" dirty="0" smtClean="0">
                <a:latin typeface="Comic Sans MS" pitchFamily="66" charset="0"/>
              </a:rPr>
              <a:t> and </a:t>
            </a:r>
            <a:r>
              <a:rPr lang="fr-CH" sz="2800" dirty="0" err="1" smtClean="0">
                <a:latin typeface="Comic Sans MS" pitchFamily="66" charset="0"/>
              </a:rPr>
              <a:t>integral</a:t>
            </a:r>
            <a:r>
              <a:rPr lang="fr-CH" sz="2800" dirty="0" smtClean="0">
                <a:latin typeface="Comic Sans MS" pitchFamily="66" charset="0"/>
              </a:rPr>
              <a:t> </a:t>
            </a:r>
            <a:r>
              <a:rPr lang="fr-CH" sz="2800" dirty="0" err="1" smtClean="0">
                <a:latin typeface="Comic Sans MS" pitchFamily="66" charset="0"/>
              </a:rPr>
              <a:t>equation</a:t>
            </a:r>
            <a:endParaRPr lang="fr-CH" sz="2800" dirty="0">
              <a:latin typeface="Comic Sans MS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5536" y="2060848"/>
            <a:ext cx="3888432" cy="4445620"/>
            <a:chOff x="250825" y="2403475"/>
            <a:chExt cx="4038600" cy="4391025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250825" y="2403475"/>
              <a:ext cx="4038600" cy="4391025"/>
            </a:xfrm>
            <a:prstGeom prst="rect">
              <a:avLst/>
            </a:prstGeom>
            <a:solidFill>
              <a:srgbClr val="FFED9F"/>
            </a:solidFill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Scattering parameters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6" descr="diplex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070225"/>
              <a:ext cx="1584325" cy="98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294188"/>
              <a:ext cx="1512887" cy="1077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1" descr="david-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768" y="3502618"/>
              <a:ext cx="1692275" cy="104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triple01_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5589588"/>
              <a:ext cx="1547812" cy="95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3" descr="triple0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5589588"/>
              <a:ext cx="1439863" cy="101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4716016" y="2060848"/>
            <a:ext cx="4038600" cy="4425950"/>
            <a:chOff x="4716016" y="1988840"/>
            <a:chExt cx="4038600" cy="4425950"/>
          </a:xfrm>
        </p:grpSpPr>
        <p:sp>
          <p:nvSpPr>
            <p:cNvPr id="29" name="Rectangle 4"/>
            <p:cNvSpPr txBox="1">
              <a:spLocks noChangeArrowheads="1"/>
            </p:cNvSpPr>
            <p:nvPr/>
          </p:nvSpPr>
          <p:spPr>
            <a:xfrm>
              <a:off x="4716016" y="1988840"/>
              <a:ext cx="4038600" cy="4425950"/>
            </a:xfrm>
            <a:prstGeom prst="rect">
              <a:avLst/>
            </a:prstGeom>
            <a:solidFill>
              <a:srgbClr val="FFED9F"/>
            </a:solidFill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High power phenomena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616" y="2553990"/>
              <a:ext cx="15113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5" descr="david-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653136"/>
              <a:ext cx="2232025" cy="118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154" y="5889328"/>
              <a:ext cx="2093912" cy="436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501008"/>
              <a:ext cx="1706562" cy="110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797152"/>
              <a:ext cx="15113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2"/>
            <p:cNvGrpSpPr>
              <a:grpSpLocks noChangeAspect="1"/>
            </p:cNvGrpSpPr>
            <p:nvPr/>
          </p:nvGrpSpPr>
          <p:grpSpPr bwMode="auto">
            <a:xfrm>
              <a:off x="5431979" y="3562053"/>
              <a:ext cx="1081087" cy="876300"/>
              <a:chOff x="158" y="1436"/>
              <a:chExt cx="1089" cy="860"/>
            </a:xfrm>
          </p:grpSpPr>
          <p:sp>
            <p:nvSpPr>
              <p:cNvPr id="36" name="Oval 33"/>
              <p:cNvSpPr>
                <a:spLocks noChangeAspect="1" noChangeArrowheads="1"/>
              </p:cNvSpPr>
              <p:nvPr/>
            </p:nvSpPr>
            <p:spPr bwMode="auto">
              <a:xfrm>
                <a:off x="853" y="1697"/>
                <a:ext cx="64" cy="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80" y="1612"/>
                <a:ext cx="767" cy="4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420" y="1729"/>
                <a:ext cx="0" cy="37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" name="Line 36"/>
              <p:cNvSpPr>
                <a:spLocks noChangeAspect="1" noChangeShapeType="1"/>
              </p:cNvSpPr>
              <p:nvPr/>
            </p:nvSpPr>
            <p:spPr bwMode="auto">
              <a:xfrm>
                <a:off x="878" y="1812"/>
                <a:ext cx="0" cy="30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40" name="Picture 37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797"/>
                <a:ext cx="144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8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" y="1689"/>
                <a:ext cx="168" cy="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39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" y="1436"/>
                <a:ext cx="669" cy="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76" y="2247"/>
                <a:ext cx="767" cy="4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4" name="Object 61"/>
            <p:cNvGraphicFramePr>
              <a:graphicFrameLocks noChangeAspect="1"/>
            </p:cNvGraphicFramePr>
            <p:nvPr/>
          </p:nvGraphicFramePr>
          <p:xfrm>
            <a:off x="7308304" y="2420888"/>
            <a:ext cx="1079500" cy="1006475"/>
          </p:xfrm>
          <a:graphic>
            <a:graphicData uri="http://schemas.openxmlformats.org/presentationml/2006/ole">
              <p:oleObj spid="_x0000_s26627" name="Document" r:id="rId19" imgW="1487497" imgH="1386913" progId="Word.Document.8">
                <p:embed/>
              </p:oleObj>
            </a:graphicData>
          </a:graphic>
        </p:graphicFrame>
      </p:grp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4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FRAMEWORK (motivation)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MAIN IDEA</a:t>
            </a:r>
            <a:endParaRPr lang="fr-CH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396044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ELECTRON RADIATION</a:t>
            </a:r>
          </a:p>
          <a:p>
            <a:pPr algn="ctr"/>
            <a:r>
              <a:rPr lang="fr-CH" sz="2800" dirty="0" smtClean="0">
                <a:latin typeface="Comic Sans MS" pitchFamily="66" charset="0"/>
              </a:rPr>
              <a:t> (POWER SPECTRUM)</a:t>
            </a:r>
            <a:endParaRPr lang="fr-CH" sz="2800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2708920"/>
            <a:ext cx="1054905" cy="16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8144" y="2420888"/>
            <a:ext cx="28083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latin typeface="Comic Sans MS" pitchFamily="66" charset="0"/>
              </a:rPr>
              <a:t>DIAGNOSE</a:t>
            </a:r>
            <a:endParaRPr lang="fr-CH" sz="2800" dirty="0">
              <a:latin typeface="Comic Sans MS" pitchFamily="66" charset="0"/>
            </a:endParaRPr>
          </a:p>
        </p:txBody>
      </p:sp>
      <p:pic>
        <p:nvPicPr>
          <p:cNvPr id="14" name="Picture 13" descr="Do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2"/>
            <a:ext cx="3777457" cy="2524601"/>
          </a:xfrm>
          <a:prstGeom prst="rect">
            <a:avLst/>
          </a:prstGeom>
        </p:spPr>
      </p:pic>
      <p:pic>
        <p:nvPicPr>
          <p:cNvPr id="19" name="Picture 5" descr="elec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1605680" cy="164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627784" y="3573016"/>
            <a:ext cx="2203896" cy="1728192"/>
          </a:xfrm>
          <a:prstGeom prst="wedgeEllipseCallout">
            <a:avLst>
              <a:gd name="adj1" fmla="val -80477"/>
              <a:gd name="adj2" fmla="val 77241"/>
            </a:avLst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H" sz="1400" dirty="0">
                <a:latin typeface="Comic Sans MS" pitchFamily="66" charset="0"/>
              </a:rPr>
              <a:t>Hi </a:t>
            </a:r>
            <a:r>
              <a:rPr lang="fr-CH" sz="1400" dirty="0" err="1">
                <a:latin typeface="Comic Sans MS" pitchFamily="66" charset="0"/>
              </a:rPr>
              <a:t>there</a:t>
            </a:r>
            <a:r>
              <a:rPr lang="fr-CH" sz="1400" dirty="0" smtClean="0">
                <a:latin typeface="Comic Sans MS" pitchFamily="66" charset="0"/>
              </a:rPr>
              <a:t>!</a:t>
            </a:r>
            <a:endParaRPr lang="fr-CH" sz="1400" dirty="0">
              <a:latin typeface="Comic Sans MS" pitchFamily="66" charset="0"/>
            </a:endParaRPr>
          </a:p>
          <a:p>
            <a:pPr algn="ctr"/>
            <a:r>
              <a:rPr lang="fr-CH" sz="1400" dirty="0" err="1" smtClean="0">
                <a:latin typeface="Comic Sans MS" pitchFamily="66" charset="0"/>
              </a:rPr>
              <a:t>I’m</a:t>
            </a:r>
            <a:r>
              <a:rPr lang="fr-CH" sz="1400" dirty="0" smtClean="0">
                <a:latin typeface="Comic Sans MS" pitchFamily="66" charset="0"/>
              </a:rPr>
              <a:t> an </a:t>
            </a:r>
            <a:r>
              <a:rPr lang="fr-CH" sz="1400" dirty="0">
                <a:latin typeface="Comic Sans MS" pitchFamily="66" charset="0"/>
              </a:rPr>
              <a:t>ELECTRON and </a:t>
            </a:r>
            <a:r>
              <a:rPr lang="fr-CH" sz="1400" dirty="0" err="1">
                <a:latin typeface="Comic Sans MS" pitchFamily="66" charset="0"/>
              </a:rPr>
              <a:t>I’m</a:t>
            </a:r>
            <a:r>
              <a:rPr lang="fr-CH" sz="1400" dirty="0">
                <a:latin typeface="Comic Sans MS" pitchFamily="66" charset="0"/>
              </a:rPr>
              <a:t> </a:t>
            </a:r>
            <a:r>
              <a:rPr lang="fr-CH" sz="1400" dirty="0" err="1">
                <a:latin typeface="Comic Sans MS" pitchFamily="66" charset="0"/>
              </a:rPr>
              <a:t>going</a:t>
            </a:r>
            <a:r>
              <a:rPr lang="fr-CH" sz="1400" dirty="0">
                <a:latin typeface="Comic Sans MS" pitchFamily="66" charset="0"/>
              </a:rPr>
              <a:t> to </a:t>
            </a:r>
            <a:r>
              <a:rPr lang="fr-CH" sz="1400" dirty="0" err="1">
                <a:latin typeface="Comic Sans MS" pitchFamily="66" charset="0"/>
              </a:rPr>
              <a:t>annoy</a:t>
            </a:r>
            <a:r>
              <a:rPr lang="fr-CH" sz="1400" dirty="0">
                <a:latin typeface="Comic Sans MS" pitchFamily="66" charset="0"/>
              </a:rPr>
              <a:t> </a:t>
            </a:r>
            <a:r>
              <a:rPr lang="fr-CH" sz="1400" dirty="0" err="1">
                <a:latin typeface="Comic Sans MS" pitchFamily="66" charset="0"/>
              </a:rPr>
              <a:t>you</a:t>
            </a:r>
            <a:r>
              <a:rPr lang="fr-CH" sz="1400" dirty="0">
                <a:latin typeface="Comic Sans MS" pitchFamily="66" charset="0"/>
              </a:rPr>
              <a:t>!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5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guide.jpg"/>
          <p:cNvPicPr>
            <a:picLocks noChangeAspect="1"/>
          </p:cNvPicPr>
          <p:nvPr/>
        </p:nvPicPr>
        <p:blipFill>
          <a:blip r:embed="rId3" cstate="print"/>
          <a:srcRect l="2123" t="2454" r="2123" b="3681"/>
          <a:stretch>
            <a:fillRect/>
          </a:stretch>
        </p:blipFill>
        <p:spPr>
          <a:xfrm>
            <a:off x="2411760" y="1052736"/>
            <a:ext cx="5400600" cy="4580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ELECTRO</a:t>
            </a:r>
            <a:r>
              <a:rPr lang="fr-CH" sz="2400" dirty="0" smtClean="0">
                <a:latin typeface="Comic Sans MS" pitchFamily="66" charset="0"/>
              </a:rPr>
              <a:t>MAGNETIC MODEL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0488" y="1196975"/>
          <a:ext cx="5257800" cy="533400"/>
        </p:xfrm>
        <a:graphic>
          <a:graphicData uri="http://schemas.openxmlformats.org/presentationml/2006/ole">
            <p:oleObj spid="_x0000_s12290" name="Equation" r:id="rId4" imgW="5257800" imgH="53316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7504" y="3356992"/>
          <a:ext cx="2057400" cy="368300"/>
        </p:xfrm>
        <a:graphic>
          <a:graphicData uri="http://schemas.openxmlformats.org/presentationml/2006/ole">
            <p:oleObj spid="_x0000_s12291" name="Equation" r:id="rId5" imgW="2057400" imgH="36828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195736" y="3501008"/>
            <a:ext cx="79208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15175" y="3789363"/>
          <a:ext cx="1028700" cy="355600"/>
        </p:xfrm>
        <a:graphic>
          <a:graphicData uri="http://schemas.openxmlformats.org/presentationml/2006/ole">
            <p:oleObj spid="_x0000_s12292" name="Equation" r:id="rId6" imgW="1028520" imgH="355320" progId="Equation.DSMT4">
              <p:embed/>
            </p:oleObj>
          </a:graphicData>
        </a:graphic>
      </p:graphicFrame>
      <p:pic>
        <p:nvPicPr>
          <p:cNvPr id="13" name="Picture 5" descr="elect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780928"/>
            <a:ext cx="510864" cy="5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rot="5400000">
            <a:off x="5040052" y="353701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24028" y="353701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680012" y="353701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68044" y="353701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96036" y="353701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752020" y="353701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040052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24028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80012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968044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896036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752020" y="2528900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3" idx="3"/>
          </p:cNvCxnSpPr>
          <p:nvPr/>
        </p:nvCxnSpPr>
        <p:spPr>
          <a:xfrm rot="10800000">
            <a:off x="5298888" y="3042544"/>
            <a:ext cx="1793392" cy="8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4450" y="3933825"/>
          <a:ext cx="2374900" cy="355600"/>
        </p:xfrm>
        <a:graphic>
          <a:graphicData uri="http://schemas.openxmlformats.org/presentationml/2006/ole">
            <p:oleObj spid="_x0000_s12293" name="Equation" r:id="rId8" imgW="2374560" imgH="355320" progId="Equation.DSMT4">
              <p:embed/>
            </p:oleObj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6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03848" y="1916832"/>
          <a:ext cx="3048000" cy="622300"/>
        </p:xfrm>
        <a:graphic>
          <a:graphicData uri="http://schemas.openxmlformats.org/presentationml/2006/ole">
            <p:oleObj spid="_x0000_s1026" name="Equation" r:id="rId3" imgW="3047760" imgH="62208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6342" y="2646954"/>
          <a:ext cx="3060700" cy="622300"/>
        </p:xfrm>
        <a:graphic>
          <a:graphicData uri="http://schemas.openxmlformats.org/presentationml/2006/ole">
            <p:oleObj spid="_x0000_s1027" name="Equation" r:id="rId4" imgW="3060360" imgH="622080" progId="Equation.DSMT4">
              <p:embed/>
            </p:oleObj>
          </a:graphicData>
        </a:graphic>
      </p:graphicFrame>
      <p:pic>
        <p:nvPicPr>
          <p:cNvPr id="6" name="Picture 5" descr="Epsilon_Eu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9584" y="1998100"/>
            <a:ext cx="342900" cy="438150"/>
          </a:xfrm>
          <a:prstGeom prst="rect">
            <a:avLst/>
          </a:prstGeom>
        </p:spPr>
      </p:pic>
      <p:pic>
        <p:nvPicPr>
          <p:cNvPr id="8" name="Picture 7" descr="H_Eul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8566" y="2768818"/>
            <a:ext cx="418004" cy="380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11247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Comic Sans MS" pitchFamily="66" charset="0"/>
              </a:rPr>
              <a:t>General expressions of </a:t>
            </a:r>
            <a:r>
              <a:rPr lang="fr-CH" dirty="0" err="1" smtClean="0">
                <a:latin typeface="Comic Sans MS" pitchFamily="66" charset="0"/>
              </a:rPr>
              <a:t>em</a:t>
            </a:r>
            <a:r>
              <a:rPr lang="fr-CH" dirty="0" smtClean="0">
                <a:latin typeface="Comic Sans MS" pitchFamily="66" charset="0"/>
              </a:rPr>
              <a:t>. </a:t>
            </a:r>
            <a:r>
              <a:rPr lang="fr-CH" dirty="0" err="1" smtClean="0">
                <a:latin typeface="Comic Sans MS" pitchFamily="66" charset="0"/>
              </a:rPr>
              <a:t>fields</a:t>
            </a:r>
            <a:r>
              <a:rPr lang="fr-CH" dirty="0" smtClean="0">
                <a:latin typeface="Comic Sans MS" pitchFamily="66" charset="0"/>
              </a:rPr>
              <a:t> over the </a:t>
            </a:r>
            <a:r>
              <a:rPr lang="fr-CH" dirty="0" err="1" smtClean="0">
                <a:latin typeface="Comic Sans MS" pitchFamily="66" charset="0"/>
              </a:rPr>
              <a:t>waveguide</a:t>
            </a:r>
            <a:r>
              <a:rPr lang="fr-CH" dirty="0" smtClean="0">
                <a:latin typeface="Comic Sans MS" pitchFamily="66" charset="0"/>
              </a:rPr>
              <a:t> cross-section</a:t>
            </a:r>
            <a:endParaRPr lang="fr-CH" dirty="0">
              <a:latin typeface="Comic Sans MS" pitchFamily="66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771800" y="5013176"/>
          <a:ext cx="400050" cy="495300"/>
        </p:xfrm>
        <a:graphic>
          <a:graphicData uri="http://schemas.openxmlformats.org/presentationml/2006/ole">
            <p:oleObj spid="_x0000_s1030" name="Equation" r:id="rId7" imgW="266400" imgH="33012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771801" y="5445224"/>
          <a:ext cx="438152" cy="495300"/>
        </p:xfrm>
        <a:graphic>
          <a:graphicData uri="http://schemas.openxmlformats.org/presentationml/2006/ole">
            <p:oleObj spid="_x0000_s1031" name="Equation" r:id="rId8" imgW="291960" imgH="33012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5856" y="522920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Comic Sans MS" pitchFamily="66" charset="0"/>
              </a:rPr>
              <a:t>Electric and </a:t>
            </a:r>
            <a:r>
              <a:rPr lang="fr-CH" dirty="0" err="1" smtClean="0">
                <a:latin typeface="Comic Sans MS" pitchFamily="66" charset="0"/>
              </a:rPr>
              <a:t>magnetic</a:t>
            </a:r>
            <a:r>
              <a:rPr lang="fr-CH" dirty="0" smtClean="0">
                <a:latin typeface="Comic Sans MS" pitchFamily="66" charset="0"/>
              </a:rPr>
              <a:t> </a:t>
            </a:r>
            <a:r>
              <a:rPr lang="fr-CH" dirty="0" err="1" smtClean="0">
                <a:latin typeface="Comic Sans MS" pitchFamily="66" charset="0"/>
              </a:rPr>
              <a:t>fields</a:t>
            </a:r>
            <a:r>
              <a:rPr lang="fr-CH" dirty="0" smtClean="0">
                <a:latin typeface="Comic Sans MS" pitchFamily="66" charset="0"/>
              </a:rPr>
              <a:t> of the </a:t>
            </a:r>
            <a:r>
              <a:rPr lang="fr-CH" i="1" dirty="0" smtClean="0">
                <a:latin typeface="Comic Sans MS" pitchFamily="66" charset="0"/>
              </a:rPr>
              <a:t>n-</a:t>
            </a:r>
            <a:r>
              <a:rPr lang="fr-CH" dirty="0" smtClean="0">
                <a:latin typeface="Comic Sans MS" pitchFamily="66" charset="0"/>
              </a:rPr>
              <a:t>th mode</a:t>
            </a:r>
            <a:endParaRPr lang="fr-CH" dirty="0">
              <a:latin typeface="Comic Sans MS" pitchFamily="66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35896" y="3573016"/>
          <a:ext cx="1831975" cy="439738"/>
        </p:xfrm>
        <a:graphic>
          <a:graphicData uri="http://schemas.openxmlformats.org/presentationml/2006/ole">
            <p:oleObj spid="_x0000_s1032" name="Equation" r:id="rId9" imgW="1218960" imgH="29196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ELECTRO</a:t>
            </a:r>
            <a:r>
              <a:rPr lang="fr-CH" sz="2400" dirty="0" smtClean="0">
                <a:latin typeface="Comic Sans MS" pitchFamily="66" charset="0"/>
              </a:rPr>
              <a:t>MAGNETIC MODEL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0770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Comic Sans MS" pitchFamily="66" charset="0"/>
              </a:rPr>
              <a:t>(Propagation factor)</a:t>
            </a:r>
            <a:endParaRPr lang="fr-CH" dirty="0">
              <a:latin typeface="Comic Sans MS" pitchFamily="66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7</a:t>
            </a:fld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292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>
                <a:latin typeface="Comic Sans MS" pitchFamily="66" charset="0"/>
              </a:rPr>
              <a:t>Dependency</a:t>
            </a:r>
            <a:r>
              <a:rPr lang="fr-CH" dirty="0" smtClean="0">
                <a:latin typeface="Comic Sans MS" pitchFamily="66" charset="0"/>
              </a:rPr>
              <a:t> on (</a:t>
            </a:r>
            <a:r>
              <a:rPr lang="fr-CH" dirty="0" err="1" smtClean="0">
                <a:latin typeface="Comic Sans MS" pitchFamily="66" charset="0"/>
              </a:rPr>
              <a:t>x,y</a:t>
            </a:r>
            <a:r>
              <a:rPr lang="fr-CH" dirty="0" smtClean="0">
                <a:latin typeface="Comic Sans MS" pitchFamily="66" charset="0"/>
              </a:rPr>
              <a:t>)</a:t>
            </a:r>
            <a:endParaRPr lang="fr-CH" dirty="0">
              <a:latin typeface="Comic Sans MS" pitchFamily="66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483768" y="5013176"/>
            <a:ext cx="216024" cy="8640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ELECTRO</a:t>
            </a:r>
            <a:r>
              <a:rPr lang="fr-CH" sz="2400" dirty="0" smtClean="0">
                <a:latin typeface="Comic Sans MS" pitchFamily="66" charset="0"/>
              </a:rPr>
              <a:t>MAGNETIC MODEL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24744"/>
            <a:ext cx="50405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Comic Sans MS" pitchFamily="66" charset="0"/>
                <a:ea typeface="+mj-ea"/>
                <a:cs typeface="+mj-cs"/>
              </a:rPr>
              <a:t>Rectangular cavity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36096" y="5373216"/>
          <a:ext cx="2908300" cy="825500"/>
        </p:xfrm>
        <a:graphic>
          <a:graphicData uri="http://schemas.openxmlformats.org/presentationml/2006/ole">
            <p:oleObj spid="_x0000_s25602" name="Equation" r:id="rId3" imgW="2908080" imgH="825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0032" y="1340768"/>
            <a:ext cx="417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MODES ARE ANALYTICAL</a:t>
            </a:r>
            <a:endParaRPr lang="fr-CH" sz="2400" dirty="0">
              <a:latin typeface="Comic Sans MS" pitchFamily="66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004048" y="2492896"/>
          <a:ext cx="3672408" cy="2757488"/>
        </p:xfrm>
        <a:graphic>
          <a:graphicData uri="http://schemas.openxmlformats.org/presentationml/2006/ole">
            <p:oleObj spid="_x0000_s25603" name="Equation" r:id="rId4" imgW="2895480" imgH="2755800" progId="Equation.DSMT4">
              <p:embed/>
            </p:oleObj>
          </a:graphicData>
        </a:graphic>
      </p:graphicFrame>
      <p:pic>
        <p:nvPicPr>
          <p:cNvPr id="9" name="Picture 8" descr="Rectangular_only_dimens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844824"/>
            <a:ext cx="4608512" cy="380585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44208" y="1988840"/>
          <a:ext cx="876300" cy="342900"/>
        </p:xfrm>
        <a:graphic>
          <a:graphicData uri="http://schemas.openxmlformats.org/presentationml/2006/ole">
            <p:oleObj spid="_x0000_s25605" name="Equation" r:id="rId6" imgW="876240" imgH="342720" progId="Equation.DSMT4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8</a:t>
            </a:fld>
            <a:endParaRPr lang="fr-C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2276872"/>
            <a:ext cx="486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400" dirty="0" smtClean="0">
                <a:latin typeface="Comic Sans MS" pitchFamily="66" charset="0"/>
              </a:rPr>
              <a:t>But </a:t>
            </a:r>
            <a:r>
              <a:rPr lang="fr-CH" sz="2400" dirty="0" err="1" smtClean="0">
                <a:latin typeface="Comic Sans MS" pitchFamily="66" charset="0"/>
              </a:rPr>
              <a:t>we</a:t>
            </a:r>
            <a:r>
              <a:rPr lang="fr-CH" sz="2400" dirty="0" smtClean="0">
                <a:latin typeface="Comic Sans MS" pitchFamily="66" charset="0"/>
              </a:rPr>
              <a:t> </a:t>
            </a:r>
            <a:r>
              <a:rPr lang="fr-CH" sz="2400" dirty="0" err="1" smtClean="0">
                <a:latin typeface="Comic Sans MS" pitchFamily="66" charset="0"/>
              </a:rPr>
              <a:t>can</a:t>
            </a:r>
            <a:r>
              <a:rPr lang="fr-CH" sz="2400" dirty="0" smtClean="0">
                <a:latin typeface="Comic Sans MS" pitchFamily="66" charset="0"/>
              </a:rPr>
              <a:t> use the </a:t>
            </a:r>
            <a:r>
              <a:rPr lang="fr-CH" sz="2400" b="1" dirty="0" err="1" smtClean="0">
                <a:latin typeface="Comic Sans MS" pitchFamily="66" charset="0"/>
              </a:rPr>
              <a:t>trigonometric</a:t>
            </a:r>
            <a:r>
              <a:rPr lang="fr-CH" sz="2400" dirty="0" smtClean="0">
                <a:latin typeface="Comic Sans MS" pitchFamily="66" charset="0"/>
              </a:rPr>
              <a:t> </a:t>
            </a:r>
            <a:r>
              <a:rPr lang="fr-CH" sz="2400" dirty="0" err="1" smtClean="0">
                <a:latin typeface="Comic Sans MS" pitchFamily="66" charset="0"/>
              </a:rPr>
              <a:t>functions</a:t>
            </a:r>
            <a:r>
              <a:rPr lang="fr-CH" sz="2400" dirty="0" smtClean="0">
                <a:latin typeface="Comic Sans MS" pitchFamily="66" charset="0"/>
              </a:rPr>
              <a:t> (</a:t>
            </a:r>
            <a:r>
              <a:rPr lang="fr-CH" sz="2400" b="1" dirty="0" smtClean="0">
                <a:latin typeface="Comic Sans MS" pitchFamily="66" charset="0"/>
              </a:rPr>
              <a:t>modes of </a:t>
            </a:r>
            <a:r>
              <a:rPr lang="fr-CH" sz="2400" b="1" dirty="0" err="1" smtClean="0">
                <a:latin typeface="Comic Sans MS" pitchFamily="66" charset="0"/>
              </a:rPr>
              <a:t>rectangular</a:t>
            </a:r>
            <a:r>
              <a:rPr lang="fr-CH" sz="2400" b="1" dirty="0" smtClean="0">
                <a:latin typeface="Comic Sans MS" pitchFamily="66" charset="0"/>
              </a:rPr>
              <a:t> </a:t>
            </a:r>
            <a:r>
              <a:rPr lang="fr-CH" sz="2400" b="1" dirty="0" err="1" smtClean="0">
                <a:latin typeface="Comic Sans MS" pitchFamily="66" charset="0"/>
              </a:rPr>
              <a:t>waveguide</a:t>
            </a:r>
            <a:r>
              <a:rPr lang="fr-CH" sz="2400" dirty="0" smtClean="0">
                <a:latin typeface="Comic Sans MS" pitchFamily="66" charset="0"/>
              </a:rPr>
              <a:t>) as </a:t>
            </a:r>
            <a:r>
              <a:rPr lang="fr-CH" sz="2400" dirty="0" smtClean="0">
                <a:latin typeface="Comic Sans MS" pitchFamily="66" charset="0"/>
              </a:rPr>
              <a:t>the basis set </a:t>
            </a:r>
            <a:r>
              <a:rPr lang="fr-CH" sz="2400" dirty="0" smtClean="0">
                <a:latin typeface="Comic Sans MS" pitchFamily="66" charset="0"/>
              </a:rPr>
              <a:t>to </a:t>
            </a:r>
            <a:r>
              <a:rPr lang="fr-CH" sz="2400" dirty="0" err="1" smtClean="0">
                <a:latin typeface="Comic Sans MS" pitchFamily="66" charset="0"/>
              </a:rPr>
              <a:t>develop</a:t>
            </a:r>
            <a:r>
              <a:rPr lang="fr-CH" sz="2400" dirty="0" smtClean="0">
                <a:latin typeface="Comic Sans MS" pitchFamily="66" charset="0"/>
              </a:rPr>
              <a:t> the solutions for the </a:t>
            </a:r>
            <a:r>
              <a:rPr lang="fr-CH" sz="2400" dirty="0" err="1" smtClean="0">
                <a:latin typeface="Comic Sans MS" pitchFamily="66" charset="0"/>
              </a:rPr>
              <a:t>beam</a:t>
            </a:r>
            <a:r>
              <a:rPr lang="fr-CH" sz="2400" dirty="0" smtClean="0">
                <a:latin typeface="Comic Sans MS" pitchFamily="66" charset="0"/>
              </a:rPr>
              <a:t> pipe.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ELECTRO</a:t>
            </a:r>
            <a:r>
              <a:rPr lang="fr-CH" sz="2400" dirty="0" smtClean="0">
                <a:latin typeface="Comic Sans MS" pitchFamily="66" charset="0"/>
              </a:rPr>
              <a:t>MAGNETIC MODEL</a:t>
            </a:r>
            <a:endParaRPr lang="fr-CH" sz="2400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1052736"/>
            <a:ext cx="255577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Comic Sans MS" pitchFamily="66" charset="0"/>
                <a:ea typeface="+mj-ea"/>
                <a:cs typeface="+mj-cs"/>
              </a:rPr>
              <a:t>Beam pipe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653136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>
                <a:latin typeface="Comic Sans MS" pitchFamily="66" charset="0"/>
              </a:rPr>
              <a:t>BI-RME </a:t>
            </a:r>
            <a:r>
              <a:rPr lang="fr-CH" dirty="0" err="1" smtClean="0">
                <a:latin typeface="Comic Sans MS" pitchFamily="66" charset="0"/>
              </a:rPr>
              <a:t>method</a:t>
            </a:r>
            <a:endParaRPr lang="fr-CH" dirty="0" smtClean="0">
              <a:latin typeface="Comic Sans MS" pitchFamily="66" charset="0"/>
            </a:endParaRPr>
          </a:p>
          <a:p>
            <a:pPr algn="ctr"/>
            <a:r>
              <a:rPr lang="fr-CH" dirty="0" smtClean="0">
                <a:latin typeface="Comic Sans MS" pitchFamily="66" charset="0"/>
              </a:rPr>
              <a:t>(</a:t>
            </a:r>
            <a:r>
              <a:rPr lang="fr-CH" dirty="0" err="1" smtClean="0">
                <a:latin typeface="Comic Sans MS" pitchFamily="66" charset="0"/>
              </a:rPr>
              <a:t>Boundary</a:t>
            </a:r>
            <a:r>
              <a:rPr lang="fr-CH" dirty="0" smtClean="0">
                <a:latin typeface="Comic Sans MS" pitchFamily="66" charset="0"/>
              </a:rPr>
              <a:t> </a:t>
            </a:r>
            <a:r>
              <a:rPr lang="fr-CH" dirty="0" err="1" smtClean="0">
                <a:latin typeface="Comic Sans MS" pitchFamily="66" charset="0"/>
              </a:rPr>
              <a:t>Integral</a:t>
            </a:r>
            <a:r>
              <a:rPr lang="fr-CH" dirty="0" smtClean="0">
                <a:latin typeface="Comic Sans MS" pitchFamily="66" charset="0"/>
              </a:rPr>
              <a:t>-</a:t>
            </a:r>
            <a:r>
              <a:rPr lang="fr-CH" dirty="0" err="1" smtClean="0">
                <a:latin typeface="Comic Sans MS" pitchFamily="66" charset="0"/>
              </a:rPr>
              <a:t>Resonant</a:t>
            </a:r>
            <a:r>
              <a:rPr lang="fr-CH" dirty="0" smtClean="0">
                <a:latin typeface="Comic Sans MS" pitchFamily="66" charset="0"/>
              </a:rPr>
              <a:t> Mode Expansion)</a:t>
            </a:r>
            <a:endParaRPr lang="fr-CH" dirty="0">
              <a:latin typeface="Comic Sans MS" pitchFamily="66" charset="0"/>
            </a:endParaRPr>
          </a:p>
        </p:txBody>
      </p:sp>
      <p:pic>
        <p:nvPicPr>
          <p:cNvPr id="8" name="Picture 7" descr="beampipe_rectangular.jpg"/>
          <p:cNvPicPr>
            <a:picLocks noChangeAspect="1"/>
          </p:cNvPicPr>
          <p:nvPr/>
        </p:nvPicPr>
        <p:blipFill>
          <a:blip r:embed="rId3" cstate="print"/>
          <a:srcRect l="9470" t="12008" r="20232" b="9720"/>
          <a:stretch>
            <a:fillRect/>
          </a:stretch>
        </p:blipFill>
        <p:spPr>
          <a:xfrm>
            <a:off x="0" y="1988840"/>
            <a:ext cx="4037175" cy="338437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3528" y="1628800"/>
          <a:ext cx="658812" cy="455612"/>
        </p:xfrm>
        <a:graphic>
          <a:graphicData uri="http://schemas.openxmlformats.org/presentationml/2006/ole">
            <p:oleObj spid="_x0000_s27650" name="Equation" r:id="rId4" imgW="330120" imgH="22860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276600" y="2782888"/>
          <a:ext cx="354013" cy="352425"/>
        </p:xfrm>
        <a:graphic>
          <a:graphicData uri="http://schemas.openxmlformats.org/presentationml/2006/ole">
            <p:oleObj spid="_x0000_s27651" name="Equation" r:id="rId5" imgW="177480" imgH="1774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3928" y="1268760"/>
            <a:ext cx="522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Comic Sans MS" pitchFamily="66" charset="0"/>
              </a:rPr>
              <a:t>MODES ARE NON-ANALYTICAL</a:t>
            </a:r>
            <a:r>
              <a:rPr lang="fr-CH" sz="2400" dirty="0" smtClean="0">
                <a:latin typeface="Comic Sans MS" pitchFamily="66" charset="0"/>
              </a:rPr>
              <a:t>!!!</a:t>
            </a:r>
            <a:endParaRPr lang="fr-CH" sz="2400" dirty="0" smtClean="0">
              <a:latin typeface="Comic Sans MS" pitchFamily="66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108168-B7F7-4F60-AF09-DE017E1DB521}" type="slidenum">
              <a:rPr lang="fr-CH" smtClean="0"/>
              <a:t>9</a:t>
            </a:fld>
            <a:endParaRPr lang="fr-CH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landscape]{foils}\pagestyle{empty}&#10;\usepackage{powerpoint}&#10;\begin{document}&#10;\[\Blue \mathcal E 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24"/>
  <p:tag name="BOXHEIGHT" val="39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4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landscape]{foils}\pagestyle{empty}&#10;\usepackage{powerpoint}&#10;\begin{document}&#10;\[\Red e^- 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24"/>
  <p:tag name="BOXHEIGHT" val="397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13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landscape]{foils}\pagestyle{empty}&#10;\usepackage{powerpoint}&#10;\begin{document}&#10;\[ 0 &lt; t &lt; \pi \]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24"/>
  <p:tag name="BOXHEIGHT" val="397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26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30pt,landscape]{foils}\pagestyle{empty}&#10;\usepackage{powerpoint}&#10;\begin{document}\bf%&#10;       \psfrag{xlabel}[][][0.8]{$f/\textrm{GHz}$}&#10;       \psfrag{ylabel}[][][0.8]{$|s_{ij}|/\textrm{dB}$}&#10;      \includegraphics[width=0.9\textwidth]{diplexer-common-port.gnueps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15"/>
  <p:tag name="BITMAPFORMAT" val="bmp256"/>
  <p:tag name="DEBUGINTERACTIVE" val="True"/>
  <p:tag name="ORIGWIDTH" val="532.875"/>
  <p:tag name="PICTUREFILESIZE" val="140707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7686</TotalTime>
  <Words>381</Words>
  <Application>Microsoft Office PowerPoint</Application>
  <PresentationFormat>On-screen Show (4:3)</PresentationFormat>
  <Paragraphs>122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MathType 6.0 Equation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 analysis</dc:title>
  <dc:creator>Edén Sorolla</dc:creator>
  <cp:lastModifiedBy>sorolla</cp:lastModifiedBy>
  <cp:revision>444</cp:revision>
  <dcterms:created xsi:type="dcterms:W3CDTF">2010-06-15T13:08:26Z</dcterms:created>
  <dcterms:modified xsi:type="dcterms:W3CDTF">2011-06-15T19:23:29Z</dcterms:modified>
</cp:coreProperties>
</file>