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8" r:id="rId3"/>
    <p:sldId id="278" r:id="rId4"/>
    <p:sldId id="295" r:id="rId5"/>
    <p:sldId id="296" r:id="rId6"/>
    <p:sldId id="297" r:id="rId7"/>
    <p:sldId id="285" r:id="rId8"/>
    <p:sldId id="299" r:id="rId9"/>
    <p:sldId id="289" r:id="rId10"/>
    <p:sldId id="292" r:id="rId11"/>
    <p:sldId id="291" r:id="rId12"/>
    <p:sldId id="283" r:id="rId13"/>
    <p:sldId id="30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1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782F7-F95A-4502-BC78-BF1E3CCDA55B}" type="datetimeFigureOut">
              <a:rPr lang="en-US" smtClean="0"/>
              <a:pPr/>
              <a:t>6/16/2011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49DD1-C46D-4C61-BD10-97A20E65E8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566FB-3DF7-42AF-ADBD-E6C307354FF5}" type="datetimeFigureOut">
              <a:rPr lang="en-US" smtClean="0"/>
              <a:pPr/>
              <a:t>6/16/2011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2D19C-A00D-4FEA-8A52-08C53301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6600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69EB-3D1D-4A0A-BEE2-DC9C5F486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PS e-Cloud Simulations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28377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C. M. Bhat, H. Maury Cuna,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H. Damerau, S. Hancock,  E. Mahner,                                F. Caspers and  F. Zimmermann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and </a:t>
            </a:r>
            <a:r>
              <a:rPr lang="en-US" sz="2600" dirty="0" smtClean="0">
                <a:solidFill>
                  <a:schemeClr val="tx1"/>
                </a:solidFill>
              </a:rPr>
              <a:t>Theodoros Argyropoulos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e-cloud simulation meeting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June 16, 2011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55" y="-10426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E-Cloud Measurements in the PS (20110606)</a:t>
            </a:r>
            <a:br>
              <a:rPr lang="en-US" sz="2800" dirty="0" smtClean="0"/>
            </a:br>
            <a:r>
              <a:rPr lang="en-US" sz="2800" dirty="0" smtClean="0"/>
              <a:t>Without 80 MHz RF 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pic>
        <p:nvPicPr>
          <p:cNvPr id="23554" name="Picture 2" descr="C:\Chandras-Backup-pcbe13738-2010\LHC-LTV-2010-2011\MD-2011\PS\PS-25ns-20110606-MDdata\Scopedata-Edgar\tek000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4385" y="1239915"/>
            <a:ext cx="6912899" cy="51846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66230" y="2353660"/>
            <a:ext cx="3432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E-cloud buildup LAST 4.5 Turns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E-Cloud Measurements in the PS</a:t>
            </a:r>
            <a:br>
              <a:rPr lang="en-US" sz="2800" dirty="0" smtClean="0"/>
            </a:br>
            <a:r>
              <a:rPr lang="en-US" sz="2800" dirty="0" smtClean="0"/>
              <a:t>20110606-20110610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5425" y="1585559"/>
            <a:ext cx="8830421" cy="4800627"/>
            <a:chOff x="-75005" y="1316723"/>
            <a:chExt cx="9060851" cy="4839032"/>
          </a:xfrm>
        </p:grpSpPr>
        <p:pic>
          <p:nvPicPr>
            <p:cNvPr id="22532" name="Picture 4" descr="C:\Chandras-Backup-pcbe13738-2010\LHC-LTV-2010-2011\MD-2011\PS\PS-25ns-20110608\Scopedata-fromEdgar\tek00005-BLMpt5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97395" y="2415413"/>
              <a:ext cx="5988451" cy="3740342"/>
            </a:xfrm>
            <a:prstGeom prst="rect">
              <a:avLst/>
            </a:prstGeom>
            <a:noFill/>
          </p:spPr>
        </p:pic>
        <p:pic>
          <p:nvPicPr>
            <p:cNvPr id="22531" name="Picture 3" descr="C:\Chandras-Backup-pcbe13738-2010\LHC-LTV-2010-2011\MD-2011\PS\PS-25ns-20110608\Scopedata-fromEdgar\tek00009-BSMpt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2790" y="1870137"/>
              <a:ext cx="5999596" cy="3747304"/>
            </a:xfrm>
            <a:prstGeom prst="rect">
              <a:avLst/>
            </a:prstGeom>
            <a:noFill/>
          </p:spPr>
        </p:pic>
        <p:pic>
          <p:nvPicPr>
            <p:cNvPr id="22530" name="Picture 2" descr="C:\Chandras-Backup-pcbe13738-2010\LHC-LTV-2010-2011\MD-2011\PS\PS-25ns-20110608\Scopedata-fromEdgar\tek00017-No80MHz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75005" y="1316723"/>
              <a:ext cx="6022671" cy="3761715"/>
            </a:xfrm>
            <a:prstGeom prst="rect">
              <a:avLst/>
            </a:prstGeom>
            <a:noFill/>
          </p:spPr>
        </p:pic>
      </p:grpSp>
      <p:sp>
        <p:nvSpPr>
          <p:cNvPr id="9" name="TextBox 8"/>
          <p:cNvSpPr txBox="1"/>
          <p:nvPr/>
        </p:nvSpPr>
        <p:spPr>
          <a:xfrm rot="20689231">
            <a:off x="4936212" y="1111378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Without 80MHz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20418850">
            <a:off x="7511471" y="1984650"/>
            <a:ext cx="1569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Counter Phase</a:t>
            </a:r>
          </a:p>
          <a:p>
            <a:pPr algn="ctr"/>
            <a:r>
              <a:rPr lang="en-US" b="1" dirty="0" smtClean="0"/>
              <a:t>(BLM)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 rot="20406830">
            <a:off x="6419057" y="1427319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In Phase</a:t>
            </a:r>
          </a:p>
          <a:p>
            <a:pPr algn="ctr"/>
            <a:r>
              <a:rPr lang="en-US" b="1" dirty="0" smtClean="0"/>
              <a:t>(BSM)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07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Summary/Conclusions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285" y="1009485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Systematic approach is adopted to establish</a:t>
            </a:r>
          </a:p>
          <a:p>
            <a:pPr lvl="1"/>
            <a:r>
              <a:rPr lang="en-US" sz="2400" dirty="0" smtClean="0"/>
              <a:t>Minimized statistical effects</a:t>
            </a:r>
          </a:p>
          <a:p>
            <a:pPr lvl="1"/>
            <a:r>
              <a:rPr lang="en-US" sz="2400" dirty="0" smtClean="0"/>
              <a:t>Good set of physical parameters for the simulations</a:t>
            </a:r>
          </a:p>
          <a:p>
            <a:r>
              <a:rPr lang="en-US" sz="2400" dirty="0" smtClean="0"/>
              <a:t>An experiment is carried out in the PS at flat-top energy for various bunch shapes and data is being analyzed.</a:t>
            </a:r>
          </a:p>
          <a:p>
            <a:pPr lvl="1"/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	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070" y="-181070"/>
            <a:ext cx="8229600" cy="9326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ESME Simulations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grpSp>
        <p:nvGrpSpPr>
          <p:cNvPr id="5" name="Group 12"/>
          <p:cNvGrpSpPr/>
          <p:nvPr/>
        </p:nvGrpSpPr>
        <p:grpSpPr>
          <a:xfrm>
            <a:off x="9718270" y="1163105"/>
            <a:ext cx="7234541" cy="5261485"/>
            <a:chOff x="1192360" y="817460"/>
            <a:chExt cx="7234541" cy="5261485"/>
          </a:xfrm>
        </p:grpSpPr>
        <p:pic>
          <p:nvPicPr>
            <p:cNvPr id="21511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92360" y="817460"/>
              <a:ext cx="7234541" cy="526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7221944" y="1508750"/>
              <a:ext cx="691290" cy="3840500"/>
            </a:xfrm>
            <a:prstGeom prst="rect">
              <a:avLst/>
            </a:pr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87949" y="1854395"/>
              <a:ext cx="29697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Region of Interest for e-cloud</a:t>
              </a:r>
              <a:endParaRPr lang="en-US" b="1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7106729" y="2046420"/>
              <a:ext cx="80831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3189420" y="2046420"/>
              <a:ext cx="103693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882180" y="4581150"/>
              <a:ext cx="3802095" cy="64633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V(40MHz) </a:t>
              </a:r>
              <a:r>
                <a:rPr lang="en-US" dirty="0" err="1" smtClean="0"/>
                <a:t>rf</a:t>
              </a:r>
              <a:r>
                <a:rPr lang="en-US" dirty="0" smtClean="0"/>
                <a:t> was increased from 40kV  to 100kV during this last 5msec </a:t>
              </a:r>
              <a:endParaRPr lang="en-US" dirty="0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6684275" y="4773175"/>
              <a:ext cx="499265" cy="3072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715" y="2622495"/>
            <a:ext cx="7254875" cy="3828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44"/>
          <p:cNvGrpSpPr/>
          <p:nvPr/>
        </p:nvGrpSpPr>
        <p:grpSpPr>
          <a:xfrm>
            <a:off x="1192359" y="894270"/>
            <a:ext cx="6375231" cy="1713507"/>
            <a:chOff x="1153955" y="587030"/>
            <a:chExt cx="6375231" cy="1713507"/>
          </a:xfrm>
        </p:grpSpPr>
        <p:sp>
          <p:nvSpPr>
            <p:cNvPr id="41" name="Rectangle 40"/>
            <p:cNvSpPr/>
            <p:nvPr/>
          </p:nvSpPr>
          <p:spPr>
            <a:xfrm>
              <a:off x="1922055" y="1508750"/>
              <a:ext cx="5607130" cy="652885"/>
            </a:xfrm>
            <a:prstGeom prst="rect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Group 29"/>
            <p:cNvGrpSpPr/>
            <p:nvPr/>
          </p:nvGrpSpPr>
          <p:grpSpPr>
            <a:xfrm>
              <a:off x="1922055" y="894270"/>
              <a:ext cx="5607131" cy="1267365"/>
              <a:chOff x="1960460" y="663841"/>
              <a:chExt cx="5607131" cy="1459393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V="1">
                <a:off x="1960460" y="2123230"/>
                <a:ext cx="5607130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1998865" y="1515151"/>
                <a:ext cx="4839030" cy="608080"/>
              </a:xfrm>
              <a:prstGeom prst="line">
                <a:avLst/>
              </a:prstGeom>
              <a:ln w="28575">
                <a:solidFill>
                  <a:srgbClr val="0000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6777087" y="724648"/>
                <a:ext cx="851311" cy="729697"/>
              </a:xfrm>
              <a:prstGeom prst="line">
                <a:avLst/>
              </a:prstGeom>
              <a:ln w="28575">
                <a:solidFill>
                  <a:srgbClr val="0000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818692" y="1374336"/>
                <a:ext cx="729698" cy="768098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304635" y="1592651"/>
              <a:ext cx="1508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40 MHz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rf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 (h=1)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93720" y="1815990"/>
              <a:ext cx="1508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80 MHz </a:t>
              </a:r>
              <a:r>
                <a:rPr lang="en-US" sz="1600" b="1" dirty="0" err="1" smtClean="0">
                  <a:solidFill>
                    <a:srgbClr val="FF0000"/>
                  </a:solidFill>
                </a:rPr>
                <a:t>rf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 (h=2)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4430" y="1931205"/>
              <a:ext cx="486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V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22055" y="894270"/>
              <a:ext cx="5607130" cy="12673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69170" y="1331443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50kV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53955" y="716963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100kV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82180" y="587030"/>
              <a:ext cx="3625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RF Manipulation in the PS at 26 </a:t>
              </a:r>
              <a:r>
                <a:rPr lang="en-US" dirty="0" err="1" smtClean="0"/>
                <a:t>GeV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640" y="441268"/>
            <a:ext cx="8227068" cy="598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665" y="126170"/>
            <a:ext cx="8229600" cy="5812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Ionization Cross Section </a:t>
            </a:r>
            <a:r>
              <a:rPr lang="en-US" sz="2800" dirty="0" smtClean="0">
                <a:sym typeface="Symbol"/>
              </a:rPr>
              <a:t>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960460" y="4403843"/>
            <a:ext cx="19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PS Ejection Energy</a:t>
            </a:r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>
            <a:off x="3880710" y="4542745"/>
            <a:ext cx="652885" cy="153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53220" y="1508750"/>
            <a:ext cx="768100" cy="3648475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33595" y="1508750"/>
            <a:ext cx="2573135" cy="3648475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Object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485" y="1662370"/>
            <a:ext cx="5415103" cy="699662"/>
          </a:xfrm>
          <a:prstGeom prst="rect">
            <a:avLst/>
          </a:prstGeom>
          <a:solidFill>
            <a:srgbClr val="FFFF0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70" y="1393534"/>
            <a:ext cx="7949835" cy="41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731835" y="5540738"/>
            <a:ext cx="7412165" cy="768637"/>
            <a:chOff x="1768435" y="4926795"/>
            <a:chExt cx="7412165" cy="76863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768435" y="5426060"/>
              <a:ext cx="526148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176843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03900" y="5080415"/>
              <a:ext cx="1536200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5675" y="5080415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2635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806840" y="5618085"/>
              <a:ext cx="5645535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271857" y="5387655"/>
              <a:ext cx="1031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264buckets</a:t>
              </a:r>
              <a:endParaRPr lang="en-US" sz="1400" b="1" dirty="0"/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7498467" y="5096227"/>
              <a:ext cx="722007" cy="300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28450" y="4926795"/>
              <a:ext cx="11521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Filling pattern</a:t>
              </a:r>
              <a:endParaRPr lang="en-US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3936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6979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16285" y="-142665"/>
            <a:ext cx="8229600" cy="180503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Work in Progress: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PS e-Cloud: </a:t>
            </a:r>
            <a:r>
              <a:rPr lang="en-US" sz="2800" dirty="0" smtClean="0">
                <a:sym typeface="Symbol"/>
              </a:rPr>
              <a:t></a:t>
            </a:r>
            <a:r>
              <a:rPr lang="en-US" sz="2800" baseline="-25000" dirty="0" smtClean="0">
                <a:sym typeface="Symbol"/>
              </a:rPr>
              <a:t>ion</a:t>
            </a:r>
            <a:r>
              <a:rPr lang="en-US" sz="2800" dirty="0" smtClean="0">
                <a:sym typeface="Symbol"/>
              </a:rPr>
              <a:t>=</a:t>
            </a:r>
            <a:r>
              <a:rPr lang="en-US" sz="2800" dirty="0" smtClean="0"/>
              <a:t>2 MBarn, SEY=1.5, R=0.5, BF=0G, </a:t>
            </a:r>
            <a:br>
              <a:rPr lang="en-US" sz="2800" dirty="0" smtClean="0"/>
            </a:br>
            <a:r>
              <a:rPr lang="en-US" sz="2000" dirty="0" smtClean="0"/>
              <a:t>Gaussian bunch(2k macro particles)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= </a:t>
            </a:r>
            <a:r>
              <a:rPr lang="en-US" sz="2400" b="1" dirty="0" smtClean="0">
                <a:sym typeface="Symbol"/>
              </a:rPr>
              <a:t>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70" y="1431940"/>
            <a:ext cx="7949835" cy="414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grpSp>
        <p:nvGrpSpPr>
          <p:cNvPr id="4" name="Group 21"/>
          <p:cNvGrpSpPr/>
          <p:nvPr/>
        </p:nvGrpSpPr>
        <p:grpSpPr>
          <a:xfrm>
            <a:off x="1731835" y="5540738"/>
            <a:ext cx="7412165" cy="768637"/>
            <a:chOff x="1768435" y="4926795"/>
            <a:chExt cx="7412165" cy="76863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768435" y="5426060"/>
              <a:ext cx="526148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176843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03900" y="5080415"/>
              <a:ext cx="1536200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5675" y="5080415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2635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806840" y="5618085"/>
              <a:ext cx="5645535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271857" y="5387655"/>
              <a:ext cx="1031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264buckets</a:t>
              </a:r>
              <a:endParaRPr lang="en-US" sz="1400" b="1" dirty="0"/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7498467" y="5096227"/>
              <a:ext cx="722007" cy="300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28450" y="4926795"/>
              <a:ext cx="11521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Filling pattern</a:t>
              </a:r>
              <a:endParaRPr lang="en-US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3936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6979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6285" y="-142665"/>
            <a:ext cx="8229600" cy="180503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Work in Progress: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PS e-Cloud: </a:t>
            </a:r>
            <a:r>
              <a:rPr lang="en-US" sz="2800" dirty="0" smtClean="0">
                <a:sym typeface="Symbol"/>
              </a:rPr>
              <a:t></a:t>
            </a:r>
            <a:r>
              <a:rPr lang="en-US" sz="2800" baseline="-25000" dirty="0" smtClean="0">
                <a:sym typeface="Symbol"/>
              </a:rPr>
              <a:t>ion</a:t>
            </a:r>
            <a:r>
              <a:rPr lang="en-US" sz="2800" dirty="0" smtClean="0">
                <a:sym typeface="Symbol"/>
              </a:rPr>
              <a:t>=</a:t>
            </a:r>
            <a:r>
              <a:rPr lang="en-US" sz="2800" dirty="0" smtClean="0"/>
              <a:t>2 MBarn, SEY=1.5, R=0.5, BF=0G, </a:t>
            </a:r>
            <a:br>
              <a:rPr lang="en-US" sz="2800" dirty="0" smtClean="0"/>
            </a:br>
            <a:r>
              <a:rPr lang="en-US" sz="2000" dirty="0" smtClean="0"/>
              <a:t>Gaussian bunch(2k macro particles)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&gt; </a:t>
            </a:r>
            <a:r>
              <a:rPr lang="en-US" sz="2400" b="1" dirty="0" smtClean="0">
                <a:sym typeface="Symbol"/>
              </a:rPr>
              <a:t>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70" y="1431940"/>
            <a:ext cx="8026645" cy="414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grpSp>
        <p:nvGrpSpPr>
          <p:cNvPr id="2" name="Group 21"/>
          <p:cNvGrpSpPr/>
          <p:nvPr/>
        </p:nvGrpSpPr>
        <p:grpSpPr>
          <a:xfrm>
            <a:off x="1731835" y="5540738"/>
            <a:ext cx="7412165" cy="768637"/>
            <a:chOff x="1768435" y="4926795"/>
            <a:chExt cx="7412165" cy="76863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768435" y="5426060"/>
              <a:ext cx="526148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176843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03900" y="5080415"/>
              <a:ext cx="1536200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5675" y="5080415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2635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806840" y="5618085"/>
              <a:ext cx="5645535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271857" y="5387655"/>
              <a:ext cx="1031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264buckets</a:t>
              </a:r>
              <a:endParaRPr lang="en-US" sz="1400" b="1" dirty="0"/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7498467" y="5096227"/>
              <a:ext cx="722007" cy="300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28450" y="4926795"/>
              <a:ext cx="11521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Filling pattern</a:t>
              </a:r>
              <a:endParaRPr lang="en-US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3936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6979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6285" y="-142665"/>
            <a:ext cx="8229600" cy="180503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Work in Progress: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PS e-Cloud: </a:t>
            </a:r>
            <a:r>
              <a:rPr lang="en-US" sz="2800" dirty="0" smtClean="0">
                <a:sym typeface="Symbol"/>
              </a:rPr>
              <a:t></a:t>
            </a:r>
            <a:r>
              <a:rPr lang="en-US" sz="2800" baseline="-25000" dirty="0" smtClean="0">
                <a:sym typeface="Symbol"/>
              </a:rPr>
              <a:t>ion</a:t>
            </a:r>
            <a:r>
              <a:rPr lang="en-US" sz="2800" dirty="0" smtClean="0">
                <a:sym typeface="Symbol"/>
              </a:rPr>
              <a:t>=</a:t>
            </a:r>
            <a:r>
              <a:rPr lang="en-US" sz="2800" dirty="0" smtClean="0"/>
              <a:t>2 MBarn, SEY=1.5, R=0.5, BF=0G, </a:t>
            </a:r>
            <a:br>
              <a:rPr lang="en-US" sz="2800" dirty="0" smtClean="0"/>
            </a:br>
            <a:r>
              <a:rPr lang="en-US" sz="2000" dirty="0" smtClean="0"/>
              <a:t>Gaussian bunch(2k macro particles)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&lt; </a:t>
            </a:r>
            <a:r>
              <a:rPr lang="en-US" sz="2400" b="1" dirty="0" smtClean="0">
                <a:sym typeface="Symbol"/>
              </a:rPr>
              <a:t>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70" y="1431940"/>
            <a:ext cx="7988240" cy="414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grpSp>
        <p:nvGrpSpPr>
          <p:cNvPr id="2" name="Group 21"/>
          <p:cNvGrpSpPr/>
          <p:nvPr/>
        </p:nvGrpSpPr>
        <p:grpSpPr>
          <a:xfrm>
            <a:off x="1731835" y="5540738"/>
            <a:ext cx="7412165" cy="768637"/>
            <a:chOff x="1768435" y="4926795"/>
            <a:chExt cx="7412165" cy="76863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768435" y="5426060"/>
              <a:ext cx="526148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176843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03900" y="5080415"/>
              <a:ext cx="1536200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5675" y="5080415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2635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806840" y="5618085"/>
              <a:ext cx="5645535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271857" y="5387655"/>
              <a:ext cx="10313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264buckets</a:t>
              </a:r>
              <a:endParaRPr lang="en-US" sz="1400" b="1" dirty="0"/>
            </a:p>
          </p:txBody>
        </p:sp>
        <p:sp>
          <p:nvSpPr>
            <p:cNvPr id="30" name="Right Arrow 29"/>
            <p:cNvSpPr/>
            <p:nvPr/>
          </p:nvSpPr>
          <p:spPr>
            <a:xfrm rot="10800000">
              <a:off x="7498467" y="5096227"/>
              <a:ext cx="722007" cy="3001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28450" y="4926795"/>
              <a:ext cx="11521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Filling pattern</a:t>
              </a:r>
              <a:endParaRPr lang="en-US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39365" y="5080415"/>
              <a:ext cx="1574605" cy="345645"/>
            </a:xfrm>
            <a:prstGeom prst="rect">
              <a:avLst/>
            </a:prstGeom>
            <a:blipFill>
              <a:blip r:embed="rId4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69795" y="5118820"/>
              <a:ext cx="1021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72 bunches</a:t>
              </a:r>
              <a:endParaRPr lang="en-US" sz="1400" dirty="0"/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6285" y="-142665"/>
            <a:ext cx="8229600" cy="180503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Work in Progress: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PS e-Cloud: </a:t>
            </a:r>
            <a:r>
              <a:rPr lang="en-US" sz="2800" dirty="0" smtClean="0">
                <a:sym typeface="Symbol"/>
              </a:rPr>
              <a:t></a:t>
            </a:r>
            <a:r>
              <a:rPr lang="en-US" sz="2800" baseline="-25000" dirty="0" smtClean="0">
                <a:sym typeface="Symbol"/>
              </a:rPr>
              <a:t>ion</a:t>
            </a:r>
            <a:r>
              <a:rPr lang="en-US" sz="2800" dirty="0" smtClean="0">
                <a:sym typeface="Symbol"/>
              </a:rPr>
              <a:t>=</a:t>
            </a:r>
            <a:r>
              <a:rPr lang="en-US" sz="2800" dirty="0" smtClean="0"/>
              <a:t>2 MBarn, SEY=1.5, R=0.5, BF=0G, </a:t>
            </a:r>
            <a:br>
              <a:rPr lang="en-US" sz="2800" dirty="0" smtClean="0"/>
            </a:br>
            <a:r>
              <a:rPr lang="en-US" sz="2000" dirty="0" smtClean="0"/>
              <a:t>Gaussian bunch(2k macro particles)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&gt; </a:t>
            </a:r>
            <a:r>
              <a:rPr lang="en-US" sz="2400" b="1" dirty="0" smtClean="0">
                <a:sym typeface="Symbol"/>
              </a:rPr>
              <a:t>y, </a:t>
            </a: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= </a:t>
            </a:r>
            <a:r>
              <a:rPr lang="en-US" sz="2400" b="1" dirty="0" smtClean="0">
                <a:sym typeface="Symbol"/>
              </a:rPr>
              <a:t>y &amp; </a:t>
            </a:r>
            <a:r>
              <a:rPr lang="en-US" sz="3200" b="1" dirty="0" smtClean="0">
                <a:sym typeface="Symbol"/>
              </a:rPr>
              <a:t></a:t>
            </a:r>
            <a:r>
              <a:rPr lang="en-US" sz="2400" b="1" dirty="0" smtClean="0">
                <a:sym typeface="Symbol"/>
              </a:rPr>
              <a:t>x</a:t>
            </a:r>
            <a:r>
              <a:rPr lang="en-US" sz="3200" b="1" dirty="0" smtClean="0">
                <a:sym typeface="Symbol"/>
              </a:rPr>
              <a:t> &lt; </a:t>
            </a:r>
            <a:r>
              <a:rPr lang="en-US" sz="2400" b="1" dirty="0" smtClean="0">
                <a:sym typeface="Symbol"/>
              </a:rPr>
              <a:t>y</a:t>
            </a:r>
            <a:endParaRPr lang="en-US" sz="2800" b="1" dirty="0"/>
          </a:p>
        </p:txBody>
      </p:sp>
      <p:sp>
        <p:nvSpPr>
          <p:cNvPr id="19" name="Rectangle 18"/>
          <p:cNvSpPr/>
          <p:nvPr/>
        </p:nvSpPr>
        <p:spPr>
          <a:xfrm>
            <a:off x="2958990" y="3121760"/>
            <a:ext cx="1959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ym typeface="Symbol"/>
              </a:rPr>
              <a:t></a:t>
            </a:r>
            <a:r>
              <a:rPr lang="en-US" sz="1400" b="1" dirty="0" smtClean="0">
                <a:sym typeface="Symbol"/>
              </a:rPr>
              <a:t>x</a:t>
            </a:r>
            <a:r>
              <a:rPr lang="en-US" b="1" dirty="0" smtClean="0">
                <a:sym typeface="Symbol"/>
              </a:rPr>
              <a:t> &gt; </a:t>
            </a:r>
            <a:r>
              <a:rPr lang="en-US" sz="1400" b="1" dirty="0" smtClean="0">
                <a:sym typeface="Symbol"/>
              </a:rPr>
              <a:t>y and  </a:t>
            </a:r>
            <a:r>
              <a:rPr lang="en-US" b="1" dirty="0" smtClean="0">
                <a:sym typeface="Symbol"/>
              </a:rPr>
              <a:t></a:t>
            </a:r>
            <a:r>
              <a:rPr lang="en-US" sz="1400" b="1" dirty="0" smtClean="0">
                <a:sym typeface="Symbol"/>
              </a:rPr>
              <a:t>x</a:t>
            </a:r>
            <a:r>
              <a:rPr lang="en-US" b="1" dirty="0" smtClean="0">
                <a:sym typeface="Symbol"/>
              </a:rPr>
              <a:t> = </a:t>
            </a:r>
            <a:r>
              <a:rPr lang="en-US" sz="1400" b="1" dirty="0" smtClean="0">
                <a:sym typeface="Symbol"/>
              </a:rPr>
              <a:t>y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223415" y="4081885"/>
            <a:ext cx="89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</a:t>
            </a:r>
            <a:r>
              <a:rPr lang="en-US" sz="1400" b="1" dirty="0" smtClean="0">
                <a:sym typeface="Symbol"/>
              </a:rPr>
              <a:t>x</a:t>
            </a:r>
            <a:r>
              <a:rPr lang="en-US" b="1" dirty="0" smtClean="0">
                <a:sym typeface="Symbol"/>
              </a:rPr>
              <a:t> &lt; </a:t>
            </a:r>
            <a:r>
              <a:rPr lang="en-US" sz="1400" b="1" dirty="0" smtClean="0">
                <a:sym typeface="Symbol"/>
              </a:rPr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Work in Progress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dirty="0" smtClean="0"/>
              <a:t> PS- e-Cloud Simulation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2970" cy="4525963"/>
          </a:xfrm>
        </p:spPr>
        <p:txBody>
          <a:bodyPr/>
          <a:lstStyle/>
          <a:p>
            <a:r>
              <a:rPr lang="en-US" dirty="0" smtClean="0"/>
              <a:t>We have studied</a:t>
            </a:r>
          </a:p>
          <a:p>
            <a:pPr lvl="1"/>
            <a:r>
              <a:rPr lang="en-US" dirty="0" smtClean="0"/>
              <a:t>Ionization Cross Section as a function of Proton energy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Find the correct value of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(ion) is 1MBarn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dirty="0" smtClean="0">
                <a:sym typeface="Symbol"/>
              </a:rPr>
              <a:t>e-Cloud density as a function of  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and </a:t>
            </a:r>
            <a:r>
              <a:rPr lang="en-US" baseline="-25000" dirty="0" smtClean="0">
                <a:sym typeface="Symbol"/>
              </a:rPr>
              <a:t>y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Work in Progress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dirty="0" smtClean="0"/>
              <a:t> PS- e-Cloud Experiment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665" y="1892800"/>
            <a:ext cx="8492970" cy="3211380"/>
          </a:xfrm>
        </p:spPr>
        <p:txBody>
          <a:bodyPr/>
          <a:lstStyle/>
          <a:p>
            <a:r>
              <a:rPr lang="en-US" dirty="0" smtClean="0"/>
              <a:t>We have taken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Baseline data  on MD6 LHC25nsec with a special rf voltage configuration which includes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Tomo-scope data (Longitudinal profiles)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Transverse emittance, Beam Int.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e-cloud data from PS e-cloud monitors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6607465" y="3160165"/>
            <a:ext cx="307240" cy="138258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44570" y="3582620"/>
            <a:ext cx="2412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(June 1-10, 2011)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070" y="-181070"/>
            <a:ext cx="8229600" cy="9326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ESME Simulations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6/16/2011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Bhat,H. Maury Cuna, F. Zimmermann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715" y="2622495"/>
            <a:ext cx="7254875" cy="3828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5" name="Group 44"/>
          <p:cNvGrpSpPr/>
          <p:nvPr/>
        </p:nvGrpSpPr>
        <p:grpSpPr>
          <a:xfrm>
            <a:off x="1192359" y="894270"/>
            <a:ext cx="6375231" cy="1713507"/>
            <a:chOff x="1153955" y="587030"/>
            <a:chExt cx="6375231" cy="1713507"/>
          </a:xfrm>
        </p:grpSpPr>
        <p:sp>
          <p:nvSpPr>
            <p:cNvPr id="41" name="Rectangle 40"/>
            <p:cNvSpPr/>
            <p:nvPr/>
          </p:nvSpPr>
          <p:spPr>
            <a:xfrm>
              <a:off x="1922055" y="1508750"/>
              <a:ext cx="5607130" cy="652885"/>
            </a:xfrm>
            <a:prstGeom prst="rect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922055" y="894270"/>
              <a:ext cx="5607131" cy="1267365"/>
              <a:chOff x="1960460" y="663841"/>
              <a:chExt cx="5607131" cy="1459393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V="1">
                <a:off x="1960460" y="2123230"/>
                <a:ext cx="5607130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1998865" y="1515151"/>
                <a:ext cx="4839030" cy="608080"/>
              </a:xfrm>
              <a:prstGeom prst="line">
                <a:avLst/>
              </a:prstGeom>
              <a:ln w="28575">
                <a:solidFill>
                  <a:srgbClr val="0000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6777087" y="724648"/>
                <a:ext cx="851311" cy="729697"/>
              </a:xfrm>
              <a:prstGeom prst="line">
                <a:avLst/>
              </a:prstGeom>
              <a:ln w="28575">
                <a:solidFill>
                  <a:srgbClr val="0000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818692" y="1374336"/>
                <a:ext cx="729698" cy="768098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3304635" y="1592651"/>
              <a:ext cx="1508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40 MHz </a:t>
              </a:r>
              <a:r>
                <a:rPr lang="en-US" sz="1600" b="1" dirty="0" err="1" smtClean="0">
                  <a:solidFill>
                    <a:srgbClr val="0000FF"/>
                  </a:solidFill>
                </a:rPr>
                <a:t>rf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 (h=1)</a:t>
              </a:r>
              <a:endParaRPr 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93720" y="1815990"/>
              <a:ext cx="1508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80 MHz </a:t>
              </a:r>
              <a:r>
                <a:rPr lang="en-US" sz="1600" b="1" dirty="0" err="1" smtClean="0">
                  <a:solidFill>
                    <a:srgbClr val="FF0000"/>
                  </a:solidFill>
                </a:rPr>
                <a:t>rf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 (h=2)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4430" y="1931205"/>
              <a:ext cx="486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V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22055" y="894270"/>
              <a:ext cx="5607130" cy="12673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69170" y="1331443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50kV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53955" y="716963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100kV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82180" y="587030"/>
              <a:ext cx="3625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RF Manipulation in the PS at 26 </a:t>
              </a:r>
              <a:r>
                <a:rPr lang="en-US" dirty="0" err="1" smtClean="0"/>
                <a:t>GeV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759615" y="4926795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Gaussian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721210" y="5349250"/>
            <a:ext cx="139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Compressed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745668" y="4350720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Flat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523</Words>
  <Application>Microsoft Office PowerPoint</Application>
  <PresentationFormat>On-screen Show (4:3)</PresentationFormat>
  <Paragraphs>115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PS e-Cloud Simulations </vt:lpstr>
      <vt:lpstr>Ionization Cross Section  </vt:lpstr>
      <vt:lpstr>Work in Progress:  PS e-Cloud: ion=2 MBarn, SEY=1.5, R=0.5, BF=0G,  Gaussian bunch(2k macro particles) x = y</vt:lpstr>
      <vt:lpstr>Work in Progress:  PS e-Cloud: ion=2 MBarn, SEY=1.5, R=0.5, BF=0G,  Gaussian bunch(2k macro particles) x &gt; y</vt:lpstr>
      <vt:lpstr>Work in Progress:  PS e-Cloud: ion=2 MBarn, SEY=1.5, R=0.5, BF=0G,  Gaussian bunch(2k macro particles) x &lt; y</vt:lpstr>
      <vt:lpstr>Work in Progress:  PS e-Cloud: ion=2 MBarn, SEY=1.5, R=0.5, BF=0G,  Gaussian bunch(2k macro particles) x &gt; y, x = y &amp; x &lt; y</vt:lpstr>
      <vt:lpstr>Work in Progress  PS- e-Cloud Simulation </vt:lpstr>
      <vt:lpstr>Work in Progress  PS- e-Cloud Experiment </vt:lpstr>
      <vt:lpstr>ESME Simulations</vt:lpstr>
      <vt:lpstr>E-Cloud Measurements in the PS (20110606) Without 80 MHz RF </vt:lpstr>
      <vt:lpstr>E-Cloud Measurements in the PS 20110606-20110610</vt:lpstr>
      <vt:lpstr>Summary/Conclusions</vt:lpstr>
      <vt:lpstr>ESME Simulations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e-Cloud Simulations </dc:title>
  <dc:creator>cbhat</dc:creator>
  <cp:lastModifiedBy>abconf</cp:lastModifiedBy>
  <cp:revision>72</cp:revision>
  <dcterms:created xsi:type="dcterms:W3CDTF">2011-05-23T13:25:59Z</dcterms:created>
  <dcterms:modified xsi:type="dcterms:W3CDTF">2011-06-16T11:26:22Z</dcterms:modified>
</cp:coreProperties>
</file>