
<file path=[Content_Types].xml><?xml version="1.0" encoding="utf-8"?>
<Types xmlns="http://schemas.openxmlformats.org/package/2006/content-types">
  <Override PartName="/ppt/slides/slide17.xml" ContentType="application/vnd.openxmlformats-officedocument.presentationml.slide+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s/slide15.xml" ContentType="application/vnd.openxmlformats-officedocument.presentationml.slide+xml"/>
  <Override PartName="/ppt/viewProps.xml" ContentType="application/vnd.openxmlformats-officedocument.presentationml.viewProp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Default Extension="doc" ContentType="application/msword"/>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slides/slide12.xml" ContentType="application/vnd.openxmlformats-officedocument.presentationml.slide+xml"/>
  <Default Extension="pict" ContentType="image/pict"/>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sldIdLst>
    <p:sldId id="257" r:id="rId2"/>
    <p:sldId id="258" r:id="rId3"/>
    <p:sldId id="260" r:id="rId4"/>
    <p:sldId id="263" r:id="rId5"/>
    <p:sldId id="262" r:id="rId6"/>
    <p:sldId id="259" r:id="rId7"/>
    <p:sldId id="261"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7" d="100"/>
          <a:sy n="97" d="100"/>
        </p:scale>
        <p:origin x="-968"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presProps" Target="presProps.xml"/><Relationship Id="rId4" Type="http://schemas.openxmlformats.org/officeDocument/2006/relationships/slide" Target="slides/slide3.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slide" Target="slides/slide15.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slide" Target="slides/slide16.xml"/><Relationship Id="rId19" Type="http://schemas.openxmlformats.org/officeDocument/2006/relationships/printerSettings" Target="printerSettings/printerSettings1.bin"/><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pict"/><Relationship Id="rId1" Type="http://schemas.openxmlformats.org/officeDocument/2006/relationships/image" Target="../media/image3.pict"/></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4C53DB-5F38-6C45-885B-602D614E62CD}" type="datetimeFigureOut">
              <a:rPr lang="en-US" smtClean="0"/>
              <a:t>1/21/11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4A451-C7D1-AC47-8234-AD23E1B3D2D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4C53DB-5F38-6C45-885B-602D614E62CD}" type="datetimeFigureOut">
              <a:rPr lang="en-US" smtClean="0"/>
              <a:t>1/21/11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4A451-C7D1-AC47-8234-AD23E1B3D2D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4C53DB-5F38-6C45-885B-602D614E62CD}" type="datetimeFigureOut">
              <a:rPr lang="en-US" smtClean="0"/>
              <a:t>1/21/11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4A451-C7D1-AC47-8234-AD23E1B3D2D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4C53DB-5F38-6C45-885B-602D614E62CD}" type="datetimeFigureOut">
              <a:rPr lang="en-US" smtClean="0"/>
              <a:t>1/21/11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4A451-C7D1-AC47-8234-AD23E1B3D2D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4C53DB-5F38-6C45-885B-602D614E62CD}" type="datetimeFigureOut">
              <a:rPr lang="en-US" smtClean="0"/>
              <a:t>1/21/11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4A451-C7D1-AC47-8234-AD23E1B3D2D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4C53DB-5F38-6C45-885B-602D614E62CD}" type="datetimeFigureOut">
              <a:rPr lang="en-US" smtClean="0"/>
              <a:t>1/21/11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4A451-C7D1-AC47-8234-AD23E1B3D2D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4C53DB-5F38-6C45-885B-602D614E62CD}" type="datetimeFigureOut">
              <a:rPr lang="en-US" smtClean="0"/>
              <a:t>1/21/11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44A451-C7D1-AC47-8234-AD23E1B3D2D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4C53DB-5F38-6C45-885B-602D614E62CD}" type="datetimeFigureOut">
              <a:rPr lang="en-US" smtClean="0"/>
              <a:t>1/21/11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44A451-C7D1-AC47-8234-AD23E1B3D2D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4C53DB-5F38-6C45-885B-602D614E62CD}" type="datetimeFigureOut">
              <a:rPr lang="en-US" smtClean="0"/>
              <a:t>1/21/11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44A451-C7D1-AC47-8234-AD23E1B3D2D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4C53DB-5F38-6C45-885B-602D614E62CD}" type="datetimeFigureOut">
              <a:rPr lang="en-US" smtClean="0"/>
              <a:t>1/21/11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4A451-C7D1-AC47-8234-AD23E1B3D2D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4C53DB-5F38-6C45-885B-602D614E62CD}" type="datetimeFigureOut">
              <a:rPr lang="en-US" smtClean="0"/>
              <a:t>1/21/11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4A451-C7D1-AC47-8234-AD23E1B3D2D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4C53DB-5F38-6C45-885B-602D614E62CD}" type="datetimeFigureOut">
              <a:rPr lang="en-US" smtClean="0"/>
              <a:t>1/21/11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4A451-C7D1-AC47-8234-AD23E1B3D2D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3" Type="http://schemas.openxmlformats.org/officeDocument/2006/relationships/image" Target="../media/image3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image" Target="../media/image41.pdf"/><Relationship Id="rId1" Type="http://schemas.openxmlformats.org/officeDocument/2006/relationships/slideLayout" Target="../slideLayouts/slideLayout2.xml"/><Relationship Id="rId2" Type="http://schemas.openxmlformats.org/officeDocument/2006/relationships/image" Target="../media/image39.pdf"/><Relationship Id="rId3" Type="http://schemas.openxmlformats.org/officeDocument/2006/relationships/image" Target="../media/image40.png"/><Relationship Id="rId5" Type="http://schemas.openxmlformats.org/officeDocument/2006/relationships/image" Target="../media/image42.png"/></Relationships>
</file>

<file path=ppt/slides/_rels/slide13.xml.rels><?xml version="1.0" encoding="UTF-8" standalone="yes"?>
<Relationships xmlns="http://schemas.openxmlformats.org/package/2006/relationships"><Relationship Id="rId4" Type="http://schemas.openxmlformats.org/officeDocument/2006/relationships/image" Target="../media/image45.pdf"/><Relationship Id="rId1" Type="http://schemas.openxmlformats.org/officeDocument/2006/relationships/slideLayout" Target="../slideLayouts/slideLayout2.xml"/><Relationship Id="rId2" Type="http://schemas.openxmlformats.org/officeDocument/2006/relationships/image" Target="../media/image43.pdf"/><Relationship Id="rId3" Type="http://schemas.openxmlformats.org/officeDocument/2006/relationships/image" Target="../media/image44.png"/><Relationship Id="rId5" Type="http://schemas.openxmlformats.org/officeDocument/2006/relationships/image" Target="../media/image46.png"/></Relationships>
</file>

<file path=ppt/slides/_rels/slide14.xml.rels><?xml version="1.0" encoding="UTF-8" standalone="yes"?>
<Relationships xmlns="http://schemas.openxmlformats.org/package/2006/relationships"><Relationship Id="rId4" Type="http://schemas.openxmlformats.org/officeDocument/2006/relationships/image" Target="../media/image49.pdf"/><Relationship Id="rId1" Type="http://schemas.openxmlformats.org/officeDocument/2006/relationships/slideLayout" Target="../slideLayouts/slideLayout2.xml"/><Relationship Id="rId2" Type="http://schemas.openxmlformats.org/officeDocument/2006/relationships/image" Target="../media/image47.pdf"/><Relationship Id="rId3" Type="http://schemas.openxmlformats.org/officeDocument/2006/relationships/image" Target="../media/image48.png"/><Relationship Id="rId5" Type="http://schemas.openxmlformats.org/officeDocument/2006/relationships/image" Target="../media/image50.png"/></Relationships>
</file>

<file path=ppt/slides/_rels/slide15.xml.rels><?xml version="1.0" encoding="UTF-8" standalone="yes"?>
<Relationships xmlns="http://schemas.openxmlformats.org/package/2006/relationships"><Relationship Id="rId4" Type="http://schemas.openxmlformats.org/officeDocument/2006/relationships/image" Target="../media/image53.pdf"/><Relationship Id="rId1" Type="http://schemas.openxmlformats.org/officeDocument/2006/relationships/slideLayout" Target="../slideLayouts/slideLayout2.xml"/><Relationship Id="rId2" Type="http://schemas.openxmlformats.org/officeDocument/2006/relationships/image" Target="../media/image51.pdf"/><Relationship Id="rId3" Type="http://schemas.openxmlformats.org/officeDocument/2006/relationships/image" Target="../media/image52.png"/><Relationship Id="rId5" Type="http://schemas.openxmlformats.org/officeDocument/2006/relationships/image" Target="../media/image54.png"/></Relationships>
</file>

<file path=ppt/slides/_rels/slide16.xml.rels><?xml version="1.0" encoding="UTF-8" standalone="yes"?>
<Relationships xmlns="http://schemas.openxmlformats.org/package/2006/relationships"><Relationship Id="rId4" Type="http://schemas.openxmlformats.org/officeDocument/2006/relationships/image" Target="../media/image57.pdf"/><Relationship Id="rId1" Type="http://schemas.openxmlformats.org/officeDocument/2006/relationships/slideLayout" Target="../slideLayouts/slideLayout2.xml"/><Relationship Id="rId2" Type="http://schemas.openxmlformats.org/officeDocument/2006/relationships/image" Target="../media/image55.pdf"/><Relationship Id="rId3" Type="http://schemas.openxmlformats.org/officeDocument/2006/relationships/image" Target="../media/image56.png"/><Relationship Id="rId5" Type="http://schemas.openxmlformats.org/officeDocument/2006/relationships/image" Target="../media/image5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oleObject" Target="../embeddings/Microsoft_Word_97_-_2004_Document1.doc"/><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5.png"/><Relationship Id="rId5" Type="http://schemas.openxmlformats.org/officeDocument/2006/relationships/oleObject" Target="../embeddings/Microsoft_Word_97_-_2004_Document2.doc"/></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image" Target="../media/image8.pdf"/><Relationship Id="rId5" Type="http://schemas.openxmlformats.org/officeDocument/2006/relationships/image" Target="../media/image9.pn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6.pdf"/><Relationship Id="rId3" Type="http://schemas.openxmlformats.org/officeDocument/2006/relationships/image" Target="../media/image7.png"/><Relationship Id="rId6" Type="http://schemas.openxmlformats.org/officeDocument/2006/relationships/image" Target="../media/image10.pd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image" Target="../media/image14.pdf"/><Relationship Id="rId1" Type="http://schemas.openxmlformats.org/officeDocument/2006/relationships/slideLayout" Target="../slideLayouts/slideLayout2.xml"/><Relationship Id="rId2" Type="http://schemas.openxmlformats.org/officeDocument/2006/relationships/image" Target="../media/image12.pdf"/><Relationship Id="rId3" Type="http://schemas.openxmlformats.org/officeDocument/2006/relationships/image" Target="../media/image13.png"/><Relationship Id="rId5" Type="http://schemas.openxmlformats.org/officeDocument/2006/relationships/image" Target="../media/image15.png"/></Relationships>
</file>

<file path=ppt/slides/_rels/slide7.xml.rels><?xml version="1.0" encoding="UTF-8" standalone="yes"?>
<Relationships xmlns="http://schemas.openxmlformats.org/package/2006/relationships"><Relationship Id="rId4" Type="http://schemas.openxmlformats.org/officeDocument/2006/relationships/image" Target="../media/image18.pdf"/><Relationship Id="rId5" Type="http://schemas.openxmlformats.org/officeDocument/2006/relationships/image" Target="../media/image19.png"/><Relationship Id="rId7"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6.pdf"/><Relationship Id="rId3" Type="http://schemas.openxmlformats.org/officeDocument/2006/relationships/image" Target="../media/image17.png"/><Relationship Id="rId6" Type="http://schemas.openxmlformats.org/officeDocument/2006/relationships/image" Target="../media/image20.pdf"/></Relationships>
</file>

<file path=ppt/slides/_rels/slide8.xml.rels><?xml version="1.0" encoding="UTF-8" standalone="yes"?>
<Relationships xmlns="http://schemas.openxmlformats.org/package/2006/relationships"><Relationship Id="rId4" Type="http://schemas.openxmlformats.org/officeDocument/2006/relationships/image" Target="../media/image24.pdf"/><Relationship Id="rId5" Type="http://schemas.openxmlformats.org/officeDocument/2006/relationships/image" Target="../media/image25.png"/><Relationship Id="rId7"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2.pdf"/><Relationship Id="rId3" Type="http://schemas.openxmlformats.org/officeDocument/2006/relationships/image" Target="../media/image23.png"/><Relationship Id="rId6" Type="http://schemas.openxmlformats.org/officeDocument/2006/relationships/image" Target="../media/image26.pdf"/></Relationships>
</file>

<file path=ppt/slides/_rels/slide9.xml.rels><?xml version="1.0" encoding="UTF-8" standalone="yes"?>
<Relationships xmlns="http://schemas.openxmlformats.org/package/2006/relationships"><Relationship Id="rId8" Type="http://schemas.openxmlformats.org/officeDocument/2006/relationships/image" Target="../media/image34.pdf"/><Relationship Id="rId4" Type="http://schemas.openxmlformats.org/officeDocument/2006/relationships/image" Target="../media/image30.pdf"/><Relationship Id="rId5" Type="http://schemas.openxmlformats.org/officeDocument/2006/relationships/image" Target="../media/image31.png"/><Relationship Id="rId7"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28.pdf"/><Relationship Id="rId9" Type="http://schemas.openxmlformats.org/officeDocument/2006/relationships/image" Target="../media/image35.png"/><Relationship Id="rId3" Type="http://schemas.openxmlformats.org/officeDocument/2006/relationships/image" Target="../media/image29.png"/><Relationship Id="rId6" Type="http://schemas.openxmlformats.org/officeDocument/2006/relationships/image" Target="../media/image32.pd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676400"/>
            <a:ext cx="7772400" cy="1143000"/>
          </a:xfrm>
        </p:spPr>
        <p:txBody>
          <a:bodyPr>
            <a:normAutofit fontScale="90000"/>
          </a:bodyPr>
          <a:lstStyle/>
          <a:p>
            <a:pPr>
              <a:lnSpc>
                <a:spcPct val="90000"/>
              </a:lnSpc>
            </a:pPr>
            <a:r>
              <a:rPr lang="en-US" sz="2800" dirty="0" smtClean="0">
                <a:latin typeface="Capitals" pitchFamily="-109" charset="0"/>
              </a:rPr>
              <a:t>Where are the electron cloud stripes in strong dipoles?</a:t>
            </a:r>
            <a:br>
              <a:rPr lang="en-US" sz="2800" dirty="0" smtClean="0">
                <a:latin typeface="Capitals" pitchFamily="-109" charset="0"/>
              </a:rPr>
            </a:br>
            <a:r>
              <a:rPr lang="en-US" sz="1200" dirty="0" smtClean="0">
                <a:latin typeface="Textile" charset="0"/>
              </a:rPr>
              <a:t/>
            </a:r>
            <a:br>
              <a:rPr lang="en-US" sz="1200" dirty="0" smtClean="0">
                <a:latin typeface="Textile" charset="0"/>
              </a:rPr>
            </a:br>
            <a:r>
              <a:rPr lang="en-US" sz="1900" dirty="0" smtClean="0">
                <a:latin typeface="Textile" charset="0"/>
              </a:rPr>
              <a:t> </a:t>
            </a:r>
            <a:r>
              <a:rPr lang="en-US" sz="1600" dirty="0" smtClean="0">
                <a:latin typeface="Textile" charset="0"/>
              </a:rPr>
              <a:t>G. Rumolo, for the Electron Cloud meeting, 21/01/2011</a:t>
            </a:r>
            <a:endParaRPr lang="en-US" sz="1600" dirty="0">
              <a:latin typeface="Textile" charset="0"/>
            </a:endParaRPr>
          </a:p>
        </p:txBody>
      </p:sp>
      <p:sp>
        <p:nvSpPr>
          <p:cNvPr id="4099" name="Rectangle 3"/>
          <p:cNvSpPr>
            <a:spLocks noGrp="1" noChangeArrowheads="1"/>
          </p:cNvSpPr>
          <p:nvPr>
            <p:ph type="body" idx="1"/>
          </p:nvPr>
        </p:nvSpPr>
        <p:spPr>
          <a:xfrm>
            <a:off x="1066800" y="3048000"/>
            <a:ext cx="7239000" cy="2895600"/>
          </a:xfrm>
        </p:spPr>
        <p:txBody>
          <a:bodyPr>
            <a:normAutofit/>
          </a:bodyPr>
          <a:lstStyle/>
          <a:p>
            <a:pPr>
              <a:lnSpc>
                <a:spcPct val="90000"/>
              </a:lnSpc>
            </a:pPr>
            <a:r>
              <a:rPr lang="en-US" sz="2100" dirty="0" smtClean="0">
                <a:latin typeface="Copperplate" pitchFamily="-109" charset="0"/>
              </a:rPr>
              <a:t>The mystery of the missing stripes in SPS and LHC simulations</a:t>
            </a:r>
          </a:p>
          <a:p>
            <a:pPr>
              <a:lnSpc>
                <a:spcPct val="90000"/>
              </a:lnSpc>
            </a:pPr>
            <a:r>
              <a:rPr lang="en-US" sz="2100" dirty="0" smtClean="0">
                <a:latin typeface="Copperplate" pitchFamily="-109" charset="0"/>
              </a:rPr>
              <a:t>ECLOUD simulations in dipoles (LHC and SPS):</a:t>
            </a:r>
          </a:p>
          <a:p>
            <a:pPr lvl="1">
              <a:lnSpc>
                <a:spcPct val="90000"/>
              </a:lnSpc>
            </a:pPr>
            <a:r>
              <a:rPr lang="en-US" sz="1700" dirty="0" smtClean="0">
                <a:latin typeface="Copperplate" pitchFamily="-109" charset="0"/>
              </a:rPr>
              <a:t>Sensitivity to time steps</a:t>
            </a:r>
          </a:p>
          <a:p>
            <a:pPr lvl="1">
              <a:lnSpc>
                <a:spcPct val="90000"/>
              </a:lnSpc>
            </a:pPr>
            <a:r>
              <a:rPr lang="en-US" sz="1700" dirty="0" smtClean="0">
                <a:latin typeface="Copperplate" pitchFamily="-109" charset="0"/>
              </a:rPr>
              <a:t>Influence of initial distribution</a:t>
            </a:r>
          </a:p>
          <a:p>
            <a:pPr lvl="1">
              <a:lnSpc>
                <a:spcPct val="90000"/>
              </a:lnSpc>
            </a:pPr>
            <a:r>
              <a:rPr lang="en-US" sz="1700" dirty="0" smtClean="0">
                <a:latin typeface="Copperplate" pitchFamily="-109" charset="0"/>
              </a:rPr>
              <a:t>Number of </a:t>
            </a:r>
            <a:r>
              <a:rPr lang="en-US" sz="1700" dirty="0" err="1" smtClean="0">
                <a:latin typeface="Copperplate" pitchFamily="-109" charset="0"/>
              </a:rPr>
              <a:t>macroelectrons</a:t>
            </a:r>
            <a:r>
              <a:rPr lang="en-US" sz="1700" dirty="0" smtClean="0">
                <a:latin typeface="Copperplate" pitchFamily="-109" charset="0"/>
              </a:rPr>
              <a:t> launched per bunch</a:t>
            </a:r>
          </a:p>
          <a:p>
            <a:pPr>
              <a:lnSpc>
                <a:spcPct val="90000"/>
              </a:lnSpc>
            </a:pPr>
            <a:r>
              <a:rPr lang="en-US" sz="2100" dirty="0" smtClean="0">
                <a:latin typeface="Copperplate" pitchFamily="-109" charset="0"/>
              </a:rPr>
              <a:t>Results, discussion and recommended parameters</a:t>
            </a:r>
          </a:p>
        </p:txBody>
      </p:sp>
      <p:pic>
        <p:nvPicPr>
          <p:cNvPr id="5" name="Picture 3" descr="cern_logo.gif"/>
          <p:cNvPicPr>
            <a:picLocks noChangeAspect="1"/>
          </p:cNvPicPr>
          <p:nvPr/>
        </p:nvPicPr>
        <p:blipFill>
          <a:blip r:embed="rId2"/>
          <a:srcRect/>
          <a:stretch>
            <a:fillRect/>
          </a:stretch>
        </p:blipFill>
        <p:spPr bwMode="auto">
          <a:xfrm>
            <a:off x="0" y="0"/>
            <a:ext cx="1079500" cy="1079500"/>
          </a:xfrm>
          <a:prstGeom prst="rect">
            <a:avLst/>
          </a:prstGeom>
          <a:noFill/>
          <a:ln w="9525">
            <a:noFill/>
            <a:miter lim="800000"/>
            <a:headEnd/>
            <a:tailEnd/>
          </a:ln>
        </p:spPr>
      </p:pic>
      <p:pic>
        <p:nvPicPr>
          <p:cNvPr id="7" name="Picture 4" descr="LOGO-BE-200x200_jpg.jpg"/>
          <p:cNvPicPr>
            <a:picLocks noChangeAspect="1"/>
          </p:cNvPicPr>
          <p:nvPr/>
        </p:nvPicPr>
        <p:blipFill>
          <a:blip r:embed="rId3"/>
          <a:srcRect/>
          <a:stretch>
            <a:fillRect/>
          </a:stretch>
        </p:blipFill>
        <p:spPr bwMode="auto">
          <a:xfrm>
            <a:off x="8064500" y="0"/>
            <a:ext cx="1079500"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Picture 20" descr="edistr-scan.png"/>
          <p:cNvPicPr>
            <a:picLocks noChangeAspect="1"/>
          </p:cNvPicPr>
          <p:nvPr/>
        </p:nvPicPr>
        <p:blipFill>
          <a:blip r:embed="rId2"/>
          <a:srcRect l="7159" t="9265" r="3222" b="9265"/>
          <a:stretch>
            <a:fillRect/>
          </a:stretch>
        </p:blipFill>
        <p:spPr>
          <a:xfrm>
            <a:off x="1892300" y="2717800"/>
            <a:ext cx="5637319" cy="3960000"/>
          </a:xfrm>
          <a:prstGeom prst="rect">
            <a:avLst/>
          </a:prstGeom>
        </p:spPr>
      </p:pic>
      <p:sp>
        <p:nvSpPr>
          <p:cNvPr id="2" name="Title 1"/>
          <p:cNvSpPr>
            <a:spLocks noGrp="1"/>
          </p:cNvSpPr>
          <p:nvPr>
            <p:ph type="title"/>
          </p:nvPr>
        </p:nvSpPr>
        <p:spPr>
          <a:xfrm>
            <a:off x="457200" y="274638"/>
            <a:ext cx="8229600" cy="792162"/>
          </a:xfrm>
        </p:spPr>
        <p:txBody>
          <a:bodyPr>
            <a:noAutofit/>
          </a:bodyPr>
          <a:lstStyle/>
          <a:p>
            <a:r>
              <a:rPr lang="en-US" sz="3500" dirty="0" smtClean="0"/>
              <a:t>Checks in the SPS MBB dipoles (III)</a:t>
            </a:r>
            <a:endParaRPr lang="en-US" sz="3500" dirty="0"/>
          </a:p>
        </p:txBody>
      </p:sp>
      <p:sp>
        <p:nvSpPr>
          <p:cNvPr id="3" name="Content Placeholder 2"/>
          <p:cNvSpPr>
            <a:spLocks noGrp="1"/>
          </p:cNvSpPr>
          <p:nvPr>
            <p:ph idx="1"/>
          </p:nvPr>
        </p:nvSpPr>
        <p:spPr>
          <a:xfrm>
            <a:off x="339052" y="1295400"/>
            <a:ext cx="8229600" cy="914400"/>
          </a:xfrm>
        </p:spPr>
        <p:txBody>
          <a:bodyPr>
            <a:normAutofit fontScale="70000" lnSpcReduction="20000"/>
          </a:bodyPr>
          <a:lstStyle/>
          <a:p>
            <a:r>
              <a:rPr lang="en-US" dirty="0" smtClean="0"/>
              <a:t>Snapshot of the electron cloud distribution before bunch passage shows that the cloud distribution tends to become more and more central, as the </a:t>
            </a:r>
            <a:r>
              <a:rPr lang="en-US" dirty="0" err="1" smtClean="0"/>
              <a:t>interbunch</a:t>
            </a:r>
            <a:r>
              <a:rPr lang="en-US" dirty="0" smtClean="0"/>
              <a:t> slicing is made coarser</a:t>
            </a:r>
            <a:endParaRPr lang="en-US" dirty="0"/>
          </a:p>
        </p:txBody>
      </p:sp>
      <p:sp>
        <p:nvSpPr>
          <p:cNvPr id="11" name="TextBox 10"/>
          <p:cNvSpPr txBox="1"/>
          <p:nvPr/>
        </p:nvSpPr>
        <p:spPr>
          <a:xfrm>
            <a:off x="1054100" y="2717800"/>
            <a:ext cx="838200" cy="369332"/>
          </a:xfrm>
          <a:prstGeom prst="rect">
            <a:avLst/>
          </a:prstGeom>
          <a:noFill/>
        </p:spPr>
        <p:txBody>
          <a:bodyPr wrap="square" rtlCol="0">
            <a:spAutoFit/>
          </a:bodyPr>
          <a:lstStyle/>
          <a:p>
            <a:r>
              <a:rPr lang="en-US" dirty="0" smtClean="0"/>
              <a:t>R=0.7</a:t>
            </a:r>
            <a:endParaRPr lang="en-US" dirty="0"/>
          </a:p>
        </p:txBody>
      </p:sp>
      <p:sp>
        <p:nvSpPr>
          <p:cNvPr id="16" name="Oval 15"/>
          <p:cNvSpPr/>
          <p:nvPr/>
        </p:nvSpPr>
        <p:spPr>
          <a:xfrm>
            <a:off x="3101758" y="3620532"/>
            <a:ext cx="3620590" cy="2057400"/>
          </a:xfrm>
          <a:prstGeom prst="ellipse">
            <a:avLst/>
          </a:prstGeom>
          <a:noFill/>
          <a:ln w="1905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1066800" y="3059668"/>
            <a:ext cx="1143000" cy="369332"/>
          </a:xfrm>
          <a:prstGeom prst="rect">
            <a:avLst/>
          </a:prstGeom>
          <a:noFill/>
        </p:spPr>
        <p:txBody>
          <a:bodyPr wrap="square" rtlCol="0">
            <a:spAutoFit/>
          </a:bodyPr>
          <a:lstStyle/>
          <a:p>
            <a:r>
              <a:rPr lang="en-US" dirty="0" err="1" smtClean="0">
                <a:latin typeface="Symbol" charset="2"/>
                <a:cs typeface="Symbol" charset="2"/>
              </a:rPr>
              <a:t>d</a:t>
            </a:r>
            <a:r>
              <a:rPr lang="en-US" baseline="-25000" dirty="0" err="1" smtClean="0">
                <a:latin typeface="+mj-lt"/>
                <a:cs typeface="Symbol" charset="2"/>
              </a:rPr>
              <a:t>max</a:t>
            </a:r>
            <a:r>
              <a:rPr lang="en-US" dirty="0" smtClean="0"/>
              <a:t>=1.5</a:t>
            </a:r>
            <a:endParaRPr lang="en-US" dirty="0"/>
          </a:p>
        </p:txBody>
      </p:sp>
      <p:sp>
        <p:nvSpPr>
          <p:cNvPr id="27" name="Oval 26"/>
          <p:cNvSpPr/>
          <p:nvPr/>
        </p:nvSpPr>
        <p:spPr>
          <a:xfrm>
            <a:off x="4864100" y="4508501"/>
            <a:ext cx="889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Arrow Connector 28"/>
          <p:cNvCxnSpPr>
            <a:stCxn id="27" idx="5"/>
          </p:cNvCxnSpPr>
          <p:nvPr/>
        </p:nvCxnSpPr>
        <p:spPr>
          <a:xfrm rot="16200000" flipH="1">
            <a:off x="5703682" y="3874881"/>
            <a:ext cx="1228816" cy="2756219"/>
          </a:xfrm>
          <a:prstGeom prst="straightConnector1">
            <a:avLst/>
          </a:prstGeom>
          <a:ln w="12700" cap="flat" cmpd="sng" algn="ctr">
            <a:solidFill>
              <a:schemeClr val="accent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7738148" y="5664200"/>
            <a:ext cx="1143000" cy="461665"/>
          </a:xfrm>
          <a:prstGeom prst="rect">
            <a:avLst/>
          </a:prstGeom>
          <a:noFill/>
        </p:spPr>
        <p:txBody>
          <a:bodyPr wrap="square" rtlCol="0">
            <a:spAutoFit/>
          </a:bodyPr>
          <a:lstStyle/>
          <a:p>
            <a:r>
              <a:rPr lang="en-US" sz="1200" dirty="0" smtClean="0">
                <a:solidFill>
                  <a:srgbClr val="3366FF"/>
                </a:solidFill>
              </a:rPr>
              <a:t>1-</a:t>
            </a:r>
            <a:r>
              <a:rPr lang="en-US" sz="1200" dirty="0" smtClean="0">
                <a:solidFill>
                  <a:srgbClr val="3366FF"/>
                </a:solidFill>
                <a:latin typeface="Symbol" charset="2"/>
                <a:cs typeface="Symbol" charset="2"/>
              </a:rPr>
              <a:t>s</a:t>
            </a:r>
            <a:r>
              <a:rPr lang="en-US" sz="1200" dirty="0" smtClean="0">
                <a:solidFill>
                  <a:srgbClr val="3366FF"/>
                </a:solidFill>
              </a:rPr>
              <a:t> beam (2mm </a:t>
            </a:r>
            <a:r>
              <a:rPr lang="en-US" sz="1200" dirty="0" err="1" smtClean="0">
                <a:solidFill>
                  <a:srgbClr val="3366FF"/>
                </a:solidFill>
              </a:rPr>
              <a:t>x</a:t>
            </a:r>
            <a:r>
              <a:rPr lang="en-US" sz="1200" dirty="0" smtClean="0">
                <a:solidFill>
                  <a:srgbClr val="3366FF"/>
                </a:solidFill>
              </a:rPr>
              <a:t> 3mm)</a:t>
            </a:r>
            <a:endParaRPr lang="en-US" sz="1200" dirty="0">
              <a:solidFill>
                <a:srgbClr val="3366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500" dirty="0" smtClean="0"/>
              <a:t>Checks in the SPS MBB dipoles (IV)</a:t>
            </a:r>
            <a:endParaRPr lang="en-US" sz="3500" dirty="0"/>
          </a:p>
        </p:txBody>
      </p:sp>
      <p:sp>
        <p:nvSpPr>
          <p:cNvPr id="3" name="Content Placeholder 2"/>
          <p:cNvSpPr>
            <a:spLocks noGrp="1"/>
          </p:cNvSpPr>
          <p:nvPr>
            <p:ph idx="1"/>
          </p:nvPr>
        </p:nvSpPr>
        <p:spPr>
          <a:xfrm>
            <a:off x="339052" y="1295400"/>
            <a:ext cx="8229600" cy="914400"/>
          </a:xfrm>
        </p:spPr>
        <p:txBody>
          <a:bodyPr>
            <a:normAutofit fontScale="70000" lnSpcReduction="20000"/>
          </a:bodyPr>
          <a:lstStyle/>
          <a:p>
            <a:r>
              <a:rPr lang="en-US" dirty="0" smtClean="0"/>
              <a:t>Looking into more detail, we find that the snapshot of the electron cloud distribution before bunch passage reveals three stripes with the fine slicing and only one with the coarse slicing</a:t>
            </a:r>
            <a:endParaRPr lang="en-US" dirty="0"/>
          </a:p>
        </p:txBody>
      </p:sp>
      <p:sp>
        <p:nvSpPr>
          <p:cNvPr id="11" name="TextBox 10"/>
          <p:cNvSpPr txBox="1"/>
          <p:nvPr/>
        </p:nvSpPr>
        <p:spPr>
          <a:xfrm>
            <a:off x="520700" y="2843768"/>
            <a:ext cx="838200" cy="369332"/>
          </a:xfrm>
          <a:prstGeom prst="rect">
            <a:avLst/>
          </a:prstGeom>
          <a:noFill/>
        </p:spPr>
        <p:txBody>
          <a:bodyPr wrap="square" rtlCol="0">
            <a:spAutoFit/>
          </a:bodyPr>
          <a:lstStyle/>
          <a:p>
            <a:r>
              <a:rPr lang="en-US" dirty="0" smtClean="0"/>
              <a:t>R=0.7</a:t>
            </a:r>
            <a:endParaRPr lang="en-US" dirty="0"/>
          </a:p>
        </p:txBody>
      </p:sp>
      <p:pic>
        <p:nvPicPr>
          <p:cNvPr id="13" name="Picture 12" descr="edistreq-fine.png"/>
          <p:cNvPicPr>
            <a:picLocks noChangeAspect="1"/>
          </p:cNvPicPr>
          <p:nvPr/>
        </p:nvPicPr>
        <p:blipFill>
          <a:blip r:embed="rId2"/>
          <a:srcRect l="7159" t="9265" r="5369" b="9265"/>
          <a:stretch>
            <a:fillRect/>
          </a:stretch>
        </p:blipFill>
        <p:spPr>
          <a:xfrm>
            <a:off x="4567042" y="3213100"/>
            <a:ext cx="4001610" cy="2880000"/>
          </a:xfrm>
          <a:prstGeom prst="rect">
            <a:avLst/>
          </a:prstGeom>
        </p:spPr>
      </p:pic>
      <p:pic>
        <p:nvPicPr>
          <p:cNvPr id="14" name="Picture 13" descr="edistreq-coarse.png"/>
          <p:cNvPicPr>
            <a:picLocks noChangeAspect="1"/>
          </p:cNvPicPr>
          <p:nvPr/>
        </p:nvPicPr>
        <p:blipFill>
          <a:blip r:embed="rId3"/>
          <a:srcRect l="7159" t="9265" r="5369" b="9265"/>
          <a:stretch>
            <a:fillRect/>
          </a:stretch>
        </p:blipFill>
        <p:spPr>
          <a:xfrm>
            <a:off x="339052" y="3213100"/>
            <a:ext cx="4001590" cy="2880000"/>
          </a:xfrm>
          <a:prstGeom prst="rect">
            <a:avLst/>
          </a:prstGeom>
        </p:spPr>
      </p:pic>
      <p:sp>
        <p:nvSpPr>
          <p:cNvPr id="16" name="Oval 15"/>
          <p:cNvSpPr/>
          <p:nvPr/>
        </p:nvSpPr>
        <p:spPr>
          <a:xfrm>
            <a:off x="732663" y="3888928"/>
            <a:ext cx="3620590" cy="1473988"/>
          </a:xfrm>
          <a:prstGeom prst="ellipse">
            <a:avLst/>
          </a:prstGeom>
          <a:noFill/>
          <a:ln w="1905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948062" y="3888928"/>
            <a:ext cx="3620590" cy="1473988"/>
          </a:xfrm>
          <a:prstGeom prst="ellipse">
            <a:avLst/>
          </a:prstGeom>
          <a:noFill/>
          <a:ln w="1905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54863" y="2476500"/>
            <a:ext cx="1143000" cy="369332"/>
          </a:xfrm>
          <a:prstGeom prst="rect">
            <a:avLst/>
          </a:prstGeom>
          <a:noFill/>
        </p:spPr>
        <p:txBody>
          <a:bodyPr wrap="square" rtlCol="0">
            <a:spAutoFit/>
          </a:bodyPr>
          <a:lstStyle/>
          <a:p>
            <a:r>
              <a:rPr lang="en-US" dirty="0" err="1" smtClean="0">
                <a:latin typeface="Symbol" charset="2"/>
                <a:cs typeface="Symbol" charset="2"/>
              </a:rPr>
              <a:t>d</a:t>
            </a:r>
            <a:r>
              <a:rPr lang="en-US" baseline="-25000" dirty="0" err="1" smtClean="0">
                <a:latin typeface="+mj-lt"/>
                <a:cs typeface="Symbol" charset="2"/>
              </a:rPr>
              <a:t>max</a:t>
            </a:r>
            <a:r>
              <a:rPr lang="en-US" dirty="0" smtClean="0"/>
              <a:t>=1.5</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500" dirty="0" smtClean="0"/>
              <a:t>Checks in the SPS MBB dipoles (V)</a:t>
            </a:r>
            <a:endParaRPr lang="en-US" sz="3500" dirty="0"/>
          </a:p>
        </p:txBody>
      </p:sp>
      <p:sp>
        <p:nvSpPr>
          <p:cNvPr id="3" name="Content Placeholder 2"/>
          <p:cNvSpPr>
            <a:spLocks noGrp="1"/>
          </p:cNvSpPr>
          <p:nvPr>
            <p:ph idx="1"/>
          </p:nvPr>
        </p:nvSpPr>
        <p:spPr>
          <a:xfrm>
            <a:off x="339052" y="1066800"/>
            <a:ext cx="8229600" cy="1905000"/>
          </a:xfrm>
        </p:spPr>
        <p:txBody>
          <a:bodyPr>
            <a:normAutofit fontScale="62500" lnSpcReduction="20000"/>
          </a:bodyPr>
          <a:lstStyle/>
          <a:p>
            <a:r>
              <a:rPr lang="en-US" dirty="0" smtClean="0"/>
              <a:t>Does the initial distribution of primary (seed) electrons make a difference?</a:t>
            </a:r>
          </a:p>
          <a:p>
            <a:pPr lvl="1"/>
            <a:r>
              <a:rPr lang="en-US" dirty="0" smtClean="0"/>
              <a:t>Gas ionization with 10% outside of beam volume</a:t>
            </a:r>
          </a:p>
          <a:p>
            <a:pPr lvl="1"/>
            <a:r>
              <a:rPr lang="en-US" dirty="0" smtClean="0"/>
              <a:t>Electrons uniformly distributed in the chamber cross section</a:t>
            </a:r>
          </a:p>
          <a:p>
            <a:pPr lvl="1"/>
            <a:r>
              <a:rPr lang="en-US" dirty="0" smtClean="0"/>
              <a:t>Electrons uniformly launched from the pipe inner wall</a:t>
            </a:r>
          </a:p>
          <a:p>
            <a:r>
              <a:rPr lang="en-US" dirty="0" smtClean="0"/>
              <a:t>In all three cases we have kept the same rate of primary production</a:t>
            </a:r>
          </a:p>
          <a:p>
            <a:r>
              <a:rPr lang="en-US" dirty="0" smtClean="0"/>
              <a:t>For all three case we have run fine and coarse simulations</a:t>
            </a:r>
            <a:endParaRPr lang="en-US" dirty="0"/>
          </a:p>
        </p:txBody>
      </p:sp>
      <p:sp>
        <p:nvSpPr>
          <p:cNvPr id="11" name="TextBox 10"/>
          <p:cNvSpPr txBox="1"/>
          <p:nvPr/>
        </p:nvSpPr>
        <p:spPr>
          <a:xfrm>
            <a:off x="7962989" y="3002002"/>
            <a:ext cx="838200" cy="369332"/>
          </a:xfrm>
          <a:prstGeom prst="rect">
            <a:avLst/>
          </a:prstGeom>
          <a:noFill/>
        </p:spPr>
        <p:txBody>
          <a:bodyPr wrap="square" rtlCol="0">
            <a:spAutoFit/>
          </a:bodyPr>
          <a:lstStyle/>
          <a:p>
            <a:r>
              <a:rPr lang="en-US" dirty="0" smtClean="0"/>
              <a:t>R=0.7</a:t>
            </a:r>
            <a:endParaRPr lang="en-US" dirty="0"/>
          </a:p>
        </p:txBody>
      </p:sp>
      <p:sp>
        <p:nvSpPr>
          <p:cNvPr id="9" name="TextBox 8"/>
          <p:cNvSpPr txBox="1"/>
          <p:nvPr/>
        </p:nvSpPr>
        <p:spPr>
          <a:xfrm>
            <a:off x="7997152" y="2634734"/>
            <a:ext cx="1143000" cy="369332"/>
          </a:xfrm>
          <a:prstGeom prst="rect">
            <a:avLst/>
          </a:prstGeom>
          <a:noFill/>
        </p:spPr>
        <p:txBody>
          <a:bodyPr wrap="square" rtlCol="0">
            <a:spAutoFit/>
          </a:bodyPr>
          <a:lstStyle/>
          <a:p>
            <a:r>
              <a:rPr lang="en-US" dirty="0" err="1" smtClean="0">
                <a:latin typeface="Symbol" charset="2"/>
                <a:cs typeface="Symbol" charset="2"/>
              </a:rPr>
              <a:t>d</a:t>
            </a:r>
            <a:r>
              <a:rPr lang="en-US" baseline="-25000" dirty="0" err="1" smtClean="0">
                <a:latin typeface="+mj-lt"/>
                <a:cs typeface="Symbol" charset="2"/>
              </a:rPr>
              <a:t>max</a:t>
            </a:r>
            <a:r>
              <a:rPr lang="en-US" dirty="0" smtClean="0"/>
              <a:t>=1.5</a:t>
            </a:r>
            <a:endParaRPr lang="en-US" dirty="0"/>
          </a:p>
        </p:txBody>
      </p:sp>
      <p:pic>
        <p:nvPicPr>
          <p:cNvPr id="10" name="Picture 9" descr="buildup-dist-fine.pdf"/>
          <p:cNvPicPr>
            <a:picLocks noChangeAspect="1"/>
          </p:cNvPicPr>
          <p:nvPr/>
        </p:nvPicPr>
        <mc:AlternateContent>
          <mc:Choice xmlns:ma="http://schemas.microsoft.com/office/mac/drawingml/2008/main" Requires="ma">
            <p:blipFill>
              <a:blip r:embed="rId2"/>
              <a:srcRect l="7158" t="9264" r="5369" b="9264"/>
              <a:stretch>
                <a:fillRect/>
              </a:stretch>
            </p:blipFill>
          </mc:Choice>
          <mc:Fallback>
            <p:blipFill>
              <a:blip r:embed="rId3"/>
              <a:srcRect l="7158" t="9264" r="5369" b="9264"/>
              <a:stretch>
                <a:fillRect/>
              </a:stretch>
            </p:blipFill>
          </mc:Fallback>
        </mc:AlternateContent>
        <p:spPr>
          <a:xfrm>
            <a:off x="4685255" y="3505200"/>
            <a:ext cx="4001545" cy="2880000"/>
          </a:xfrm>
          <a:prstGeom prst="rect">
            <a:avLst/>
          </a:prstGeom>
        </p:spPr>
      </p:pic>
      <p:pic>
        <p:nvPicPr>
          <p:cNvPr id="12" name="Picture 11" descr="buildup-dist-coarse.pdf"/>
          <p:cNvPicPr>
            <a:picLocks noChangeAspect="1"/>
          </p:cNvPicPr>
          <p:nvPr/>
        </p:nvPicPr>
        <mc:AlternateContent>
          <mc:Choice xmlns:ma="http://schemas.microsoft.com/office/mac/drawingml/2008/main" Requires="ma">
            <p:blipFill>
              <a:blip r:embed="rId4"/>
              <a:srcRect l="7158" t="9264" r="5369" b="9264"/>
              <a:stretch>
                <a:fillRect/>
              </a:stretch>
            </p:blipFill>
          </mc:Choice>
          <mc:Fallback>
            <p:blipFill>
              <a:blip r:embed="rId5"/>
              <a:srcRect l="7158" t="9264" r="5369" b="9264"/>
              <a:stretch>
                <a:fillRect/>
              </a:stretch>
            </p:blipFill>
          </mc:Fallback>
        </mc:AlternateContent>
        <p:spPr>
          <a:xfrm>
            <a:off x="457200" y="3515294"/>
            <a:ext cx="4001545" cy="2880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500" dirty="0" smtClean="0"/>
              <a:t>Checks in the SPS MBB dipoles (VI)</a:t>
            </a:r>
            <a:endParaRPr lang="en-US" sz="3500" dirty="0"/>
          </a:p>
        </p:txBody>
      </p:sp>
      <p:sp>
        <p:nvSpPr>
          <p:cNvPr id="3" name="Content Placeholder 2"/>
          <p:cNvSpPr>
            <a:spLocks noGrp="1"/>
          </p:cNvSpPr>
          <p:nvPr>
            <p:ph idx="1"/>
          </p:nvPr>
        </p:nvSpPr>
        <p:spPr>
          <a:xfrm>
            <a:off x="339052" y="1066800"/>
            <a:ext cx="8229600" cy="1905000"/>
          </a:xfrm>
        </p:spPr>
        <p:txBody>
          <a:bodyPr>
            <a:normAutofit fontScale="62500" lnSpcReduction="20000"/>
          </a:bodyPr>
          <a:lstStyle/>
          <a:p>
            <a:r>
              <a:rPr lang="en-US" dirty="0" smtClean="0"/>
              <a:t>Does the initial distribution of primary (seed) electrons make a difference?</a:t>
            </a:r>
          </a:p>
          <a:p>
            <a:pPr lvl="1"/>
            <a:r>
              <a:rPr lang="en-US" dirty="0" smtClean="0"/>
              <a:t>Gas ionization with 10% outside of beam volume</a:t>
            </a:r>
          </a:p>
          <a:p>
            <a:pPr lvl="1"/>
            <a:r>
              <a:rPr lang="en-US" dirty="0" smtClean="0"/>
              <a:t>Electrons uniformly distributed in the chamber cross section</a:t>
            </a:r>
          </a:p>
          <a:p>
            <a:pPr lvl="1"/>
            <a:r>
              <a:rPr lang="en-US" dirty="0" smtClean="0"/>
              <a:t>Electrons uniformly launched from the pipe inner wall</a:t>
            </a:r>
          </a:p>
          <a:p>
            <a:r>
              <a:rPr lang="en-US" dirty="0" smtClean="0"/>
              <a:t>Final distributions above the </a:t>
            </a:r>
            <a:r>
              <a:rPr lang="en-US" dirty="0" err="1" smtClean="0"/>
              <a:t>multipacting</a:t>
            </a:r>
            <a:r>
              <a:rPr lang="en-US" dirty="0" smtClean="0"/>
              <a:t> threshold</a:t>
            </a:r>
          </a:p>
          <a:p>
            <a:pPr lvl="1"/>
            <a:r>
              <a:rPr lang="en-US" dirty="0" smtClean="0"/>
              <a:t>No significant dependence with fine slicing, as it should be </a:t>
            </a:r>
            <a:endParaRPr lang="en-US" dirty="0"/>
          </a:p>
        </p:txBody>
      </p:sp>
      <p:sp>
        <p:nvSpPr>
          <p:cNvPr id="11" name="TextBox 10"/>
          <p:cNvSpPr txBox="1"/>
          <p:nvPr/>
        </p:nvSpPr>
        <p:spPr>
          <a:xfrm>
            <a:off x="7962989" y="3002002"/>
            <a:ext cx="838200" cy="369332"/>
          </a:xfrm>
          <a:prstGeom prst="rect">
            <a:avLst/>
          </a:prstGeom>
          <a:noFill/>
        </p:spPr>
        <p:txBody>
          <a:bodyPr wrap="square" rtlCol="0">
            <a:spAutoFit/>
          </a:bodyPr>
          <a:lstStyle/>
          <a:p>
            <a:r>
              <a:rPr lang="en-US" dirty="0" smtClean="0"/>
              <a:t>R=0.7</a:t>
            </a:r>
            <a:endParaRPr lang="en-US" dirty="0"/>
          </a:p>
        </p:txBody>
      </p:sp>
      <p:sp>
        <p:nvSpPr>
          <p:cNvPr id="9" name="TextBox 8"/>
          <p:cNvSpPr txBox="1"/>
          <p:nvPr/>
        </p:nvSpPr>
        <p:spPr>
          <a:xfrm>
            <a:off x="7997152" y="2634734"/>
            <a:ext cx="1143000" cy="369332"/>
          </a:xfrm>
          <a:prstGeom prst="rect">
            <a:avLst/>
          </a:prstGeom>
          <a:noFill/>
        </p:spPr>
        <p:txBody>
          <a:bodyPr wrap="square" rtlCol="0">
            <a:spAutoFit/>
          </a:bodyPr>
          <a:lstStyle/>
          <a:p>
            <a:r>
              <a:rPr lang="en-US" dirty="0" err="1" smtClean="0">
                <a:latin typeface="Symbol" charset="2"/>
                <a:cs typeface="Symbol" charset="2"/>
              </a:rPr>
              <a:t>d</a:t>
            </a:r>
            <a:r>
              <a:rPr lang="en-US" baseline="-25000" dirty="0" err="1" smtClean="0">
                <a:latin typeface="+mj-lt"/>
                <a:cs typeface="Symbol" charset="2"/>
              </a:rPr>
              <a:t>max</a:t>
            </a:r>
            <a:r>
              <a:rPr lang="en-US" dirty="0" smtClean="0"/>
              <a:t>=1.5</a:t>
            </a:r>
            <a:endParaRPr lang="en-US" dirty="0"/>
          </a:p>
        </p:txBody>
      </p:sp>
      <p:pic>
        <p:nvPicPr>
          <p:cNvPr id="8" name="Picture 7" descr="Flux-dist-coarse.pdf"/>
          <p:cNvPicPr>
            <a:picLocks noChangeAspect="1"/>
          </p:cNvPicPr>
          <p:nvPr/>
        </p:nvPicPr>
        <mc:AlternateContent>
          <mc:Choice xmlns:ma="http://schemas.microsoft.com/office/mac/drawingml/2008/main" Requires="ma">
            <p:blipFill>
              <a:blip r:embed="rId2"/>
              <a:srcRect l="7158" t="9264" r="5369" b="9264"/>
              <a:stretch>
                <a:fillRect/>
              </a:stretch>
            </p:blipFill>
          </mc:Choice>
          <mc:Fallback>
            <p:blipFill>
              <a:blip r:embed="rId3"/>
              <a:srcRect l="7158" t="9264" r="5369" b="9264"/>
              <a:stretch>
                <a:fillRect/>
              </a:stretch>
            </p:blipFill>
          </mc:Fallback>
        </mc:AlternateContent>
        <p:spPr>
          <a:xfrm>
            <a:off x="339052" y="3371334"/>
            <a:ext cx="4001549" cy="2880000"/>
          </a:xfrm>
          <a:prstGeom prst="rect">
            <a:avLst/>
          </a:prstGeom>
        </p:spPr>
      </p:pic>
      <p:pic>
        <p:nvPicPr>
          <p:cNvPr id="13" name="Picture 12" descr="Flux-dist-fine.pdf"/>
          <p:cNvPicPr>
            <a:picLocks noChangeAspect="1"/>
          </p:cNvPicPr>
          <p:nvPr/>
        </p:nvPicPr>
        <mc:AlternateContent>
          <mc:Choice xmlns:ma="http://schemas.microsoft.com/office/mac/drawingml/2008/main" Requires="ma">
            <p:blipFill>
              <a:blip r:embed="rId4"/>
              <a:srcRect l="7158" t="9264" r="5369" b="9264"/>
              <a:stretch>
                <a:fillRect/>
              </a:stretch>
            </p:blipFill>
          </mc:Choice>
          <mc:Fallback>
            <p:blipFill>
              <a:blip r:embed="rId5"/>
              <a:srcRect l="7158" t="9264" r="5369" b="9264"/>
              <a:stretch>
                <a:fillRect/>
              </a:stretch>
            </p:blipFill>
          </mc:Fallback>
        </mc:AlternateContent>
        <p:spPr>
          <a:xfrm>
            <a:off x="4567107" y="3371334"/>
            <a:ext cx="4001545" cy="2880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500" dirty="0" smtClean="0"/>
              <a:t>Checks in the SPS MBB dipoles (VII)</a:t>
            </a:r>
            <a:endParaRPr lang="en-US" sz="3500" dirty="0"/>
          </a:p>
        </p:txBody>
      </p:sp>
      <p:sp>
        <p:nvSpPr>
          <p:cNvPr id="3" name="Content Placeholder 2"/>
          <p:cNvSpPr>
            <a:spLocks noGrp="1"/>
          </p:cNvSpPr>
          <p:nvPr>
            <p:ph idx="1"/>
          </p:nvPr>
        </p:nvSpPr>
        <p:spPr>
          <a:xfrm>
            <a:off x="339052" y="1066800"/>
            <a:ext cx="8229600" cy="1905000"/>
          </a:xfrm>
        </p:spPr>
        <p:txBody>
          <a:bodyPr>
            <a:normAutofit fontScale="62500" lnSpcReduction="20000"/>
          </a:bodyPr>
          <a:lstStyle/>
          <a:p>
            <a:r>
              <a:rPr lang="en-US" dirty="0" smtClean="0"/>
              <a:t>Does the initial distribution of primary (seed) electrons make a difference?</a:t>
            </a:r>
          </a:p>
          <a:p>
            <a:pPr lvl="1"/>
            <a:r>
              <a:rPr lang="en-US" dirty="0" smtClean="0"/>
              <a:t>Gas ionization with 10% outside of beam volume</a:t>
            </a:r>
          </a:p>
          <a:p>
            <a:pPr lvl="1"/>
            <a:r>
              <a:rPr lang="en-US" dirty="0" smtClean="0"/>
              <a:t>Electrons uniformly distributed in the chamber cross section</a:t>
            </a:r>
          </a:p>
          <a:p>
            <a:pPr lvl="1"/>
            <a:r>
              <a:rPr lang="en-US" dirty="0" smtClean="0"/>
              <a:t>Electrons uniformly launched from the pipe inner wall</a:t>
            </a:r>
          </a:p>
          <a:p>
            <a:r>
              <a:rPr lang="en-US" dirty="0" smtClean="0"/>
              <a:t>Final distributions below the </a:t>
            </a:r>
            <a:r>
              <a:rPr lang="en-US" dirty="0" err="1" smtClean="0"/>
              <a:t>multipacting</a:t>
            </a:r>
            <a:r>
              <a:rPr lang="en-US" dirty="0" smtClean="0"/>
              <a:t> threshold</a:t>
            </a:r>
          </a:p>
          <a:p>
            <a:pPr lvl="1"/>
            <a:r>
              <a:rPr lang="en-US" dirty="0" smtClean="0"/>
              <a:t>Similar, low energy primary electrons dominant ? </a:t>
            </a:r>
            <a:endParaRPr lang="en-US" dirty="0"/>
          </a:p>
        </p:txBody>
      </p:sp>
      <p:sp>
        <p:nvSpPr>
          <p:cNvPr id="11" name="TextBox 10"/>
          <p:cNvSpPr txBox="1"/>
          <p:nvPr/>
        </p:nvSpPr>
        <p:spPr>
          <a:xfrm>
            <a:off x="7962989" y="3002002"/>
            <a:ext cx="838200" cy="369332"/>
          </a:xfrm>
          <a:prstGeom prst="rect">
            <a:avLst/>
          </a:prstGeom>
          <a:noFill/>
        </p:spPr>
        <p:txBody>
          <a:bodyPr wrap="square" rtlCol="0">
            <a:spAutoFit/>
          </a:bodyPr>
          <a:lstStyle/>
          <a:p>
            <a:r>
              <a:rPr lang="en-US" dirty="0" smtClean="0"/>
              <a:t>R=0.7</a:t>
            </a:r>
            <a:endParaRPr lang="en-US" dirty="0"/>
          </a:p>
        </p:txBody>
      </p:sp>
      <p:sp>
        <p:nvSpPr>
          <p:cNvPr id="9" name="TextBox 8"/>
          <p:cNvSpPr txBox="1"/>
          <p:nvPr/>
        </p:nvSpPr>
        <p:spPr>
          <a:xfrm>
            <a:off x="7997152" y="2634734"/>
            <a:ext cx="1143000" cy="369332"/>
          </a:xfrm>
          <a:prstGeom prst="rect">
            <a:avLst/>
          </a:prstGeom>
          <a:noFill/>
        </p:spPr>
        <p:txBody>
          <a:bodyPr wrap="square" rtlCol="0">
            <a:spAutoFit/>
          </a:bodyPr>
          <a:lstStyle/>
          <a:p>
            <a:r>
              <a:rPr lang="en-US" dirty="0" err="1" smtClean="0">
                <a:latin typeface="Symbol" charset="2"/>
                <a:cs typeface="Symbol" charset="2"/>
              </a:rPr>
              <a:t>d</a:t>
            </a:r>
            <a:r>
              <a:rPr lang="en-US" baseline="-25000" dirty="0" err="1" smtClean="0">
                <a:latin typeface="+mj-lt"/>
                <a:cs typeface="Symbol" charset="2"/>
              </a:rPr>
              <a:t>max</a:t>
            </a:r>
            <a:r>
              <a:rPr lang="en-US" dirty="0" smtClean="0"/>
              <a:t>=1.1</a:t>
            </a:r>
            <a:endParaRPr lang="en-US" dirty="0"/>
          </a:p>
        </p:txBody>
      </p:sp>
      <p:pic>
        <p:nvPicPr>
          <p:cNvPr id="10" name="Picture 9" descr="Flux-dist-s11-coarse.pdf"/>
          <p:cNvPicPr>
            <a:picLocks noChangeAspect="1"/>
          </p:cNvPicPr>
          <p:nvPr/>
        </p:nvPicPr>
        <mc:AlternateContent>
          <mc:Choice xmlns:ma="http://schemas.microsoft.com/office/mac/drawingml/2008/main" Requires="ma">
            <p:blipFill>
              <a:blip r:embed="rId2"/>
              <a:srcRect l="7158" t="9264" r="5369" b="9264"/>
              <a:stretch>
                <a:fillRect/>
              </a:stretch>
            </p:blipFill>
          </mc:Choice>
          <mc:Fallback>
            <p:blipFill>
              <a:blip r:embed="rId3"/>
              <a:srcRect l="7158" t="9264" r="5369" b="9264"/>
              <a:stretch>
                <a:fillRect/>
              </a:stretch>
            </p:blipFill>
          </mc:Fallback>
        </mc:AlternateContent>
        <p:spPr>
          <a:xfrm>
            <a:off x="339052" y="3371334"/>
            <a:ext cx="4001545" cy="2880000"/>
          </a:xfrm>
          <a:prstGeom prst="rect">
            <a:avLst/>
          </a:prstGeom>
        </p:spPr>
      </p:pic>
      <p:pic>
        <p:nvPicPr>
          <p:cNvPr id="12" name="Picture 11" descr="Flux-dist-s11-fine.pdf"/>
          <p:cNvPicPr>
            <a:picLocks noChangeAspect="1"/>
          </p:cNvPicPr>
          <p:nvPr/>
        </p:nvPicPr>
        <mc:AlternateContent>
          <mc:Choice xmlns:ma="http://schemas.microsoft.com/office/mac/drawingml/2008/main" Requires="ma">
            <p:blipFill>
              <a:blip r:embed="rId4"/>
              <a:srcRect l="7158" t="9264" r="5369" b="9264"/>
              <a:stretch>
                <a:fillRect/>
              </a:stretch>
            </p:blipFill>
          </mc:Choice>
          <mc:Fallback>
            <p:blipFill>
              <a:blip r:embed="rId5"/>
              <a:srcRect l="7158" t="9264" r="5369" b="9264"/>
              <a:stretch>
                <a:fillRect/>
              </a:stretch>
            </p:blipFill>
          </mc:Fallback>
        </mc:AlternateContent>
        <p:spPr>
          <a:xfrm>
            <a:off x="4340597" y="3371334"/>
            <a:ext cx="4001549" cy="2880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500" dirty="0" smtClean="0"/>
              <a:t>Checks in the SPS MBB dipoles (VIII)</a:t>
            </a:r>
            <a:endParaRPr lang="en-US" sz="3500" dirty="0"/>
          </a:p>
        </p:txBody>
      </p:sp>
      <p:sp>
        <p:nvSpPr>
          <p:cNvPr id="3" name="Content Placeholder 2"/>
          <p:cNvSpPr>
            <a:spLocks noGrp="1"/>
          </p:cNvSpPr>
          <p:nvPr>
            <p:ph idx="1"/>
          </p:nvPr>
        </p:nvSpPr>
        <p:spPr>
          <a:xfrm>
            <a:off x="457200" y="1295400"/>
            <a:ext cx="8229600" cy="1066800"/>
          </a:xfrm>
        </p:spPr>
        <p:txBody>
          <a:bodyPr>
            <a:normAutofit fontScale="55000" lnSpcReduction="20000"/>
          </a:bodyPr>
          <a:lstStyle/>
          <a:p>
            <a:r>
              <a:rPr lang="en-US" dirty="0" smtClean="0"/>
              <a:t>Is there a dependence on the number of </a:t>
            </a:r>
            <a:r>
              <a:rPr lang="en-US" dirty="0" err="1" smtClean="0"/>
              <a:t>macroelectrons</a:t>
            </a:r>
            <a:r>
              <a:rPr lang="en-US" dirty="0" smtClean="0"/>
              <a:t> launched per bunch?</a:t>
            </a:r>
          </a:p>
          <a:p>
            <a:r>
              <a:rPr lang="en-US" dirty="0" smtClean="0"/>
              <a:t>Coarse and fine slicing cases analyzed below threshold</a:t>
            </a:r>
          </a:p>
          <a:p>
            <a:r>
              <a:rPr lang="en-US" dirty="0" smtClean="0"/>
              <a:t>No perceptible difference </a:t>
            </a:r>
          </a:p>
        </p:txBody>
      </p:sp>
      <p:sp>
        <p:nvSpPr>
          <p:cNvPr id="11" name="TextBox 10"/>
          <p:cNvSpPr txBox="1"/>
          <p:nvPr/>
        </p:nvSpPr>
        <p:spPr>
          <a:xfrm>
            <a:off x="7962989" y="3002002"/>
            <a:ext cx="838200" cy="369332"/>
          </a:xfrm>
          <a:prstGeom prst="rect">
            <a:avLst/>
          </a:prstGeom>
          <a:noFill/>
        </p:spPr>
        <p:txBody>
          <a:bodyPr wrap="square" rtlCol="0">
            <a:spAutoFit/>
          </a:bodyPr>
          <a:lstStyle/>
          <a:p>
            <a:r>
              <a:rPr lang="en-US" dirty="0" smtClean="0"/>
              <a:t>R=0.7</a:t>
            </a:r>
            <a:endParaRPr lang="en-US" dirty="0"/>
          </a:p>
        </p:txBody>
      </p:sp>
      <p:sp>
        <p:nvSpPr>
          <p:cNvPr id="9" name="TextBox 8"/>
          <p:cNvSpPr txBox="1"/>
          <p:nvPr/>
        </p:nvSpPr>
        <p:spPr>
          <a:xfrm>
            <a:off x="7997152" y="2634734"/>
            <a:ext cx="1143000" cy="369332"/>
          </a:xfrm>
          <a:prstGeom prst="rect">
            <a:avLst/>
          </a:prstGeom>
          <a:noFill/>
        </p:spPr>
        <p:txBody>
          <a:bodyPr wrap="square" rtlCol="0">
            <a:spAutoFit/>
          </a:bodyPr>
          <a:lstStyle/>
          <a:p>
            <a:r>
              <a:rPr lang="en-US" dirty="0" err="1" smtClean="0">
                <a:latin typeface="Symbol" charset="2"/>
                <a:cs typeface="Symbol" charset="2"/>
              </a:rPr>
              <a:t>d</a:t>
            </a:r>
            <a:r>
              <a:rPr lang="en-US" baseline="-25000" dirty="0" err="1" smtClean="0">
                <a:latin typeface="+mj-lt"/>
                <a:cs typeface="Symbol" charset="2"/>
              </a:rPr>
              <a:t>max</a:t>
            </a:r>
            <a:r>
              <a:rPr lang="en-US" dirty="0" smtClean="0"/>
              <a:t>=1.1</a:t>
            </a:r>
            <a:endParaRPr lang="en-US" dirty="0"/>
          </a:p>
        </p:txBody>
      </p:sp>
      <p:pic>
        <p:nvPicPr>
          <p:cNvPr id="8" name="Picture 7" descr="Flux-macro-s11-coarse.pdf"/>
          <p:cNvPicPr>
            <a:picLocks noChangeAspect="1"/>
          </p:cNvPicPr>
          <p:nvPr/>
        </p:nvPicPr>
        <mc:AlternateContent>
          <mc:Choice xmlns:ma="http://schemas.microsoft.com/office/mac/drawingml/2008/main" Requires="ma">
            <p:blipFill>
              <a:blip r:embed="rId2"/>
              <a:srcRect l="7158" t="9264" r="5369" b="9264"/>
              <a:stretch>
                <a:fillRect/>
              </a:stretch>
            </p:blipFill>
          </mc:Choice>
          <mc:Fallback>
            <p:blipFill>
              <a:blip r:embed="rId3"/>
              <a:srcRect l="7158" t="9264" r="5369" b="9264"/>
              <a:stretch>
                <a:fillRect/>
              </a:stretch>
            </p:blipFill>
          </mc:Fallback>
        </mc:AlternateContent>
        <p:spPr>
          <a:xfrm>
            <a:off x="0" y="3002002"/>
            <a:ext cx="4001545" cy="2880000"/>
          </a:xfrm>
          <a:prstGeom prst="rect">
            <a:avLst/>
          </a:prstGeom>
        </p:spPr>
      </p:pic>
      <p:pic>
        <p:nvPicPr>
          <p:cNvPr id="13" name="Picture 12" descr="Flux-macro-s11-fine.pdf"/>
          <p:cNvPicPr>
            <a:picLocks noChangeAspect="1"/>
          </p:cNvPicPr>
          <p:nvPr/>
        </p:nvPicPr>
        <mc:AlternateContent>
          <mc:Choice xmlns:ma="http://schemas.microsoft.com/office/mac/drawingml/2008/main" Requires="ma">
            <p:blipFill>
              <a:blip r:embed="rId4"/>
              <a:srcRect l="7158" t="9264" r="5369" b="9264"/>
              <a:stretch>
                <a:fillRect/>
              </a:stretch>
            </p:blipFill>
          </mc:Choice>
          <mc:Fallback>
            <p:blipFill>
              <a:blip r:embed="rId5"/>
              <a:srcRect l="7158" t="9264" r="5369" b="9264"/>
              <a:stretch>
                <a:fillRect/>
              </a:stretch>
            </p:blipFill>
          </mc:Fallback>
        </mc:AlternateContent>
        <p:spPr>
          <a:xfrm>
            <a:off x="4001545" y="3002002"/>
            <a:ext cx="4001545" cy="2880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500" dirty="0" smtClean="0"/>
              <a:t>Checks in the SPS MBB dipoles (IX)</a:t>
            </a:r>
            <a:endParaRPr lang="en-US" sz="3500" dirty="0"/>
          </a:p>
        </p:txBody>
      </p:sp>
      <p:sp>
        <p:nvSpPr>
          <p:cNvPr id="3" name="Content Placeholder 2"/>
          <p:cNvSpPr>
            <a:spLocks noGrp="1"/>
          </p:cNvSpPr>
          <p:nvPr>
            <p:ph idx="1"/>
          </p:nvPr>
        </p:nvSpPr>
        <p:spPr>
          <a:xfrm>
            <a:off x="457200" y="1295400"/>
            <a:ext cx="8229600" cy="990600"/>
          </a:xfrm>
        </p:spPr>
        <p:txBody>
          <a:bodyPr>
            <a:normAutofit fontScale="55000" lnSpcReduction="20000"/>
          </a:bodyPr>
          <a:lstStyle/>
          <a:p>
            <a:r>
              <a:rPr lang="en-US" dirty="0" smtClean="0"/>
              <a:t>Is there a dependence on the number of </a:t>
            </a:r>
            <a:r>
              <a:rPr lang="en-US" dirty="0" err="1" smtClean="0"/>
              <a:t>macroelectrons</a:t>
            </a:r>
            <a:r>
              <a:rPr lang="en-US" dirty="0" smtClean="0"/>
              <a:t> launched per bunch?</a:t>
            </a:r>
          </a:p>
          <a:p>
            <a:r>
              <a:rPr lang="en-US" dirty="0" smtClean="0"/>
              <a:t>Coarse and fine slicing cases analyzed above threshold</a:t>
            </a:r>
          </a:p>
          <a:p>
            <a:r>
              <a:rPr lang="en-US" dirty="0" smtClean="0"/>
              <a:t>No significant difference</a:t>
            </a:r>
          </a:p>
        </p:txBody>
      </p:sp>
      <p:sp>
        <p:nvSpPr>
          <p:cNvPr id="11" name="TextBox 10"/>
          <p:cNvSpPr txBox="1"/>
          <p:nvPr/>
        </p:nvSpPr>
        <p:spPr>
          <a:xfrm>
            <a:off x="7962989" y="3002002"/>
            <a:ext cx="838200" cy="369332"/>
          </a:xfrm>
          <a:prstGeom prst="rect">
            <a:avLst/>
          </a:prstGeom>
          <a:noFill/>
        </p:spPr>
        <p:txBody>
          <a:bodyPr wrap="square" rtlCol="0">
            <a:spAutoFit/>
          </a:bodyPr>
          <a:lstStyle/>
          <a:p>
            <a:r>
              <a:rPr lang="en-US" dirty="0" smtClean="0"/>
              <a:t>R=0.7</a:t>
            </a:r>
            <a:endParaRPr lang="en-US" dirty="0"/>
          </a:p>
        </p:txBody>
      </p:sp>
      <p:sp>
        <p:nvSpPr>
          <p:cNvPr id="9" name="TextBox 8"/>
          <p:cNvSpPr txBox="1"/>
          <p:nvPr/>
        </p:nvSpPr>
        <p:spPr>
          <a:xfrm>
            <a:off x="7997152" y="2634734"/>
            <a:ext cx="1143000" cy="369332"/>
          </a:xfrm>
          <a:prstGeom prst="rect">
            <a:avLst/>
          </a:prstGeom>
          <a:noFill/>
        </p:spPr>
        <p:txBody>
          <a:bodyPr wrap="square" rtlCol="0">
            <a:spAutoFit/>
          </a:bodyPr>
          <a:lstStyle/>
          <a:p>
            <a:r>
              <a:rPr lang="en-US" dirty="0" err="1" smtClean="0">
                <a:latin typeface="Symbol" charset="2"/>
                <a:cs typeface="Symbol" charset="2"/>
              </a:rPr>
              <a:t>d</a:t>
            </a:r>
            <a:r>
              <a:rPr lang="en-US" baseline="-25000" dirty="0" err="1" smtClean="0">
                <a:latin typeface="+mj-lt"/>
                <a:cs typeface="Symbol" charset="2"/>
              </a:rPr>
              <a:t>max</a:t>
            </a:r>
            <a:r>
              <a:rPr lang="en-US" dirty="0" smtClean="0"/>
              <a:t>=1.5</a:t>
            </a:r>
            <a:endParaRPr lang="en-US" dirty="0"/>
          </a:p>
        </p:txBody>
      </p:sp>
      <p:pic>
        <p:nvPicPr>
          <p:cNvPr id="10" name="Picture 9" descr="Flux-macro-s15-coarse.pdf"/>
          <p:cNvPicPr>
            <a:picLocks noChangeAspect="1"/>
          </p:cNvPicPr>
          <p:nvPr/>
        </p:nvPicPr>
        <mc:AlternateContent>
          <mc:Choice xmlns:ma="http://schemas.microsoft.com/office/mac/drawingml/2008/main" Requires="ma">
            <p:blipFill>
              <a:blip r:embed="rId2"/>
              <a:srcRect l="7158" t="9264" r="5369" b="9264"/>
              <a:stretch>
                <a:fillRect/>
              </a:stretch>
            </p:blipFill>
          </mc:Choice>
          <mc:Fallback>
            <p:blipFill>
              <a:blip r:embed="rId3"/>
              <a:srcRect l="7158" t="9264" r="5369" b="9264"/>
              <a:stretch>
                <a:fillRect/>
              </a:stretch>
            </p:blipFill>
          </mc:Fallback>
        </mc:AlternateContent>
        <p:spPr>
          <a:xfrm>
            <a:off x="0" y="3002002"/>
            <a:ext cx="4001545" cy="2880000"/>
          </a:xfrm>
          <a:prstGeom prst="rect">
            <a:avLst/>
          </a:prstGeom>
        </p:spPr>
      </p:pic>
      <p:pic>
        <p:nvPicPr>
          <p:cNvPr id="12" name="Picture 11" descr="Flux-macro-s15-fine.pdf"/>
          <p:cNvPicPr>
            <a:picLocks noChangeAspect="1"/>
          </p:cNvPicPr>
          <p:nvPr/>
        </p:nvPicPr>
        <mc:AlternateContent>
          <mc:Choice xmlns:ma="http://schemas.microsoft.com/office/mac/drawingml/2008/main" Requires="ma">
            <p:blipFill>
              <a:blip r:embed="rId4"/>
              <a:srcRect l="7158" t="9264" r="5369" b="9264"/>
              <a:stretch>
                <a:fillRect/>
              </a:stretch>
            </p:blipFill>
          </mc:Choice>
          <mc:Fallback>
            <p:blipFill>
              <a:blip r:embed="rId5"/>
              <a:srcRect l="7158" t="9264" r="5369" b="9264"/>
              <a:stretch>
                <a:fillRect/>
              </a:stretch>
            </p:blipFill>
          </mc:Fallback>
        </mc:AlternateContent>
        <p:spPr>
          <a:xfrm>
            <a:off x="4001545" y="3002002"/>
            <a:ext cx="4001545" cy="2880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t>Recommended time steps (</a:t>
            </a:r>
            <a:r>
              <a:rPr lang="en-US" sz="3500" dirty="0" err="1" smtClean="0"/>
              <a:t>N</a:t>
            </a:r>
            <a:r>
              <a:rPr lang="en-US" sz="3500" baseline="-25000" dirty="0" err="1" smtClean="0"/>
              <a:t>slices</a:t>
            </a:r>
            <a:r>
              <a:rPr lang="en-US" sz="3500" dirty="0" smtClean="0"/>
              <a:t>, </a:t>
            </a:r>
            <a:r>
              <a:rPr lang="en-US" sz="3500" dirty="0" err="1" smtClean="0"/>
              <a:t>N</a:t>
            </a:r>
            <a:r>
              <a:rPr lang="en-US" sz="3500" baseline="-25000" dirty="0" err="1" smtClean="0"/>
              <a:t>step</a:t>
            </a:r>
            <a:r>
              <a:rPr lang="en-US" sz="3500" dirty="0" smtClean="0"/>
              <a:t>) in few cases of interest</a:t>
            </a:r>
            <a:endParaRPr lang="en-US" sz="3500" dirty="0"/>
          </a:p>
        </p:txBody>
      </p:sp>
      <p:graphicFrame>
        <p:nvGraphicFramePr>
          <p:cNvPr id="4" name="Table 3"/>
          <p:cNvGraphicFramePr>
            <a:graphicFrameLocks noGrp="1"/>
          </p:cNvGraphicFramePr>
          <p:nvPr/>
        </p:nvGraphicFramePr>
        <p:xfrm>
          <a:off x="918696" y="3505200"/>
          <a:ext cx="7315200" cy="2716530"/>
        </p:xfrm>
        <a:graphic>
          <a:graphicData uri="http://schemas.openxmlformats.org/drawingml/2006/table">
            <a:tbl>
              <a:tblPr firstRow="1" bandRow="1">
                <a:tableStyleId>{5C22544A-7EE6-4342-B048-85BDC9FD1C3A}</a:tableStyleId>
              </a:tblPr>
              <a:tblGrid>
                <a:gridCol w="2362200"/>
                <a:gridCol w="1371600"/>
                <a:gridCol w="1219200"/>
                <a:gridCol w="2362200"/>
              </a:tblGrid>
              <a:tr h="370840">
                <a:tc>
                  <a:txBody>
                    <a:bodyPr/>
                    <a:lstStyle/>
                    <a:p>
                      <a:endParaRPr lang="en-US" dirty="0"/>
                    </a:p>
                  </a:txBody>
                  <a:tcPr/>
                </a:tc>
                <a:tc>
                  <a:txBody>
                    <a:bodyPr/>
                    <a:lstStyle/>
                    <a:p>
                      <a:r>
                        <a:rPr lang="en-US" dirty="0" err="1" smtClean="0"/>
                        <a:t>N</a:t>
                      </a:r>
                      <a:r>
                        <a:rPr lang="en-US" baseline="-25000" dirty="0" err="1" smtClean="0"/>
                        <a:t>slices</a:t>
                      </a:r>
                      <a:endParaRPr lang="en-US" dirty="0"/>
                    </a:p>
                  </a:txBody>
                  <a:tcPr/>
                </a:tc>
                <a:tc>
                  <a:txBody>
                    <a:bodyPr/>
                    <a:lstStyle/>
                    <a:p>
                      <a:r>
                        <a:rPr lang="en-US" dirty="0" err="1" smtClean="0"/>
                        <a:t>N</a:t>
                      </a:r>
                      <a:r>
                        <a:rPr lang="en-US" baseline="-25000" dirty="0" err="1" smtClean="0"/>
                        <a:t>step</a:t>
                      </a:r>
                      <a:endParaRPr lang="en-US" dirty="0"/>
                    </a:p>
                  </a:txBody>
                  <a:tcPr/>
                </a:tc>
                <a:tc>
                  <a:txBody>
                    <a:bodyPr/>
                    <a:lstStyle/>
                    <a:p>
                      <a:r>
                        <a:rPr lang="en-US" dirty="0" smtClean="0"/>
                        <a:t>Bunch length (4</a:t>
                      </a:r>
                      <a:r>
                        <a:rPr lang="en-US" dirty="0" smtClean="0">
                          <a:latin typeface="Symbol" charset="2"/>
                          <a:cs typeface="Symbol" charset="2"/>
                        </a:rPr>
                        <a:t>s</a:t>
                      </a:r>
                      <a:r>
                        <a:rPr lang="en-US" dirty="0" smtClean="0"/>
                        <a:t>)</a:t>
                      </a:r>
                      <a:endParaRPr lang="en-US" dirty="0"/>
                    </a:p>
                  </a:txBody>
                  <a:tcPr/>
                </a:tc>
              </a:tr>
              <a:tr h="370840">
                <a:tc>
                  <a:txBody>
                    <a:bodyPr/>
                    <a:lstStyle/>
                    <a:p>
                      <a:r>
                        <a:rPr lang="en-US" dirty="0" smtClean="0"/>
                        <a:t>SPS injection 25ns</a:t>
                      </a:r>
                      <a:endParaRPr lang="en-US" dirty="0"/>
                    </a:p>
                  </a:txBody>
                  <a:tcPr/>
                </a:tc>
                <a:tc>
                  <a:txBody>
                    <a:bodyPr/>
                    <a:lstStyle/>
                    <a:p>
                      <a:r>
                        <a:rPr lang="en-US" dirty="0" smtClean="0"/>
                        <a:t>150</a:t>
                      </a:r>
                      <a:endParaRPr lang="en-US" dirty="0"/>
                    </a:p>
                  </a:txBody>
                  <a:tcPr/>
                </a:tc>
                <a:tc>
                  <a:txBody>
                    <a:bodyPr/>
                    <a:lstStyle/>
                    <a:p>
                      <a:r>
                        <a:rPr lang="en-US" dirty="0" smtClean="0"/>
                        <a:t>1000</a:t>
                      </a:r>
                      <a:endParaRPr lang="en-US" dirty="0"/>
                    </a:p>
                  </a:txBody>
                  <a:tcPr/>
                </a:tc>
                <a:tc>
                  <a:txBody>
                    <a:bodyPr/>
                    <a:lstStyle/>
                    <a:p>
                      <a:r>
                        <a:rPr lang="en-US" dirty="0" smtClean="0"/>
                        <a:t>3.2ns</a:t>
                      </a:r>
                      <a:endParaRPr lang="en-US" dirty="0"/>
                    </a:p>
                  </a:txBody>
                  <a:tcPr/>
                </a:tc>
              </a:tr>
              <a:tr h="370840">
                <a:tc>
                  <a:txBody>
                    <a:bodyPr/>
                    <a:lstStyle/>
                    <a:p>
                      <a:r>
                        <a:rPr lang="en-US" dirty="0" smtClean="0"/>
                        <a:t>SPS top energy 25ns</a:t>
                      </a:r>
                      <a:endParaRPr lang="en-US" dirty="0"/>
                    </a:p>
                  </a:txBody>
                  <a:tcPr/>
                </a:tc>
                <a:tc>
                  <a:txBody>
                    <a:bodyPr/>
                    <a:lstStyle/>
                    <a:p>
                      <a:r>
                        <a:rPr lang="en-US" dirty="0" smtClean="0"/>
                        <a:t>1000</a:t>
                      </a:r>
                      <a:endParaRPr lang="en-US" dirty="0"/>
                    </a:p>
                  </a:txBody>
                  <a:tcPr/>
                </a:tc>
                <a:tc>
                  <a:txBody>
                    <a:bodyPr/>
                    <a:lstStyle/>
                    <a:p>
                      <a:r>
                        <a:rPr lang="en-US" dirty="0" smtClean="0"/>
                        <a:t>15000</a:t>
                      </a:r>
                      <a:endParaRPr lang="en-US" dirty="0"/>
                    </a:p>
                  </a:txBody>
                  <a:tcPr/>
                </a:tc>
                <a:tc>
                  <a:txBody>
                    <a:bodyPr/>
                    <a:lstStyle/>
                    <a:p>
                      <a:r>
                        <a:rPr lang="en-US" dirty="0" smtClean="0"/>
                        <a:t>1.6ns</a:t>
                      </a:r>
                      <a:endParaRPr lang="en-US" dirty="0"/>
                    </a:p>
                  </a:txBody>
                  <a:tcPr/>
                </a:tc>
              </a:tr>
              <a:tr h="370840">
                <a:tc>
                  <a:txBody>
                    <a:bodyPr/>
                    <a:lstStyle/>
                    <a:p>
                      <a:r>
                        <a:rPr lang="en-US" dirty="0" smtClean="0"/>
                        <a:t>LHC injection 50ns</a:t>
                      </a:r>
                      <a:endParaRPr lang="en-US" dirty="0"/>
                    </a:p>
                  </a:txBody>
                  <a:tcPr/>
                </a:tc>
                <a:tc>
                  <a:txBody>
                    <a:bodyPr/>
                    <a:lstStyle/>
                    <a:p>
                      <a:r>
                        <a:rPr lang="en-US" dirty="0" smtClean="0"/>
                        <a:t>300</a:t>
                      </a:r>
                      <a:endParaRPr lang="en-US" dirty="0"/>
                    </a:p>
                  </a:txBody>
                  <a:tcPr/>
                </a:tc>
                <a:tc>
                  <a:txBody>
                    <a:bodyPr/>
                    <a:lstStyle/>
                    <a:p>
                      <a:r>
                        <a:rPr lang="en-US" dirty="0" smtClean="0"/>
                        <a:t>10000</a:t>
                      </a:r>
                      <a:endParaRPr lang="en-US" dirty="0"/>
                    </a:p>
                  </a:txBody>
                  <a:tcPr/>
                </a:tc>
                <a:tc>
                  <a:txBody>
                    <a:bodyPr/>
                    <a:lstStyle/>
                    <a:p>
                      <a:r>
                        <a:rPr lang="en-US" dirty="0" smtClean="0"/>
                        <a:t>1.6ns</a:t>
                      </a:r>
                      <a:endParaRPr lang="en-US" dirty="0"/>
                    </a:p>
                  </a:txBody>
                  <a:tcPr/>
                </a:tc>
              </a:tr>
              <a:tr h="370840">
                <a:tc>
                  <a:txBody>
                    <a:bodyPr/>
                    <a:lstStyle/>
                    <a:p>
                      <a:r>
                        <a:rPr lang="en-US" dirty="0" smtClean="0"/>
                        <a:t>LHC 3.5 </a:t>
                      </a:r>
                      <a:r>
                        <a:rPr lang="en-US" dirty="0" err="1" smtClean="0"/>
                        <a:t>TeV</a:t>
                      </a:r>
                      <a:r>
                        <a:rPr lang="en-US" dirty="0" smtClean="0"/>
                        <a:t> 50ns</a:t>
                      </a:r>
                      <a:endParaRPr lang="en-US" dirty="0"/>
                    </a:p>
                  </a:txBody>
                  <a:tcPr/>
                </a:tc>
                <a:tc>
                  <a:txBody>
                    <a:bodyPr/>
                    <a:lstStyle/>
                    <a:p>
                      <a:r>
                        <a:rPr lang="en-US" dirty="0" smtClean="0"/>
                        <a:t>1500</a:t>
                      </a:r>
                      <a:endParaRPr lang="en-US" dirty="0"/>
                    </a:p>
                  </a:txBody>
                  <a:tcPr/>
                </a:tc>
                <a:tc>
                  <a:txBody>
                    <a:bodyPr/>
                    <a:lstStyle/>
                    <a:p>
                      <a:r>
                        <a:rPr lang="en-US" dirty="0" smtClean="0"/>
                        <a:t>60000</a:t>
                      </a:r>
                      <a:endParaRPr lang="en-US" dirty="0"/>
                    </a:p>
                  </a:txBody>
                  <a:tcPr/>
                </a:tc>
                <a:tc>
                  <a:txBody>
                    <a:bodyPr/>
                    <a:lstStyle/>
                    <a:p>
                      <a:r>
                        <a:rPr lang="en-US" dirty="0" smtClean="0"/>
                        <a:t>1.2ns</a:t>
                      </a:r>
                      <a:endParaRPr lang="en-US" dirty="0"/>
                    </a:p>
                  </a:txBody>
                  <a:tcPr/>
                </a:tc>
              </a:tr>
              <a:tr h="370840">
                <a:tc>
                  <a:txBody>
                    <a:bodyPr/>
                    <a:lstStyle/>
                    <a:p>
                      <a:r>
                        <a:rPr lang="en-US" dirty="0" smtClean="0"/>
                        <a:t>SPS injection 50ns</a:t>
                      </a:r>
                      <a:endParaRPr lang="en-US" dirty="0"/>
                    </a:p>
                  </a:txBody>
                  <a:tcPr/>
                </a:tc>
                <a:tc>
                  <a:txBody>
                    <a:bodyPr/>
                    <a:lstStyle/>
                    <a:p>
                      <a:r>
                        <a:rPr lang="en-US" dirty="0" smtClean="0"/>
                        <a:t>150</a:t>
                      </a:r>
                      <a:endParaRPr lang="en-US" dirty="0"/>
                    </a:p>
                  </a:txBody>
                  <a:tcPr/>
                </a:tc>
                <a:tc>
                  <a:txBody>
                    <a:bodyPr/>
                    <a:lstStyle/>
                    <a:p>
                      <a:r>
                        <a:rPr lang="en-US" dirty="0" smtClean="0"/>
                        <a:t>2000</a:t>
                      </a:r>
                      <a:endParaRPr lang="en-US" dirty="0"/>
                    </a:p>
                  </a:txBody>
                  <a:tcPr/>
                </a:tc>
                <a:tc>
                  <a:txBody>
                    <a:bodyPr/>
                    <a:lstStyle/>
                    <a:p>
                      <a:r>
                        <a:rPr lang="en-US" dirty="0" smtClean="0"/>
                        <a:t>3.2ns</a:t>
                      </a:r>
                      <a:endParaRPr lang="en-US" dirty="0"/>
                    </a:p>
                  </a:txBody>
                  <a:tcPr/>
                </a:tc>
              </a:tr>
              <a:tr h="370840">
                <a:tc>
                  <a:txBody>
                    <a:bodyPr/>
                    <a:lstStyle/>
                    <a:p>
                      <a:r>
                        <a:rPr lang="en-US" dirty="0" smtClean="0"/>
                        <a:t>SPS top energy 50ns</a:t>
                      </a:r>
                      <a:endParaRPr lang="en-US" dirty="0"/>
                    </a:p>
                  </a:txBody>
                  <a:tcPr/>
                </a:tc>
                <a:tc>
                  <a:txBody>
                    <a:bodyPr/>
                    <a:lstStyle/>
                    <a:p>
                      <a:r>
                        <a:rPr lang="en-US" dirty="0" smtClean="0"/>
                        <a:t>1000</a:t>
                      </a:r>
                      <a:endParaRPr lang="en-US" dirty="0"/>
                    </a:p>
                  </a:txBody>
                  <a:tcPr/>
                </a:tc>
                <a:tc>
                  <a:txBody>
                    <a:bodyPr/>
                    <a:lstStyle/>
                    <a:p>
                      <a:r>
                        <a:rPr lang="en-US" dirty="0" smtClean="0"/>
                        <a:t>30000</a:t>
                      </a:r>
                      <a:endParaRPr lang="en-US" dirty="0"/>
                    </a:p>
                  </a:txBody>
                  <a:tcPr/>
                </a:tc>
                <a:tc>
                  <a:txBody>
                    <a:bodyPr/>
                    <a:lstStyle/>
                    <a:p>
                      <a:r>
                        <a:rPr lang="en-US" dirty="0" smtClean="0"/>
                        <a:t>1.6ns</a:t>
                      </a:r>
                      <a:endParaRPr lang="en-US" dirty="0"/>
                    </a:p>
                  </a:txBody>
                  <a:tcPr/>
                </a:tc>
              </a:tr>
            </a:tbl>
          </a:graphicData>
        </a:graphic>
      </p:graphicFrame>
      <p:sp>
        <p:nvSpPr>
          <p:cNvPr id="6" name="Content Placeholder 2"/>
          <p:cNvSpPr>
            <a:spLocks noGrp="1"/>
          </p:cNvSpPr>
          <p:nvPr>
            <p:ph idx="1"/>
          </p:nvPr>
        </p:nvSpPr>
        <p:spPr>
          <a:xfrm>
            <a:off x="454513" y="1600200"/>
            <a:ext cx="8229600" cy="1600200"/>
          </a:xfrm>
        </p:spPr>
        <p:txBody>
          <a:bodyPr>
            <a:normAutofit fontScale="55000" lnSpcReduction="20000"/>
          </a:bodyPr>
          <a:lstStyle/>
          <a:p>
            <a:r>
              <a:rPr lang="en-US" dirty="0" smtClean="0"/>
              <a:t>Nominal </a:t>
            </a:r>
            <a:r>
              <a:rPr lang="en-US" dirty="0" err="1" smtClean="0"/>
              <a:t>emittances</a:t>
            </a:r>
            <a:r>
              <a:rPr lang="en-US" dirty="0" smtClean="0"/>
              <a:t> of 2.5mm are assumed and the average beta functions inside the dipoles</a:t>
            </a:r>
          </a:p>
          <a:p>
            <a:r>
              <a:rPr lang="en-US" dirty="0" smtClean="0"/>
              <a:t>CPU time to simulate two batches of 25ns beam with fine slicing at injection in the SPS is in the order of 5h </a:t>
            </a:r>
          </a:p>
          <a:p>
            <a:r>
              <a:rPr lang="en-US" dirty="0" smtClean="0"/>
              <a:t>CPU times may easily become prohibitively high for LHC at top energy, but also for other cases depending on the filling pattern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SPS measurements</a:t>
            </a:r>
            <a:endParaRPr lang="en-US" dirty="0"/>
          </a:p>
        </p:txBody>
      </p:sp>
      <p:sp>
        <p:nvSpPr>
          <p:cNvPr id="3" name="Content Placeholder 2"/>
          <p:cNvSpPr>
            <a:spLocks noGrp="1"/>
          </p:cNvSpPr>
          <p:nvPr>
            <p:ph idx="1"/>
          </p:nvPr>
        </p:nvSpPr>
        <p:spPr>
          <a:xfrm>
            <a:off x="457200" y="1143001"/>
            <a:ext cx="8229600" cy="1447799"/>
          </a:xfrm>
        </p:spPr>
        <p:txBody>
          <a:bodyPr>
            <a:normAutofit fontScale="47500" lnSpcReduction="20000"/>
          </a:bodyPr>
          <a:lstStyle/>
          <a:p>
            <a:r>
              <a:rPr lang="en-US" dirty="0" smtClean="0"/>
              <a:t>Measurements at the SPS using strip monitors (with more or less space resolution) from 2001 on have always revealed the presence </a:t>
            </a:r>
            <a:r>
              <a:rPr lang="en-US" b="1" dirty="0" smtClean="0">
                <a:solidFill>
                  <a:srgbClr val="FF0000"/>
                </a:solidFill>
              </a:rPr>
              <a:t>of two  -or more- stripes </a:t>
            </a:r>
            <a:r>
              <a:rPr lang="en-US" dirty="0" smtClean="0"/>
              <a:t>in the formed electron cloud in presence of a </a:t>
            </a:r>
            <a:r>
              <a:rPr lang="en-US" dirty="0" smtClean="0">
                <a:solidFill>
                  <a:srgbClr val="0000FF"/>
                </a:solidFill>
              </a:rPr>
              <a:t>strong dipole field</a:t>
            </a:r>
          </a:p>
          <a:p>
            <a:r>
              <a:rPr lang="en-US" dirty="0" smtClean="0"/>
              <a:t>Earlier </a:t>
            </a:r>
            <a:r>
              <a:rPr lang="en-US" b="1" dirty="0" smtClean="0">
                <a:solidFill>
                  <a:srgbClr val="0000FF"/>
                </a:solidFill>
              </a:rPr>
              <a:t>ECLOUD simulations </a:t>
            </a:r>
            <a:r>
              <a:rPr lang="en-US" dirty="0" smtClean="0"/>
              <a:t>had also anticipated this feature</a:t>
            </a:r>
          </a:p>
          <a:p>
            <a:r>
              <a:rPr lang="en-US" dirty="0" smtClean="0"/>
              <a:t>The explanation for that is the existence of a peak in the </a:t>
            </a:r>
            <a:r>
              <a:rPr lang="en-US" dirty="0" smtClean="0">
                <a:solidFill>
                  <a:srgbClr val="FF0000"/>
                </a:solidFill>
              </a:rPr>
              <a:t>SEY spectrum</a:t>
            </a:r>
            <a:r>
              <a:rPr lang="en-US" dirty="0" smtClean="0"/>
              <a:t>, which can be hit at specific horizontal locations, depending on the bunch intensity and size, and on the B field</a:t>
            </a:r>
            <a:endParaRPr lang="en-US" dirty="0"/>
          </a:p>
        </p:txBody>
      </p:sp>
      <p:pic>
        <p:nvPicPr>
          <p:cNvPr id="4" name="Picture 3"/>
          <p:cNvPicPr>
            <a:picLocks noChangeAspect="1"/>
          </p:cNvPicPr>
          <p:nvPr/>
        </p:nvPicPr>
        <p:blipFill>
          <a:blip r:embed="rId3"/>
          <a:srcRect r="48343"/>
          <a:stretch>
            <a:fillRect/>
          </a:stretch>
        </p:blipFill>
        <p:spPr>
          <a:xfrm>
            <a:off x="4876800" y="2590800"/>
            <a:ext cx="3575931" cy="4140000"/>
          </a:xfrm>
          <a:prstGeom prst="rect">
            <a:avLst/>
          </a:prstGeom>
        </p:spPr>
      </p:pic>
      <p:graphicFrame>
        <p:nvGraphicFramePr>
          <p:cNvPr id="15362" name="Object 2"/>
          <p:cNvGraphicFramePr>
            <a:graphicFrameLocks noChangeAspect="1"/>
          </p:cNvGraphicFramePr>
          <p:nvPr/>
        </p:nvGraphicFramePr>
        <p:xfrm>
          <a:off x="285751" y="2718000"/>
          <a:ext cx="3554412" cy="2071688"/>
        </p:xfrm>
        <a:graphic>
          <a:graphicData uri="http://schemas.openxmlformats.org/presentationml/2006/ole">
            <p:oleObj spid="_x0000_s15362" name="Document" r:id="rId4" imgW="2706624" imgH="1578864" progId="Word.Document.8">
              <p:embed/>
            </p:oleObj>
          </a:graphicData>
        </a:graphic>
      </p:graphicFrame>
      <p:graphicFrame>
        <p:nvGraphicFramePr>
          <p:cNvPr id="15363" name="Object 3"/>
          <p:cNvGraphicFramePr>
            <a:graphicFrameLocks noChangeAspect="1"/>
          </p:cNvGraphicFramePr>
          <p:nvPr/>
        </p:nvGraphicFramePr>
        <p:xfrm>
          <a:off x="265113" y="4764288"/>
          <a:ext cx="3538538" cy="2071687"/>
        </p:xfrm>
        <a:graphic>
          <a:graphicData uri="http://schemas.openxmlformats.org/presentationml/2006/ole">
            <p:oleObj spid="_x0000_s15363" name="Dokument" r:id="rId5" imgW="2706624" imgH="1584960" progId="Word.Document.8">
              <p:embed/>
            </p:oleObj>
          </a:graphicData>
        </a:graphic>
      </p:graphicFrame>
      <p:sp>
        <p:nvSpPr>
          <p:cNvPr id="7" name="TextBox 6"/>
          <p:cNvSpPr txBox="1"/>
          <p:nvPr/>
        </p:nvSpPr>
        <p:spPr>
          <a:xfrm>
            <a:off x="3613863" y="5134680"/>
            <a:ext cx="831851" cy="369332"/>
          </a:xfrm>
          <a:prstGeom prst="rect">
            <a:avLst/>
          </a:prstGeom>
          <a:noFill/>
        </p:spPr>
        <p:txBody>
          <a:bodyPr wrap="square" rtlCol="0">
            <a:spAutoFit/>
          </a:bodyPr>
          <a:lstStyle/>
          <a:p>
            <a:r>
              <a:rPr lang="en-US" dirty="0" smtClean="0"/>
              <a:t>2001</a:t>
            </a:r>
            <a:endParaRPr lang="en-US" dirty="0"/>
          </a:p>
        </p:txBody>
      </p:sp>
      <p:sp>
        <p:nvSpPr>
          <p:cNvPr id="8" name="TextBox 7"/>
          <p:cNvSpPr txBox="1"/>
          <p:nvPr/>
        </p:nvSpPr>
        <p:spPr>
          <a:xfrm>
            <a:off x="7620880" y="2718000"/>
            <a:ext cx="831851" cy="369332"/>
          </a:xfrm>
          <a:prstGeom prst="rect">
            <a:avLst/>
          </a:prstGeom>
          <a:noFill/>
        </p:spPr>
        <p:txBody>
          <a:bodyPr wrap="square" rtlCol="0">
            <a:spAutoFit/>
          </a:bodyPr>
          <a:lstStyle/>
          <a:p>
            <a:r>
              <a:rPr lang="en-US" dirty="0" smtClean="0"/>
              <a:t>2010</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ECLOUD simulations</a:t>
            </a:r>
            <a:endParaRPr lang="en-US" dirty="0"/>
          </a:p>
        </p:txBody>
      </p:sp>
      <p:sp>
        <p:nvSpPr>
          <p:cNvPr id="3" name="Content Placeholder 2"/>
          <p:cNvSpPr>
            <a:spLocks noGrp="1"/>
          </p:cNvSpPr>
          <p:nvPr>
            <p:ph idx="1"/>
          </p:nvPr>
        </p:nvSpPr>
        <p:spPr>
          <a:xfrm>
            <a:off x="457200" y="1371600"/>
            <a:ext cx="8229600" cy="5105399"/>
          </a:xfrm>
        </p:spPr>
        <p:txBody>
          <a:bodyPr>
            <a:normAutofit fontScale="55000" lnSpcReduction="20000"/>
          </a:bodyPr>
          <a:lstStyle/>
          <a:p>
            <a:r>
              <a:rPr lang="en-US" dirty="0" smtClean="0"/>
              <a:t>Many ECLOUD simulations for the SPS dipoles (and strip monitors) in the recent years showed, however, only one strong central stripe</a:t>
            </a:r>
          </a:p>
          <a:p>
            <a:r>
              <a:rPr lang="en-US" dirty="0" smtClean="0"/>
              <a:t>The reason for that was intuitively attributed to the choice to launch the primary electrons via gas ionization</a:t>
            </a:r>
          </a:p>
          <a:p>
            <a:pPr lvl="1"/>
            <a:r>
              <a:rPr lang="en-US" dirty="0" smtClean="0"/>
              <a:t>In a strong dipolar magnetic field the electrons would then stay confined at the horizontal beam location</a:t>
            </a:r>
          </a:p>
          <a:p>
            <a:pPr lvl="1"/>
            <a:r>
              <a:rPr lang="en-US" dirty="0" smtClean="0"/>
              <a:t>Possible stripes would not be populated because of the absence of seed electrons at their “candidate” locations</a:t>
            </a:r>
          </a:p>
          <a:p>
            <a:r>
              <a:rPr lang="en-US" dirty="0" smtClean="0"/>
              <a:t>In 2008 a new feature was included in the electron generation from gas ionization:</a:t>
            </a:r>
          </a:p>
          <a:p>
            <a:pPr lvl="1"/>
            <a:r>
              <a:rPr lang="en-US" dirty="0" smtClean="0"/>
              <a:t>90% of the electrons are generated in the volume swept by the beam, but it is also allowed for a 10% uniformly generated across the chamber</a:t>
            </a:r>
          </a:p>
          <a:p>
            <a:pPr lvl="1"/>
            <a:r>
              <a:rPr lang="en-US" dirty="0" smtClean="0"/>
              <a:t>While this appeared to be able to seed stripes in some parameter ranges, it did not have the desired effect in other cases</a:t>
            </a:r>
          </a:p>
          <a:p>
            <a:r>
              <a:rPr lang="en-US" dirty="0" smtClean="0"/>
              <a:t>Questions </a:t>
            </a:r>
          </a:p>
          <a:p>
            <a:pPr lvl="1"/>
            <a:r>
              <a:rPr lang="en-US" dirty="0" smtClean="0"/>
              <a:t>Is it true that the two stripes collapse into one single central stripe in some parameter ranges?</a:t>
            </a:r>
          </a:p>
          <a:p>
            <a:pPr lvl="1"/>
            <a:r>
              <a:rPr lang="en-US" dirty="0" smtClean="0"/>
              <a:t>Where does the 10% of electrons tentatively generated across the chamber come from? Cosmic radiation (</a:t>
            </a:r>
            <a:r>
              <a:rPr lang="en-US" dirty="0" err="1" smtClean="0"/>
              <a:t>multipacting</a:t>
            </a:r>
            <a:r>
              <a:rPr lang="en-US" dirty="0" smtClean="0"/>
              <a:t> in </a:t>
            </a:r>
            <a:r>
              <a:rPr lang="en-US" dirty="0" err="1" smtClean="0"/>
              <a:t>rf</a:t>
            </a:r>
            <a:r>
              <a:rPr lang="en-US" dirty="0" smtClean="0"/>
              <a:t> cavities)?</a:t>
            </a:r>
          </a:p>
          <a:p>
            <a:pPr lvl="1"/>
            <a:r>
              <a:rPr lang="en-US" dirty="0" smtClean="0"/>
              <a:t>Could the stripes seen in the strip monitor also be an artifact of the measurement?</a:t>
            </a:r>
          </a:p>
          <a:p>
            <a:pPr lvl="1"/>
            <a:r>
              <a:rPr lang="en-US" dirty="0" smtClean="0"/>
              <a:t>Do numerical parameters influence ECLOUD simulations in some unexpected fashion?</a:t>
            </a:r>
          </a:p>
          <a:p>
            <a:pPr lvl="1"/>
            <a:r>
              <a:rPr lang="en-US" dirty="0" smtClean="0"/>
              <a: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500" dirty="0" smtClean="0"/>
              <a:t>Overview on the parameters for the simulations in LHC arcs</a:t>
            </a:r>
            <a:endParaRPr lang="en-US" sz="3500" dirty="0"/>
          </a:p>
        </p:txBody>
      </p:sp>
      <p:sp>
        <p:nvSpPr>
          <p:cNvPr id="3" name="Content Placeholder 2"/>
          <p:cNvSpPr>
            <a:spLocks noGrp="1"/>
          </p:cNvSpPr>
          <p:nvPr>
            <p:ph idx="1"/>
          </p:nvPr>
        </p:nvSpPr>
        <p:spPr>
          <a:xfrm>
            <a:off x="457200" y="1397000"/>
            <a:ext cx="8229600" cy="2336800"/>
          </a:xfrm>
        </p:spPr>
        <p:txBody>
          <a:bodyPr>
            <a:normAutofit fontScale="62500" lnSpcReduction="20000"/>
          </a:bodyPr>
          <a:lstStyle/>
          <a:p>
            <a:r>
              <a:rPr lang="en-US" dirty="0" smtClean="0"/>
              <a:t>Several simulations with “fine” and “coarse” time steps were run</a:t>
            </a:r>
          </a:p>
          <a:p>
            <a:r>
              <a:rPr lang="en-US" dirty="0" smtClean="0"/>
              <a:t>The time steps for the “fine” runs were calculated:</a:t>
            </a:r>
          </a:p>
          <a:p>
            <a:pPr lvl="1"/>
            <a:r>
              <a:rPr lang="en-US" dirty="0" smtClean="0"/>
              <a:t>Only based on the cyclotron period in the </a:t>
            </a:r>
            <a:r>
              <a:rPr lang="en-US" dirty="0" err="1" smtClean="0"/>
              <a:t>interbunch</a:t>
            </a:r>
            <a:r>
              <a:rPr lang="en-US" dirty="0" smtClean="0"/>
              <a:t> gap (i.e. taking the time step about 1/10 of the cyclotron period)</a:t>
            </a:r>
          </a:p>
          <a:p>
            <a:pPr lvl="1"/>
            <a:r>
              <a:rPr lang="en-US" dirty="0" smtClean="0"/>
              <a:t>Taking the most stringent condition between resolving the cyclotron period and the electron oscillations around the bunch during the bunch passage. However, this latter number is usually in the order of few units, so that the condition really comes from the </a:t>
            </a:r>
            <a:r>
              <a:rPr lang="en-US" dirty="0" err="1" smtClean="0"/>
              <a:t>cyclotronic</a:t>
            </a:r>
            <a:r>
              <a:rPr lang="en-US" dirty="0" smtClean="0"/>
              <a:t> motion</a:t>
            </a:r>
            <a:endParaRPr lang="en-US" dirty="0"/>
          </a:p>
        </p:txBody>
      </p:sp>
      <p:pic>
        <p:nvPicPr>
          <p:cNvPr id="5" name="Picture 4" descr="latex-image-1.pdf"/>
          <p:cNvPicPr>
            <a:picLocks noChangeAspect="1"/>
          </p:cNvPicPr>
          <p:nvPr/>
        </p:nvPicPr>
        <mc:AlternateContent>
          <mc:Choice xmlns:ma="http://schemas.microsoft.com/office/mac/drawingml/2008/main" Requires="ma">
            <p:blipFill>
              <a:blip r:embed="rId2"/>
              <a:srcRect l="11594"/>
              <a:stretch>
                <a:fillRect/>
              </a:stretch>
            </p:blipFill>
          </mc:Choice>
          <mc:Fallback>
            <p:blipFill>
              <a:blip r:embed="rId3"/>
              <a:srcRect l="11594"/>
              <a:stretch>
                <a:fillRect/>
              </a:stretch>
            </p:blipFill>
          </mc:Fallback>
        </mc:AlternateContent>
        <p:spPr>
          <a:xfrm>
            <a:off x="609600" y="3885000"/>
            <a:ext cx="2971130" cy="756000"/>
          </a:xfrm>
          <a:prstGeom prst="rect">
            <a:avLst/>
          </a:prstGeom>
        </p:spPr>
      </p:pic>
      <p:pic>
        <p:nvPicPr>
          <p:cNvPr id="6" name="Picture 5"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609602" y="5032200"/>
            <a:ext cx="3917455" cy="756000"/>
          </a:xfrm>
          <a:prstGeom prst="rect">
            <a:avLst/>
          </a:prstGeom>
        </p:spPr>
      </p:pic>
      <p:pic>
        <p:nvPicPr>
          <p:cNvPr id="7" name="Picture 6"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6477000" y="4101000"/>
            <a:ext cx="1274400" cy="540000"/>
          </a:xfrm>
          <a:prstGeom prst="rect">
            <a:avLst/>
          </a:prstGeom>
        </p:spPr>
      </p:pic>
      <p:graphicFrame>
        <p:nvGraphicFramePr>
          <p:cNvPr id="8" name="Table 7"/>
          <p:cNvGraphicFramePr>
            <a:graphicFrameLocks noGrp="1"/>
          </p:cNvGraphicFramePr>
          <p:nvPr/>
        </p:nvGraphicFramePr>
        <p:xfrm>
          <a:off x="4724400" y="4940300"/>
          <a:ext cx="4419600" cy="1917700"/>
        </p:xfrm>
        <a:graphic>
          <a:graphicData uri="http://schemas.openxmlformats.org/drawingml/2006/table">
            <a:tbl>
              <a:tblPr firstRow="1" bandRow="1">
                <a:tableStyleId>{5C22544A-7EE6-4342-B048-85BDC9FD1C3A}</a:tableStyleId>
              </a:tblPr>
              <a:tblGrid>
                <a:gridCol w="2063075"/>
                <a:gridCol w="2356525"/>
              </a:tblGrid>
              <a:tr h="370840">
                <a:tc>
                  <a:txBody>
                    <a:bodyPr/>
                    <a:lstStyle/>
                    <a:p>
                      <a:pPr algn="ctr"/>
                      <a:endParaRPr lang="en-US" dirty="0"/>
                    </a:p>
                  </a:txBody>
                  <a:tcPr/>
                </a:tc>
                <a:tc>
                  <a:txBody>
                    <a:bodyPr/>
                    <a:lstStyle/>
                    <a:p>
                      <a:pPr algn="ctr"/>
                      <a:r>
                        <a:rPr lang="en-US" dirty="0" smtClean="0"/>
                        <a:t>Cyclotron period (</a:t>
                      </a:r>
                      <a:r>
                        <a:rPr lang="en-US" dirty="0" err="1" smtClean="0"/>
                        <a:t>ps</a:t>
                      </a:r>
                      <a:r>
                        <a:rPr lang="en-US" dirty="0" smtClean="0"/>
                        <a:t>)</a:t>
                      </a:r>
                      <a:endParaRPr lang="en-US" dirty="0"/>
                    </a:p>
                  </a:txBody>
                  <a:tcPr/>
                </a:tc>
              </a:tr>
              <a:tr h="370840">
                <a:tc>
                  <a:txBody>
                    <a:bodyPr/>
                    <a:lstStyle/>
                    <a:p>
                      <a:pPr algn="ctr"/>
                      <a:r>
                        <a:rPr lang="en-US" dirty="0" smtClean="0"/>
                        <a:t>SPS injection</a:t>
                      </a:r>
                      <a:endParaRPr lang="en-US" dirty="0"/>
                    </a:p>
                  </a:txBody>
                  <a:tcPr/>
                </a:tc>
                <a:tc>
                  <a:txBody>
                    <a:bodyPr/>
                    <a:lstStyle/>
                    <a:p>
                      <a:pPr algn="ctr"/>
                      <a:r>
                        <a:rPr lang="en-US" dirty="0" smtClean="0"/>
                        <a:t>300</a:t>
                      </a:r>
                      <a:endParaRPr lang="en-US" dirty="0"/>
                    </a:p>
                  </a:txBody>
                  <a:tcPr/>
                </a:tc>
              </a:tr>
              <a:tr h="370840">
                <a:tc>
                  <a:txBody>
                    <a:bodyPr/>
                    <a:lstStyle/>
                    <a:p>
                      <a:pPr algn="ctr"/>
                      <a:r>
                        <a:rPr lang="en-US" dirty="0" smtClean="0"/>
                        <a:t>SPS top energy</a:t>
                      </a:r>
                      <a:endParaRPr lang="en-US" dirty="0"/>
                    </a:p>
                  </a:txBody>
                  <a:tcPr/>
                </a:tc>
                <a:tc>
                  <a:txBody>
                    <a:bodyPr/>
                    <a:lstStyle/>
                    <a:p>
                      <a:pPr algn="ctr"/>
                      <a:r>
                        <a:rPr lang="en-US" dirty="0" smtClean="0"/>
                        <a:t>18</a:t>
                      </a:r>
                      <a:endParaRPr lang="en-US" dirty="0"/>
                    </a:p>
                  </a:txBody>
                  <a:tcPr/>
                </a:tc>
              </a:tr>
              <a:tr h="370840">
                <a:tc>
                  <a:txBody>
                    <a:bodyPr/>
                    <a:lstStyle/>
                    <a:p>
                      <a:pPr algn="ctr"/>
                      <a:r>
                        <a:rPr lang="en-US" dirty="0" smtClean="0"/>
                        <a:t>LHC injection</a:t>
                      </a:r>
                      <a:endParaRPr lang="en-US" dirty="0"/>
                    </a:p>
                  </a:txBody>
                  <a:tcPr/>
                </a:tc>
                <a:tc>
                  <a:txBody>
                    <a:bodyPr/>
                    <a:lstStyle/>
                    <a:p>
                      <a:pPr algn="ctr"/>
                      <a:r>
                        <a:rPr lang="en-US" dirty="0" smtClean="0"/>
                        <a:t>65</a:t>
                      </a:r>
                      <a:endParaRPr lang="en-US" dirty="0"/>
                    </a:p>
                  </a:txBody>
                  <a:tcPr/>
                </a:tc>
              </a:tr>
              <a:tr h="370840">
                <a:tc>
                  <a:txBody>
                    <a:bodyPr/>
                    <a:lstStyle/>
                    <a:p>
                      <a:pPr algn="ctr"/>
                      <a:r>
                        <a:rPr lang="en-US" dirty="0" smtClean="0"/>
                        <a:t>3.5</a:t>
                      </a:r>
                      <a:r>
                        <a:rPr lang="en-US" baseline="0" dirty="0" smtClean="0"/>
                        <a:t> </a:t>
                      </a:r>
                      <a:r>
                        <a:rPr lang="en-US" baseline="0" dirty="0" err="1" smtClean="0"/>
                        <a:t>TeV</a:t>
                      </a:r>
                      <a:endParaRPr lang="en-US" dirty="0"/>
                    </a:p>
                  </a:txBody>
                  <a:tcPr/>
                </a:tc>
                <a:tc>
                  <a:txBody>
                    <a:bodyPr/>
                    <a:lstStyle/>
                    <a:p>
                      <a:pPr algn="ctr"/>
                      <a:r>
                        <a:rPr lang="en-US" dirty="0" smtClean="0"/>
                        <a:t>8.5</a:t>
                      </a:r>
                      <a:endParaRPr lang="en-US"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500" dirty="0" smtClean="0"/>
              <a:t>Overview on the parameters for the simulations in LHC arcs</a:t>
            </a:r>
            <a:endParaRPr lang="en-US" sz="3500" dirty="0"/>
          </a:p>
        </p:txBody>
      </p:sp>
      <p:sp>
        <p:nvSpPr>
          <p:cNvPr id="3" name="Content Placeholder 2"/>
          <p:cNvSpPr>
            <a:spLocks noGrp="1"/>
          </p:cNvSpPr>
          <p:nvPr>
            <p:ph idx="1"/>
          </p:nvPr>
        </p:nvSpPr>
        <p:spPr>
          <a:xfrm>
            <a:off x="457200" y="1397000"/>
            <a:ext cx="8229600" cy="1447801"/>
          </a:xfrm>
        </p:spPr>
        <p:txBody>
          <a:bodyPr>
            <a:normAutofit fontScale="62500" lnSpcReduction="20000"/>
          </a:bodyPr>
          <a:lstStyle/>
          <a:p>
            <a:r>
              <a:rPr lang="en-US" dirty="0" smtClean="0"/>
              <a:t>Generation of primary electrons</a:t>
            </a:r>
          </a:p>
          <a:p>
            <a:pPr lvl="1"/>
            <a:r>
              <a:rPr lang="en-US" dirty="0" smtClean="0"/>
              <a:t>At </a:t>
            </a:r>
            <a:r>
              <a:rPr lang="en-US" b="1" dirty="0" smtClean="0">
                <a:solidFill>
                  <a:srgbClr val="0000FF"/>
                </a:solidFill>
              </a:rPr>
              <a:t>injection</a:t>
            </a:r>
            <a:r>
              <a:rPr lang="en-US" dirty="0" smtClean="0"/>
              <a:t> (450 </a:t>
            </a:r>
            <a:r>
              <a:rPr lang="en-US" dirty="0" err="1" smtClean="0"/>
              <a:t>GeV</a:t>
            </a:r>
            <a:r>
              <a:rPr lang="en-US" dirty="0" smtClean="0"/>
              <a:t>, B=0.5T), gas ionization with P=1nTorr. It probably overestimates, because when it converts to molecular density it uses T=300K</a:t>
            </a:r>
          </a:p>
          <a:p>
            <a:pPr lvl="1"/>
            <a:r>
              <a:rPr lang="en-US" dirty="0" smtClean="0"/>
              <a:t>At </a:t>
            </a:r>
            <a:r>
              <a:rPr lang="en-US" b="1" dirty="0" smtClean="0">
                <a:solidFill>
                  <a:srgbClr val="FF0000"/>
                </a:solidFill>
              </a:rPr>
              <a:t>3.5 </a:t>
            </a:r>
            <a:r>
              <a:rPr lang="en-US" b="1" dirty="0" err="1" smtClean="0">
                <a:solidFill>
                  <a:srgbClr val="FF0000"/>
                </a:solidFill>
              </a:rPr>
              <a:t>TeV</a:t>
            </a:r>
            <a:r>
              <a:rPr lang="en-US" dirty="0" smtClean="0"/>
              <a:t> (B=4.1T), photoelectrons with yield 0.1, 20% of radiation scattered around the screen wall and distributed like cos</a:t>
            </a:r>
            <a:r>
              <a:rPr lang="en-US" baseline="30000" dirty="0" smtClean="0"/>
              <a:t>2</a:t>
            </a:r>
            <a:endParaRPr lang="en-US" dirty="0"/>
          </a:p>
        </p:txBody>
      </p:sp>
      <p:graphicFrame>
        <p:nvGraphicFramePr>
          <p:cNvPr id="10" name="Table 9"/>
          <p:cNvGraphicFramePr>
            <a:graphicFrameLocks noGrp="1"/>
          </p:cNvGraphicFramePr>
          <p:nvPr/>
        </p:nvGraphicFramePr>
        <p:xfrm>
          <a:off x="1676400" y="3048000"/>
          <a:ext cx="6096000" cy="3361561"/>
        </p:xfrm>
        <a:graphic>
          <a:graphicData uri="http://schemas.openxmlformats.org/drawingml/2006/table">
            <a:tbl>
              <a:tblPr firstRow="1" bandRow="1">
                <a:tableStyleId>{5C22544A-7EE6-4342-B048-85BDC9FD1C3A}</a:tableStyleId>
              </a:tblPr>
              <a:tblGrid>
                <a:gridCol w="2032000"/>
                <a:gridCol w="2032000"/>
                <a:gridCol w="2032000"/>
              </a:tblGrid>
              <a:tr h="511681">
                <a:tc>
                  <a:txBody>
                    <a:bodyPr/>
                    <a:lstStyle/>
                    <a:p>
                      <a:pPr algn="ctr"/>
                      <a:endParaRPr lang="en-US" dirty="0"/>
                    </a:p>
                  </a:txBody>
                  <a:tcPr/>
                </a:tc>
                <a:tc>
                  <a:txBody>
                    <a:bodyPr/>
                    <a:lstStyle/>
                    <a:p>
                      <a:pPr algn="ctr"/>
                      <a:r>
                        <a:rPr lang="en-US" dirty="0" smtClean="0"/>
                        <a:t>Fine slicing</a:t>
                      </a:r>
                      <a:endParaRPr lang="en-US" dirty="0"/>
                    </a:p>
                  </a:txBody>
                  <a:tcPr/>
                </a:tc>
                <a:tc>
                  <a:txBody>
                    <a:bodyPr/>
                    <a:lstStyle/>
                    <a:p>
                      <a:pPr algn="ctr"/>
                      <a:r>
                        <a:rPr lang="en-US" dirty="0" smtClean="0"/>
                        <a:t>Coarse slicing</a:t>
                      </a:r>
                      <a:endParaRPr lang="en-US" dirty="0"/>
                    </a:p>
                  </a:txBody>
                  <a:tcPr/>
                </a:tc>
              </a:tr>
              <a:tr h="606942">
                <a:tc>
                  <a:txBody>
                    <a:bodyPr/>
                    <a:lstStyle/>
                    <a:p>
                      <a:pPr algn="ctr"/>
                      <a:r>
                        <a:rPr lang="en-US" dirty="0" err="1" smtClean="0"/>
                        <a:t>Macroelectrons</a:t>
                      </a:r>
                      <a:r>
                        <a:rPr lang="en-US" dirty="0" smtClean="0"/>
                        <a:t>/bunch</a:t>
                      </a:r>
                      <a:endParaRPr lang="en-US" dirty="0"/>
                    </a:p>
                  </a:txBody>
                  <a:tcPr anchor="ctr"/>
                </a:tc>
                <a:tc>
                  <a:txBody>
                    <a:bodyPr/>
                    <a:lstStyle/>
                    <a:p>
                      <a:pPr algn="ctr"/>
                      <a:r>
                        <a:rPr lang="en-US" dirty="0" smtClean="0">
                          <a:solidFill>
                            <a:srgbClr val="0000FF"/>
                          </a:solidFill>
                        </a:rPr>
                        <a:t>2000</a:t>
                      </a:r>
                      <a:r>
                        <a:rPr lang="en-US" dirty="0" smtClean="0"/>
                        <a:t> (</a:t>
                      </a:r>
                      <a:r>
                        <a:rPr lang="en-US" dirty="0" smtClean="0">
                          <a:solidFill>
                            <a:srgbClr val="FF0000"/>
                          </a:solidFill>
                        </a:rPr>
                        <a:t>10000</a:t>
                      </a:r>
                      <a:r>
                        <a:rPr lang="en-US" dirty="0" smtClean="0"/>
                        <a:t>)</a:t>
                      </a:r>
                      <a:endParaRPr lang="en-US" dirty="0"/>
                    </a:p>
                  </a:txBody>
                  <a:tcPr anchor="ctr"/>
                </a:tc>
                <a:tc>
                  <a:txBody>
                    <a:bodyPr/>
                    <a:lstStyle/>
                    <a:p>
                      <a:pPr algn="ctr"/>
                      <a:r>
                        <a:rPr lang="en-US" dirty="0" smtClean="0"/>
                        <a:t>2000</a:t>
                      </a:r>
                      <a:endParaRPr lang="en-US" dirty="0"/>
                    </a:p>
                  </a:txBody>
                  <a:tcPr anchor="ctr"/>
                </a:tc>
              </a:tr>
              <a:tr h="342137">
                <a:tc>
                  <a:txBody>
                    <a:bodyPr/>
                    <a:lstStyle/>
                    <a:p>
                      <a:pPr algn="ctr"/>
                      <a:r>
                        <a:rPr lang="en-US" dirty="0" smtClean="0"/>
                        <a:t>Bunch slices</a:t>
                      </a:r>
                      <a:endParaRPr lang="en-US" dirty="0"/>
                    </a:p>
                  </a:txBody>
                  <a:tcPr anchor="ctr"/>
                </a:tc>
                <a:tc>
                  <a:txBody>
                    <a:bodyPr/>
                    <a:lstStyle/>
                    <a:p>
                      <a:pPr algn="ctr"/>
                      <a:r>
                        <a:rPr lang="en-US" dirty="0" smtClean="0">
                          <a:solidFill>
                            <a:srgbClr val="0000FF"/>
                          </a:solidFill>
                        </a:rPr>
                        <a:t>200</a:t>
                      </a:r>
                      <a:r>
                        <a:rPr lang="en-US" dirty="0" smtClean="0"/>
                        <a:t> (</a:t>
                      </a:r>
                      <a:r>
                        <a:rPr lang="en-US" dirty="0" smtClean="0">
                          <a:solidFill>
                            <a:srgbClr val="FF0000"/>
                          </a:solidFill>
                        </a:rPr>
                        <a:t>1600</a:t>
                      </a:r>
                      <a:r>
                        <a:rPr lang="en-US" dirty="0" smtClean="0"/>
                        <a:t>)</a:t>
                      </a:r>
                      <a:endParaRPr lang="en-US" dirty="0"/>
                    </a:p>
                  </a:txBody>
                  <a:tcPr anchor="ctr"/>
                </a:tc>
                <a:tc>
                  <a:txBody>
                    <a:bodyPr/>
                    <a:lstStyle/>
                    <a:p>
                      <a:pPr algn="ctr"/>
                      <a:r>
                        <a:rPr lang="en-US" dirty="0" smtClean="0"/>
                        <a:t>150</a:t>
                      </a:r>
                      <a:endParaRPr lang="en-US" dirty="0"/>
                    </a:p>
                  </a:txBody>
                  <a:tcPr anchor="ctr"/>
                </a:tc>
              </a:tr>
              <a:tr h="342137">
                <a:tc>
                  <a:txBody>
                    <a:bodyPr/>
                    <a:lstStyle/>
                    <a:p>
                      <a:pPr algn="ctr"/>
                      <a:r>
                        <a:rPr lang="en-US" dirty="0" err="1" smtClean="0"/>
                        <a:t>Interbunch</a:t>
                      </a:r>
                      <a:r>
                        <a:rPr lang="en-US" baseline="0" dirty="0" smtClean="0"/>
                        <a:t> steps</a:t>
                      </a:r>
                      <a:endParaRPr lang="en-US" dirty="0"/>
                    </a:p>
                  </a:txBody>
                  <a:tcPr anchor="ctr"/>
                </a:tc>
                <a:tc>
                  <a:txBody>
                    <a:bodyPr/>
                    <a:lstStyle/>
                    <a:p>
                      <a:pPr algn="ctr"/>
                      <a:r>
                        <a:rPr lang="en-US" dirty="0" smtClean="0">
                          <a:solidFill>
                            <a:srgbClr val="0000FF"/>
                          </a:solidFill>
                        </a:rPr>
                        <a:t>8000</a:t>
                      </a:r>
                      <a:r>
                        <a:rPr lang="en-US" dirty="0" smtClean="0"/>
                        <a:t> (</a:t>
                      </a:r>
                      <a:r>
                        <a:rPr lang="en-US" dirty="0" smtClean="0">
                          <a:solidFill>
                            <a:srgbClr val="FF0000"/>
                          </a:solidFill>
                        </a:rPr>
                        <a:t>60000</a:t>
                      </a:r>
                      <a:r>
                        <a:rPr lang="en-US" dirty="0" smtClean="0"/>
                        <a:t>)</a:t>
                      </a:r>
                      <a:endParaRPr lang="en-US" dirty="0"/>
                    </a:p>
                  </a:txBody>
                  <a:tcPr anchor="ctr"/>
                </a:tc>
                <a:tc>
                  <a:txBody>
                    <a:bodyPr/>
                    <a:lstStyle/>
                    <a:p>
                      <a:pPr algn="ctr"/>
                      <a:r>
                        <a:rPr lang="en-US" dirty="0" smtClean="0"/>
                        <a:t>300</a:t>
                      </a:r>
                      <a:endParaRPr lang="en-US" dirty="0"/>
                    </a:p>
                  </a:txBody>
                  <a:tcPr anchor="ctr"/>
                </a:tc>
              </a:tr>
              <a:tr h="342137">
                <a:tc>
                  <a:txBody>
                    <a:bodyPr/>
                    <a:lstStyle/>
                    <a:p>
                      <a:pPr algn="ctr"/>
                      <a:r>
                        <a:rPr lang="en-US" dirty="0" smtClean="0"/>
                        <a:t>Bunch spacing (ns)</a:t>
                      </a:r>
                      <a:endParaRPr lang="en-US" dirty="0"/>
                    </a:p>
                  </a:txBody>
                  <a:tcPr anchor="ctr"/>
                </a:tc>
                <a:tc>
                  <a:txBody>
                    <a:bodyPr/>
                    <a:lstStyle/>
                    <a:p>
                      <a:pPr algn="ctr"/>
                      <a:r>
                        <a:rPr lang="en-US" dirty="0" smtClean="0"/>
                        <a:t>50</a:t>
                      </a:r>
                      <a:endParaRPr lang="en-US" dirty="0"/>
                    </a:p>
                  </a:txBody>
                  <a:tcPr anchor="ctr"/>
                </a:tc>
                <a:tc>
                  <a:txBody>
                    <a:bodyPr/>
                    <a:lstStyle/>
                    <a:p>
                      <a:pPr algn="ctr"/>
                      <a:r>
                        <a:rPr lang="en-US" dirty="0" smtClean="0"/>
                        <a:t>50</a:t>
                      </a:r>
                      <a:endParaRPr lang="en-US" dirty="0"/>
                    </a:p>
                  </a:txBody>
                  <a:tcPr anchor="ctr"/>
                </a:tc>
              </a:tr>
              <a:tr h="342137">
                <a:tc>
                  <a:txBody>
                    <a:bodyPr/>
                    <a:lstStyle/>
                    <a:p>
                      <a:pPr algn="ctr"/>
                      <a:r>
                        <a:rPr lang="en-US" dirty="0" smtClean="0"/>
                        <a:t>Bunch length (ns)</a:t>
                      </a:r>
                      <a:endParaRPr lang="en-US" dirty="0"/>
                    </a:p>
                  </a:txBody>
                  <a:tcPr anchor="ctr"/>
                </a:tc>
                <a:tc>
                  <a:txBody>
                    <a:bodyPr/>
                    <a:lstStyle/>
                    <a:p>
                      <a:pPr algn="ctr"/>
                      <a:r>
                        <a:rPr lang="en-US" dirty="0" smtClean="0"/>
                        <a:t>1.2</a:t>
                      </a:r>
                      <a:endParaRPr lang="en-US" dirty="0"/>
                    </a:p>
                  </a:txBody>
                  <a:tcPr anchor="ctr"/>
                </a:tc>
                <a:tc>
                  <a:txBody>
                    <a:bodyPr/>
                    <a:lstStyle/>
                    <a:p>
                      <a:pPr algn="ctr"/>
                      <a:r>
                        <a:rPr lang="en-US" dirty="0" smtClean="0"/>
                        <a:t>1.2</a:t>
                      </a:r>
                      <a:endParaRPr lang="en-US" dirty="0"/>
                    </a:p>
                  </a:txBody>
                  <a:tcPr anchor="ctr"/>
                </a:tc>
              </a:tr>
              <a:tr h="342137">
                <a:tc>
                  <a:txBody>
                    <a:bodyPr/>
                    <a:lstStyle/>
                    <a:p>
                      <a:pPr algn="ctr"/>
                      <a:r>
                        <a:rPr lang="en-US" dirty="0" smtClean="0"/>
                        <a:t>Transverse </a:t>
                      </a:r>
                      <a:r>
                        <a:rPr lang="en-US" dirty="0" err="1" smtClean="0"/>
                        <a:t>emittances</a:t>
                      </a:r>
                      <a:r>
                        <a:rPr lang="en-US" dirty="0" smtClean="0"/>
                        <a:t> (</a:t>
                      </a:r>
                      <a:r>
                        <a:rPr lang="en-US" dirty="0" smtClean="0">
                          <a:latin typeface="Symbol" charset="2"/>
                          <a:cs typeface="Symbol" charset="2"/>
                        </a:rPr>
                        <a:t>m</a:t>
                      </a:r>
                      <a:r>
                        <a:rPr lang="en-US" dirty="0" smtClean="0"/>
                        <a:t>m)</a:t>
                      </a:r>
                      <a:endParaRPr lang="en-US" dirty="0"/>
                    </a:p>
                  </a:txBody>
                  <a:tcPr anchor="ctr"/>
                </a:tc>
                <a:tc>
                  <a:txBody>
                    <a:bodyPr/>
                    <a:lstStyle/>
                    <a:p>
                      <a:pPr algn="ctr"/>
                      <a:r>
                        <a:rPr lang="en-US" dirty="0" smtClean="0"/>
                        <a:t>2.5</a:t>
                      </a:r>
                      <a:endParaRPr lang="en-US" dirty="0"/>
                    </a:p>
                  </a:txBody>
                  <a:tcPr anchor="ctr"/>
                </a:tc>
                <a:tc>
                  <a:txBody>
                    <a:bodyPr/>
                    <a:lstStyle/>
                    <a:p>
                      <a:pPr algn="ctr"/>
                      <a:r>
                        <a:rPr lang="en-US" dirty="0" smtClean="0"/>
                        <a:t>2.5</a:t>
                      </a:r>
                      <a:endParaRPr lang="en-US" dirty="0"/>
                    </a:p>
                  </a:txBody>
                  <a:tcPr anchor="ct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Simulation in the LHC arcs (I)</a:t>
            </a:r>
            <a:endParaRPr lang="en-US" dirty="0"/>
          </a:p>
        </p:txBody>
      </p:sp>
      <p:sp>
        <p:nvSpPr>
          <p:cNvPr id="3" name="Content Placeholder 2"/>
          <p:cNvSpPr>
            <a:spLocks noGrp="1"/>
          </p:cNvSpPr>
          <p:nvPr>
            <p:ph idx="1"/>
          </p:nvPr>
        </p:nvSpPr>
        <p:spPr>
          <a:xfrm>
            <a:off x="457200" y="1371600"/>
            <a:ext cx="8229600" cy="1447799"/>
          </a:xfrm>
        </p:spPr>
        <p:txBody>
          <a:bodyPr>
            <a:normAutofit fontScale="62500" lnSpcReduction="20000"/>
          </a:bodyPr>
          <a:lstStyle/>
          <a:p>
            <a:r>
              <a:rPr lang="en-US" dirty="0" smtClean="0"/>
              <a:t>Stripes could be seen at top energy (with photoelectrons), but not at injection energy (with gas ionization)</a:t>
            </a:r>
          </a:p>
          <a:p>
            <a:r>
              <a:rPr lang="en-US" dirty="0" smtClean="0"/>
              <a:t>Stripes could be recovered at injection energy by using a finer bunch and </a:t>
            </a:r>
            <a:r>
              <a:rPr lang="en-US" dirty="0" err="1" smtClean="0"/>
              <a:t>interbunch</a:t>
            </a:r>
            <a:r>
              <a:rPr lang="en-US" dirty="0" smtClean="0"/>
              <a:t> gap slicing (sampling correctly the cyclotron motion)</a:t>
            </a:r>
            <a:endParaRPr lang="en-US" dirty="0"/>
          </a:p>
        </p:txBody>
      </p:sp>
      <p:pic>
        <p:nvPicPr>
          <p:cNvPr id="4" name="Picture 3" descr="eflux-arctop-s24-r08.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34470" y="2667000"/>
            <a:ext cx="4658824" cy="3600000"/>
          </a:xfrm>
          <a:prstGeom prst="rect">
            <a:avLst/>
          </a:prstGeom>
        </p:spPr>
      </p:pic>
      <p:pic>
        <p:nvPicPr>
          <p:cNvPr id="5" name="Picture 4" descr="eflux-arcinj-s24-r08.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485176" y="2667000"/>
            <a:ext cx="4658824" cy="3600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Simulation in the LHC arcs (II)</a:t>
            </a:r>
            <a:endParaRPr lang="en-US" dirty="0"/>
          </a:p>
        </p:txBody>
      </p:sp>
      <p:sp>
        <p:nvSpPr>
          <p:cNvPr id="3" name="Content Placeholder 2"/>
          <p:cNvSpPr>
            <a:spLocks noGrp="1"/>
          </p:cNvSpPr>
          <p:nvPr>
            <p:ph idx="1"/>
          </p:nvPr>
        </p:nvSpPr>
        <p:spPr>
          <a:xfrm>
            <a:off x="457200" y="1219200"/>
            <a:ext cx="8229600" cy="1447799"/>
          </a:xfrm>
        </p:spPr>
        <p:txBody>
          <a:bodyPr>
            <a:normAutofit fontScale="62500" lnSpcReduction="20000"/>
          </a:bodyPr>
          <a:lstStyle/>
          <a:p>
            <a:r>
              <a:rPr lang="en-US" dirty="0" smtClean="0"/>
              <a:t>From the point of view of the build up:</a:t>
            </a:r>
          </a:p>
          <a:p>
            <a:pPr lvl="1"/>
            <a:r>
              <a:rPr lang="en-US" dirty="0" smtClean="0"/>
              <a:t>A significant difference between coarse and fine slicing is observed at injection energy</a:t>
            </a:r>
          </a:p>
          <a:p>
            <a:pPr lvl="1"/>
            <a:r>
              <a:rPr lang="en-US" dirty="0" smtClean="0"/>
              <a:t>Smaller differences are found at top energy (although the difference in numerical parameters is more dramatic) </a:t>
            </a:r>
            <a:endParaRPr lang="en-US" dirty="0"/>
          </a:p>
        </p:txBody>
      </p:sp>
      <p:pic>
        <p:nvPicPr>
          <p:cNvPr id="6" name="Picture 5" descr="buildup-arcinj-s24-r08.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04800" y="2362200"/>
            <a:ext cx="4192941" cy="3240000"/>
          </a:xfrm>
          <a:prstGeom prst="rect">
            <a:avLst/>
          </a:prstGeom>
        </p:spPr>
      </p:pic>
      <p:pic>
        <p:nvPicPr>
          <p:cNvPr id="7" name="Picture 6" descr="buildup-arctop-s24-r08.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493859" y="2362200"/>
            <a:ext cx="4192941" cy="3240000"/>
          </a:xfrm>
          <a:prstGeom prst="rect">
            <a:avLst/>
          </a:prstGeom>
        </p:spPr>
      </p:pic>
      <p:pic>
        <p:nvPicPr>
          <p:cNvPr id="8" name="Picture 7" descr="buildup-arctop-s24-r08-zoom.pdf"/>
          <p:cNvPicPr>
            <a:picLocks noChangeAspect="1"/>
          </p:cNvPicPr>
          <p:nvPr/>
        </p:nvPicPr>
        <mc:AlternateContent>
          <mc:Choice xmlns:ma="http://schemas.microsoft.com/office/mac/drawingml/2008/main" Requires="ma">
            <p:blipFill>
              <a:blip r:embed="rId6"/>
              <a:srcRect t="18527" b="9264"/>
              <a:stretch>
                <a:fillRect/>
              </a:stretch>
            </p:blipFill>
          </mc:Choice>
          <mc:Fallback>
            <p:blipFill>
              <a:blip r:embed="rId7"/>
              <a:srcRect t="18527" b="9264"/>
              <a:stretch>
                <a:fillRect/>
              </a:stretch>
            </p:blipFill>
          </mc:Fallback>
        </mc:AlternateContent>
        <p:spPr>
          <a:xfrm>
            <a:off x="3276600" y="5298276"/>
            <a:ext cx="2795295" cy="1559724"/>
          </a:xfrm>
          <a:prstGeom prst="rect">
            <a:avLst/>
          </a:prstGeom>
          <a:ln>
            <a:solidFill>
              <a:schemeClr val="tx1"/>
            </a:solidFill>
          </a:ln>
        </p:spPr>
      </p:pic>
      <p:sp>
        <p:nvSpPr>
          <p:cNvPr id="9" name="Rectangle 8"/>
          <p:cNvSpPr/>
          <p:nvPr/>
        </p:nvSpPr>
        <p:spPr>
          <a:xfrm>
            <a:off x="4700226" y="3200400"/>
            <a:ext cx="1085502" cy="1934280"/>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rot="5400000">
            <a:off x="4120575" y="4718625"/>
            <a:ext cx="726276" cy="43302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500" dirty="0" smtClean="0"/>
              <a:t>Checks in the SPS MBB dipoles (I)</a:t>
            </a:r>
            <a:endParaRPr lang="en-US" sz="3500" dirty="0"/>
          </a:p>
        </p:txBody>
      </p:sp>
      <p:sp>
        <p:nvSpPr>
          <p:cNvPr id="3" name="Content Placeholder 2"/>
          <p:cNvSpPr>
            <a:spLocks noGrp="1"/>
          </p:cNvSpPr>
          <p:nvPr>
            <p:ph idx="1"/>
          </p:nvPr>
        </p:nvSpPr>
        <p:spPr>
          <a:xfrm>
            <a:off x="339052" y="1104900"/>
            <a:ext cx="8229600" cy="1447800"/>
          </a:xfrm>
        </p:spPr>
        <p:txBody>
          <a:bodyPr>
            <a:normAutofit fontScale="62500" lnSpcReduction="20000"/>
          </a:bodyPr>
          <a:lstStyle/>
          <a:p>
            <a:r>
              <a:rPr lang="en-US" dirty="0" smtClean="0"/>
              <a:t>Simulations with fine and coarse time step settings were launched for the SPS dipoles to study the behavior of the cloud formation with 25ns beams</a:t>
            </a:r>
          </a:p>
          <a:p>
            <a:pPr lvl="1"/>
            <a:r>
              <a:rPr lang="en-US" dirty="0" smtClean="0"/>
              <a:t>The time step of the </a:t>
            </a:r>
            <a:r>
              <a:rPr lang="en-US" dirty="0" err="1" smtClean="0"/>
              <a:t>interbunch</a:t>
            </a:r>
            <a:r>
              <a:rPr lang="en-US" dirty="0" smtClean="0"/>
              <a:t> seems to affect significantly the results, and it converges when the cyclotron motion is correctly sampled</a:t>
            </a:r>
          </a:p>
          <a:p>
            <a:pPr lvl="1"/>
            <a:r>
              <a:rPr lang="en-US" dirty="0" smtClean="0"/>
              <a:t>The </a:t>
            </a:r>
            <a:r>
              <a:rPr lang="en-US" dirty="0" err="1" smtClean="0"/>
              <a:t>x</a:t>
            </a:r>
            <a:r>
              <a:rPr lang="en-US" dirty="0" smtClean="0"/>
              <a:t>-distribution seems more affected than the build up evolution </a:t>
            </a:r>
            <a:endParaRPr lang="en-US" dirty="0"/>
          </a:p>
        </p:txBody>
      </p:sp>
      <p:pic>
        <p:nvPicPr>
          <p:cNvPr id="9" name="Picture 8" descr="buildup-scan.pdf"/>
          <p:cNvPicPr>
            <a:picLocks noChangeAspect="1"/>
          </p:cNvPicPr>
          <p:nvPr/>
        </p:nvPicPr>
        <mc:AlternateContent>
          <mc:Choice xmlns:ma="http://schemas.microsoft.com/office/mac/drawingml/2008/main" Requires="ma">
            <p:blipFill>
              <a:blip r:embed="rId2"/>
              <a:srcRect l="7158" t="9264" r="5369" b="9264"/>
              <a:stretch>
                <a:fillRect/>
              </a:stretch>
            </p:blipFill>
          </mc:Choice>
          <mc:Fallback>
            <p:blipFill>
              <a:blip r:embed="rId3"/>
              <a:srcRect l="7158" t="9264" r="5369" b="9264"/>
              <a:stretch>
                <a:fillRect/>
              </a:stretch>
            </p:blipFill>
          </mc:Fallback>
        </mc:AlternateContent>
        <p:spPr>
          <a:xfrm>
            <a:off x="228600" y="3618000"/>
            <a:ext cx="4001536" cy="2880000"/>
          </a:xfrm>
          <a:prstGeom prst="rect">
            <a:avLst/>
          </a:prstGeom>
        </p:spPr>
      </p:pic>
      <p:sp>
        <p:nvSpPr>
          <p:cNvPr id="10" name="TextBox 9"/>
          <p:cNvSpPr txBox="1"/>
          <p:nvPr/>
        </p:nvSpPr>
        <p:spPr>
          <a:xfrm>
            <a:off x="457200" y="2754868"/>
            <a:ext cx="1143000" cy="369332"/>
          </a:xfrm>
          <a:prstGeom prst="rect">
            <a:avLst/>
          </a:prstGeom>
          <a:noFill/>
        </p:spPr>
        <p:txBody>
          <a:bodyPr wrap="square" rtlCol="0">
            <a:spAutoFit/>
          </a:bodyPr>
          <a:lstStyle/>
          <a:p>
            <a:r>
              <a:rPr lang="en-US" dirty="0" err="1" smtClean="0">
                <a:latin typeface="Symbol" charset="2"/>
                <a:cs typeface="Symbol" charset="2"/>
              </a:rPr>
              <a:t>d</a:t>
            </a:r>
            <a:r>
              <a:rPr lang="en-US" baseline="-25000" dirty="0" err="1" smtClean="0">
                <a:latin typeface="+mj-lt"/>
                <a:cs typeface="Symbol" charset="2"/>
              </a:rPr>
              <a:t>max</a:t>
            </a:r>
            <a:r>
              <a:rPr lang="en-US" dirty="0" smtClean="0"/>
              <a:t>=1.5</a:t>
            </a:r>
            <a:endParaRPr lang="en-US" dirty="0"/>
          </a:p>
        </p:txBody>
      </p:sp>
      <p:sp>
        <p:nvSpPr>
          <p:cNvPr id="11" name="TextBox 10"/>
          <p:cNvSpPr txBox="1"/>
          <p:nvPr/>
        </p:nvSpPr>
        <p:spPr>
          <a:xfrm>
            <a:off x="520700" y="3213100"/>
            <a:ext cx="838200" cy="369332"/>
          </a:xfrm>
          <a:prstGeom prst="rect">
            <a:avLst/>
          </a:prstGeom>
          <a:noFill/>
        </p:spPr>
        <p:txBody>
          <a:bodyPr wrap="square" rtlCol="0">
            <a:spAutoFit/>
          </a:bodyPr>
          <a:lstStyle/>
          <a:p>
            <a:r>
              <a:rPr lang="en-US" dirty="0" smtClean="0"/>
              <a:t>R=0.7</a:t>
            </a:r>
            <a:endParaRPr lang="en-US" dirty="0"/>
          </a:p>
        </p:txBody>
      </p:sp>
      <p:pic>
        <p:nvPicPr>
          <p:cNvPr id="12" name="Picture 11" descr="Flux-scan.pdf"/>
          <p:cNvPicPr>
            <a:picLocks noChangeAspect="1"/>
          </p:cNvPicPr>
          <p:nvPr/>
        </p:nvPicPr>
        <mc:AlternateContent>
          <mc:Choice xmlns:ma="http://schemas.microsoft.com/office/mac/drawingml/2008/main" Requires="ma">
            <p:blipFill>
              <a:blip r:embed="rId4"/>
              <a:srcRect l="7158" t="9264" r="5369" b="9264"/>
              <a:stretch>
                <a:fillRect/>
              </a:stretch>
            </p:blipFill>
          </mc:Choice>
          <mc:Fallback>
            <p:blipFill>
              <a:blip r:embed="rId5"/>
              <a:srcRect l="7158" t="9264" r="5369" b="9264"/>
              <a:stretch>
                <a:fillRect/>
              </a:stretch>
            </p:blipFill>
          </mc:Fallback>
        </mc:AlternateContent>
        <p:spPr>
          <a:xfrm>
            <a:off x="5185448" y="2513568"/>
            <a:ext cx="3501352" cy="2520000"/>
          </a:xfrm>
          <a:prstGeom prst="rect">
            <a:avLst/>
          </a:prstGeom>
        </p:spPr>
      </p:pic>
      <p:sp>
        <p:nvSpPr>
          <p:cNvPr id="13" name="Rectangle 12"/>
          <p:cNvSpPr/>
          <p:nvPr/>
        </p:nvSpPr>
        <p:spPr>
          <a:xfrm>
            <a:off x="5185448" y="4038600"/>
            <a:ext cx="1075652" cy="901700"/>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Flux-scan-zoom.pdf"/>
          <p:cNvPicPr>
            <a:picLocks noChangeAspect="1"/>
          </p:cNvPicPr>
          <p:nvPr/>
        </p:nvPicPr>
        <mc:AlternateContent>
          <mc:Choice xmlns:ma="http://schemas.microsoft.com/office/mac/drawingml/2008/main" Requires="ma">
            <p:blipFill>
              <a:blip r:embed="rId6"/>
              <a:srcRect l="7158" t="18527" r="5369" b="9264"/>
              <a:stretch>
                <a:fillRect/>
              </a:stretch>
            </p:blipFill>
          </mc:Choice>
          <mc:Fallback>
            <p:blipFill>
              <a:blip r:embed="rId7"/>
              <a:srcRect l="7158" t="18527" r="5369" b="9264"/>
              <a:stretch>
                <a:fillRect/>
              </a:stretch>
            </p:blipFill>
          </mc:Fallback>
        </mc:AlternateContent>
        <p:spPr>
          <a:xfrm>
            <a:off x="6429354" y="5238000"/>
            <a:ext cx="2539626" cy="1620000"/>
          </a:xfrm>
          <a:prstGeom prst="rect">
            <a:avLst/>
          </a:prstGeom>
        </p:spPr>
      </p:pic>
      <p:cxnSp>
        <p:nvCxnSpPr>
          <p:cNvPr id="16" name="Straight Arrow Connector 15"/>
          <p:cNvCxnSpPr/>
          <p:nvPr/>
        </p:nvCxnSpPr>
        <p:spPr>
          <a:xfrm rot="16200000" flipH="1">
            <a:off x="5799127" y="5008573"/>
            <a:ext cx="698500" cy="561954"/>
          </a:xfrm>
          <a:prstGeom prst="straightConnector1">
            <a:avLst/>
          </a:prstGeom>
          <a:ln w="127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629400" y="3669268"/>
            <a:ext cx="1939252" cy="276999"/>
          </a:xfrm>
          <a:prstGeom prst="rect">
            <a:avLst/>
          </a:prstGeom>
          <a:noFill/>
        </p:spPr>
        <p:txBody>
          <a:bodyPr wrap="square" rtlCol="0">
            <a:spAutoFit/>
          </a:bodyPr>
          <a:lstStyle/>
          <a:p>
            <a:r>
              <a:rPr lang="en-US" sz="1200" dirty="0" smtClean="0"/>
              <a:t>Electron flux to the wall</a:t>
            </a:r>
            <a:endParaRPr lang="en-US"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500" dirty="0" smtClean="0"/>
              <a:t>Checks in the SPS MBB dipoles (II)</a:t>
            </a:r>
            <a:endParaRPr lang="en-US" sz="3500" dirty="0"/>
          </a:p>
        </p:txBody>
      </p:sp>
      <p:sp>
        <p:nvSpPr>
          <p:cNvPr id="3" name="Content Placeholder 2"/>
          <p:cNvSpPr>
            <a:spLocks noGrp="1"/>
          </p:cNvSpPr>
          <p:nvPr>
            <p:ph idx="1"/>
          </p:nvPr>
        </p:nvSpPr>
        <p:spPr>
          <a:xfrm>
            <a:off x="339052" y="1295400"/>
            <a:ext cx="8229600" cy="1066800"/>
          </a:xfrm>
        </p:spPr>
        <p:txBody>
          <a:bodyPr>
            <a:normAutofit fontScale="62500" lnSpcReduction="20000"/>
          </a:bodyPr>
          <a:lstStyle/>
          <a:p>
            <a:r>
              <a:rPr lang="en-US" dirty="0" smtClean="0"/>
              <a:t>The difference seems to become significant as </a:t>
            </a:r>
            <a:r>
              <a:rPr lang="en-US" dirty="0" err="1" smtClean="0"/>
              <a:t>multipacting</a:t>
            </a:r>
            <a:r>
              <a:rPr lang="en-US" dirty="0" smtClean="0"/>
              <a:t> sets in (</a:t>
            </a:r>
            <a:r>
              <a:rPr lang="en-US" dirty="0" smtClean="0">
                <a:latin typeface="Symbol" charset="2"/>
                <a:cs typeface="Symbol" charset="2"/>
              </a:rPr>
              <a:t>d</a:t>
            </a:r>
            <a:r>
              <a:rPr lang="en-US" baseline="-25000" dirty="0" smtClean="0"/>
              <a:t>max</a:t>
            </a:r>
            <a:r>
              <a:rPr lang="en-US" dirty="0" smtClean="0"/>
              <a:t>≥1.2)</a:t>
            </a:r>
          </a:p>
          <a:p>
            <a:r>
              <a:rPr lang="en-US" dirty="0" smtClean="0"/>
              <a:t>Secondary emission plays an important role in the formation of the stripes</a:t>
            </a:r>
            <a:endParaRPr lang="en-US" dirty="0"/>
          </a:p>
        </p:txBody>
      </p:sp>
      <p:sp>
        <p:nvSpPr>
          <p:cNvPr id="11" name="TextBox 10"/>
          <p:cNvSpPr txBox="1"/>
          <p:nvPr/>
        </p:nvSpPr>
        <p:spPr>
          <a:xfrm>
            <a:off x="520700" y="2843768"/>
            <a:ext cx="838200" cy="369332"/>
          </a:xfrm>
          <a:prstGeom prst="rect">
            <a:avLst/>
          </a:prstGeom>
          <a:noFill/>
        </p:spPr>
        <p:txBody>
          <a:bodyPr wrap="square" rtlCol="0">
            <a:spAutoFit/>
          </a:bodyPr>
          <a:lstStyle/>
          <a:p>
            <a:r>
              <a:rPr lang="en-US" dirty="0" smtClean="0"/>
              <a:t>R=0.7</a:t>
            </a:r>
            <a:endParaRPr lang="en-US" dirty="0"/>
          </a:p>
        </p:txBody>
      </p:sp>
      <p:pic>
        <p:nvPicPr>
          <p:cNvPr id="15" name="Picture 14" descr="Flux-sey11.pdf"/>
          <p:cNvPicPr>
            <a:picLocks noChangeAspect="1"/>
          </p:cNvPicPr>
          <p:nvPr/>
        </p:nvPicPr>
        <mc:AlternateContent>
          <mc:Choice xmlns:ma="http://schemas.microsoft.com/office/mac/drawingml/2008/main" Requires="ma">
            <p:blipFill>
              <a:blip r:embed="rId2"/>
              <a:srcRect l="7158" t="9264" r="5369" b="9264"/>
              <a:stretch>
                <a:fillRect/>
              </a:stretch>
            </p:blipFill>
          </mc:Choice>
          <mc:Fallback>
            <p:blipFill>
              <a:blip r:embed="rId3"/>
              <a:srcRect l="7158" t="9264" r="5369" b="9264"/>
              <a:stretch>
                <a:fillRect/>
              </a:stretch>
            </p:blipFill>
          </mc:Fallback>
        </mc:AlternateContent>
        <p:spPr>
          <a:xfrm>
            <a:off x="1143000" y="2552700"/>
            <a:ext cx="3001165" cy="2160000"/>
          </a:xfrm>
          <a:prstGeom prst="rect">
            <a:avLst/>
          </a:prstGeom>
        </p:spPr>
      </p:pic>
      <p:pic>
        <p:nvPicPr>
          <p:cNvPr id="18" name="Picture 17" descr="Flux-sey12.pdf"/>
          <p:cNvPicPr>
            <a:picLocks noChangeAspect="1"/>
          </p:cNvPicPr>
          <p:nvPr/>
        </p:nvPicPr>
        <mc:AlternateContent>
          <mc:Choice xmlns:ma="http://schemas.microsoft.com/office/mac/drawingml/2008/main" Requires="ma">
            <p:blipFill>
              <a:blip r:embed="rId4"/>
              <a:srcRect l="7158" t="9264" r="5369" b="9264"/>
              <a:stretch>
                <a:fillRect/>
              </a:stretch>
            </p:blipFill>
          </mc:Choice>
          <mc:Fallback>
            <p:blipFill>
              <a:blip r:embed="rId5"/>
              <a:srcRect l="7158" t="9264" r="5369" b="9264"/>
              <a:stretch>
                <a:fillRect/>
              </a:stretch>
            </p:blipFill>
          </mc:Fallback>
        </mc:AlternateContent>
        <p:spPr>
          <a:xfrm>
            <a:off x="4800600" y="2552700"/>
            <a:ext cx="3001159" cy="2160000"/>
          </a:xfrm>
          <a:prstGeom prst="rect">
            <a:avLst/>
          </a:prstGeom>
        </p:spPr>
      </p:pic>
      <p:pic>
        <p:nvPicPr>
          <p:cNvPr id="19" name="Picture 18" descr="Flux-sey13.pdf"/>
          <p:cNvPicPr>
            <a:picLocks noChangeAspect="1"/>
          </p:cNvPicPr>
          <p:nvPr/>
        </p:nvPicPr>
        <mc:AlternateContent>
          <mc:Choice xmlns:ma="http://schemas.microsoft.com/office/mac/drawingml/2008/main" Requires="ma">
            <p:blipFill>
              <a:blip r:embed="rId6"/>
              <a:srcRect l="7158" t="18527" r="5369" b="9264"/>
              <a:stretch>
                <a:fillRect/>
              </a:stretch>
            </p:blipFill>
          </mc:Choice>
          <mc:Fallback>
            <p:blipFill>
              <a:blip r:embed="rId7"/>
              <a:srcRect l="7158" t="18527" r="5369" b="9264"/>
              <a:stretch>
                <a:fillRect/>
              </a:stretch>
            </p:blipFill>
          </mc:Fallback>
        </mc:AlternateContent>
        <p:spPr>
          <a:xfrm>
            <a:off x="1322348" y="4876800"/>
            <a:ext cx="2821817" cy="1800000"/>
          </a:xfrm>
          <a:prstGeom prst="rect">
            <a:avLst/>
          </a:prstGeom>
        </p:spPr>
      </p:pic>
      <p:pic>
        <p:nvPicPr>
          <p:cNvPr id="20" name="Picture 19" descr="Flux-sey14.pdf"/>
          <p:cNvPicPr>
            <a:picLocks noChangeAspect="1"/>
          </p:cNvPicPr>
          <p:nvPr/>
        </p:nvPicPr>
        <mc:AlternateContent>
          <mc:Choice xmlns:ma="http://schemas.microsoft.com/office/mac/drawingml/2008/main" Requires="ma">
            <p:blipFill>
              <a:blip r:embed="rId8"/>
              <a:srcRect l="7158" t="18527" r="7158" b="6948"/>
              <a:stretch>
                <a:fillRect/>
              </a:stretch>
            </p:blipFill>
          </mc:Choice>
          <mc:Fallback>
            <p:blipFill>
              <a:blip r:embed="rId9"/>
              <a:srcRect l="7158" t="18527" r="7158" b="6948"/>
              <a:stretch>
                <a:fillRect/>
              </a:stretch>
            </p:blipFill>
          </mc:Fallback>
        </mc:AlternateContent>
        <p:spPr>
          <a:xfrm>
            <a:off x="5123582" y="4876800"/>
            <a:ext cx="2678177" cy="1800000"/>
          </a:xfrm>
          <a:prstGeom prst="rect">
            <a:avLst/>
          </a:prstGeom>
        </p:spPr>
      </p:pic>
      <p:sp>
        <p:nvSpPr>
          <p:cNvPr id="22" name="TextBox 21"/>
          <p:cNvSpPr txBox="1"/>
          <p:nvPr/>
        </p:nvSpPr>
        <p:spPr>
          <a:xfrm>
            <a:off x="2743200" y="3505200"/>
            <a:ext cx="1143000" cy="369332"/>
          </a:xfrm>
          <a:prstGeom prst="rect">
            <a:avLst/>
          </a:prstGeom>
          <a:noFill/>
        </p:spPr>
        <p:txBody>
          <a:bodyPr wrap="square" rtlCol="0">
            <a:spAutoFit/>
          </a:bodyPr>
          <a:lstStyle/>
          <a:p>
            <a:r>
              <a:rPr lang="en-US" dirty="0" err="1" smtClean="0">
                <a:latin typeface="Symbol" charset="2"/>
                <a:cs typeface="Symbol" charset="2"/>
              </a:rPr>
              <a:t>d</a:t>
            </a:r>
            <a:r>
              <a:rPr lang="en-US" baseline="-25000" dirty="0" err="1" smtClean="0">
                <a:latin typeface="+mj-lt"/>
                <a:cs typeface="Symbol" charset="2"/>
              </a:rPr>
              <a:t>max</a:t>
            </a:r>
            <a:r>
              <a:rPr lang="en-US" dirty="0" smtClean="0"/>
              <a:t>=1.1</a:t>
            </a:r>
            <a:endParaRPr lang="en-US" dirty="0"/>
          </a:p>
        </p:txBody>
      </p:sp>
      <p:sp>
        <p:nvSpPr>
          <p:cNvPr id="23" name="TextBox 22"/>
          <p:cNvSpPr txBox="1"/>
          <p:nvPr/>
        </p:nvSpPr>
        <p:spPr>
          <a:xfrm>
            <a:off x="6248400" y="3505200"/>
            <a:ext cx="1143000" cy="369332"/>
          </a:xfrm>
          <a:prstGeom prst="rect">
            <a:avLst/>
          </a:prstGeom>
          <a:noFill/>
        </p:spPr>
        <p:txBody>
          <a:bodyPr wrap="square" rtlCol="0">
            <a:spAutoFit/>
          </a:bodyPr>
          <a:lstStyle/>
          <a:p>
            <a:r>
              <a:rPr lang="en-US" dirty="0" err="1" smtClean="0">
                <a:latin typeface="Symbol" charset="2"/>
                <a:cs typeface="Symbol" charset="2"/>
              </a:rPr>
              <a:t>d</a:t>
            </a:r>
            <a:r>
              <a:rPr lang="en-US" baseline="-25000" dirty="0" err="1" smtClean="0">
                <a:latin typeface="+mj-lt"/>
                <a:cs typeface="Symbol" charset="2"/>
              </a:rPr>
              <a:t>max</a:t>
            </a:r>
            <a:r>
              <a:rPr lang="en-US" dirty="0" smtClean="0"/>
              <a:t>=1.2</a:t>
            </a:r>
            <a:endParaRPr lang="en-US" dirty="0"/>
          </a:p>
        </p:txBody>
      </p:sp>
      <p:sp>
        <p:nvSpPr>
          <p:cNvPr id="24" name="TextBox 23"/>
          <p:cNvSpPr txBox="1"/>
          <p:nvPr/>
        </p:nvSpPr>
        <p:spPr>
          <a:xfrm>
            <a:off x="2590800" y="5562600"/>
            <a:ext cx="1143000" cy="369332"/>
          </a:xfrm>
          <a:prstGeom prst="rect">
            <a:avLst/>
          </a:prstGeom>
          <a:noFill/>
        </p:spPr>
        <p:txBody>
          <a:bodyPr wrap="square" rtlCol="0">
            <a:spAutoFit/>
          </a:bodyPr>
          <a:lstStyle/>
          <a:p>
            <a:r>
              <a:rPr lang="en-US" dirty="0" err="1" smtClean="0">
                <a:latin typeface="Symbol" charset="2"/>
                <a:cs typeface="Symbol" charset="2"/>
              </a:rPr>
              <a:t>d</a:t>
            </a:r>
            <a:r>
              <a:rPr lang="en-US" baseline="-25000" dirty="0" err="1" smtClean="0">
                <a:latin typeface="+mj-lt"/>
                <a:cs typeface="Symbol" charset="2"/>
              </a:rPr>
              <a:t>max</a:t>
            </a:r>
            <a:r>
              <a:rPr lang="en-US" dirty="0" smtClean="0"/>
              <a:t>=1.3</a:t>
            </a:r>
            <a:endParaRPr lang="en-US" dirty="0"/>
          </a:p>
        </p:txBody>
      </p:sp>
      <p:sp>
        <p:nvSpPr>
          <p:cNvPr id="25" name="TextBox 24"/>
          <p:cNvSpPr txBox="1"/>
          <p:nvPr/>
        </p:nvSpPr>
        <p:spPr>
          <a:xfrm>
            <a:off x="6248400" y="5562600"/>
            <a:ext cx="1143000" cy="369332"/>
          </a:xfrm>
          <a:prstGeom prst="rect">
            <a:avLst/>
          </a:prstGeom>
          <a:noFill/>
        </p:spPr>
        <p:txBody>
          <a:bodyPr wrap="square" rtlCol="0">
            <a:spAutoFit/>
          </a:bodyPr>
          <a:lstStyle/>
          <a:p>
            <a:r>
              <a:rPr lang="en-US" dirty="0" err="1" smtClean="0">
                <a:latin typeface="Symbol" charset="2"/>
                <a:cs typeface="Symbol" charset="2"/>
              </a:rPr>
              <a:t>d</a:t>
            </a:r>
            <a:r>
              <a:rPr lang="en-US" baseline="-25000" dirty="0" err="1" smtClean="0">
                <a:latin typeface="+mj-lt"/>
                <a:cs typeface="Symbol" charset="2"/>
              </a:rPr>
              <a:t>max</a:t>
            </a:r>
            <a:r>
              <a:rPr lang="en-US" dirty="0" smtClean="0"/>
              <a:t>=1.4</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167</TotalTime>
  <Words>1378</Words>
  <Application>Microsoft Macintosh PowerPoint</Application>
  <PresentationFormat>On-screen Show (4:3)</PresentationFormat>
  <Paragraphs>166</Paragraphs>
  <Slides>17</Slides>
  <Notes>0</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17</vt:i4>
      </vt:variant>
    </vt:vector>
  </HeadingPairs>
  <TitlesOfParts>
    <vt:vector size="20" baseType="lpstr">
      <vt:lpstr>Office Theme</vt:lpstr>
      <vt:lpstr>Microsoft Word 97 - 2004 Document</vt:lpstr>
      <vt:lpstr>Dokument</vt:lpstr>
      <vt:lpstr>Where are the electron cloud stripes in strong dipoles?   G. Rumolo, for the Electron Cloud meeting, 21/01/2011</vt:lpstr>
      <vt:lpstr>SPS measurements</vt:lpstr>
      <vt:lpstr>ECLOUD simulations</vt:lpstr>
      <vt:lpstr>Overview on the parameters for the simulations in LHC arcs</vt:lpstr>
      <vt:lpstr>Overview on the parameters for the simulations in LHC arcs</vt:lpstr>
      <vt:lpstr>Simulation in the LHC arcs (I)</vt:lpstr>
      <vt:lpstr>Simulation in the LHC arcs (II)</vt:lpstr>
      <vt:lpstr>Checks in the SPS MBB dipoles (I)</vt:lpstr>
      <vt:lpstr>Checks in the SPS MBB dipoles (II)</vt:lpstr>
      <vt:lpstr>Checks in the SPS MBB dipoles (III)</vt:lpstr>
      <vt:lpstr>Checks in the SPS MBB dipoles (IV)</vt:lpstr>
      <vt:lpstr>Checks in the SPS MBB dipoles (V)</vt:lpstr>
      <vt:lpstr>Checks in the SPS MBB dipoles (VI)</vt:lpstr>
      <vt:lpstr>Checks in the SPS MBB dipoles (VII)</vt:lpstr>
      <vt:lpstr>Checks in the SPS MBB dipoles (VIII)</vt:lpstr>
      <vt:lpstr>Checks in the SPS MBB dipoles (IX)</vt:lpstr>
      <vt:lpstr>Recommended time steps (Nslices, Nstep) in few cases of interest</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are the electron cloud stripes in strong dipoles?   G. Rumolo, for the Electron Cloud meeting, 21/01/2011</dc:title>
  <dc:creator>Giovanni Rumolo</dc:creator>
  <cp:lastModifiedBy>Giovanni Rumolo</cp:lastModifiedBy>
  <cp:revision>37</cp:revision>
  <dcterms:created xsi:type="dcterms:W3CDTF">2011-01-21T10:09:10Z</dcterms:created>
  <dcterms:modified xsi:type="dcterms:W3CDTF">2011-01-21T12:56:42Z</dcterms:modified>
</cp:coreProperties>
</file>