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70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D214"/>
    <a:srgbClr val="0DFF2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AB01D-9D88-41FE-B6E8-17766095A986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F6B83-600F-4107-A7B5-CAB3B06834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990600"/>
            <a:ext cx="8763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tx2"/>
                </a:solidFill>
                <a:latin typeface="Calibri" pitchFamily="34" charset="0"/>
              </a:rPr>
              <a:t>e</a:t>
            </a:r>
            <a:r>
              <a:rPr lang="en-US" sz="60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n-US" sz="60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6000" dirty="0" smtClean="0">
                <a:solidFill>
                  <a:schemeClr val="tx2"/>
                </a:solidFill>
                <a:latin typeface="Calibri" pitchFamily="34" charset="0"/>
              </a:rPr>
              <a:t>cloud </a:t>
            </a:r>
            <a:r>
              <a:rPr lang="en-US" sz="6000" dirty="0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</a:p>
          <a:p>
            <a:r>
              <a:rPr lang="en-US" sz="5000" dirty="0" smtClean="0">
                <a:solidFill>
                  <a:schemeClr val="tx2"/>
                </a:solidFill>
                <a:latin typeface="Calibri" pitchFamily="34" charset="0"/>
              </a:rPr>
              <a:t>   LHC IR3 (Update) </a:t>
            </a:r>
            <a:endParaRPr lang="en-US" sz="5000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3352800"/>
            <a:ext cx="72390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 smtClean="0"/>
              <a:t>C.Octavio</a:t>
            </a:r>
            <a:r>
              <a:rPr lang="en-US" sz="2300" dirty="0" smtClean="0"/>
              <a:t> Dom</a:t>
            </a:r>
            <a:r>
              <a:rPr lang="es-ES_tradnl" sz="2300" dirty="0" err="1" smtClean="0"/>
              <a:t>ínguez</a:t>
            </a:r>
            <a:r>
              <a:rPr lang="es-ES_tradnl" sz="2300" dirty="0" smtClean="0"/>
              <a:t>, </a:t>
            </a:r>
            <a:r>
              <a:rPr lang="es-ES_tradnl" sz="2300" dirty="0" smtClean="0"/>
              <a:t>Ubaldo Iriso, Giovanni </a:t>
            </a:r>
            <a:r>
              <a:rPr lang="es-ES_tradnl" sz="2300" dirty="0"/>
              <a:t>R</a:t>
            </a:r>
            <a:r>
              <a:rPr lang="es-ES_tradnl" sz="2300" dirty="0" smtClean="0"/>
              <a:t>umolo, Frank Zimmermann</a:t>
            </a:r>
          </a:p>
          <a:p>
            <a:pPr algn="ctr"/>
            <a:endParaRPr lang="es-ES_tradnl" sz="23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53200" y="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LHC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IR3 – </a:t>
            </a:r>
            <a:r>
              <a:rPr lang="en-US" sz="2400" b="1" dirty="0" err="1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Calibri" pitchFamily="34" charset="0"/>
              </a:rPr>
              <a:t>b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33400" y="2667000"/>
          <a:ext cx="8001000" cy="15586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914400"/>
                <a:gridCol w="1143000"/>
                <a:gridCol w="1981200"/>
                <a:gridCol w="2362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err="1" smtClean="0"/>
                        <a:t>n</a:t>
                      </a:r>
                      <a:r>
                        <a:rPr lang="en-US" sz="2000" baseline="-25000" dirty="0" err="1" smtClean="0"/>
                        <a:t>b</a:t>
                      </a:r>
                      <a:r>
                        <a:rPr lang="en-US" sz="2000" baseline="-25000" dirty="0" smtClean="0"/>
                        <a:t> </a:t>
                      </a:r>
                      <a:r>
                        <a:rPr lang="en-US" sz="2000" dirty="0" smtClean="0"/>
                        <a:t>(bunches)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SEY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Av.Density (10</a:t>
                      </a:r>
                      <a:r>
                        <a:rPr lang="en-US" sz="2000" baseline="30000"/>
                        <a:t>11</a:t>
                      </a:r>
                      <a:r>
                        <a:rPr lang="en-US" sz="2000"/>
                        <a:t>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Flux (10</a:t>
                      </a:r>
                      <a:r>
                        <a:rPr lang="en-US" sz="2000" baseline="30000" dirty="0"/>
                        <a:t>9</a:t>
                      </a:r>
                      <a:r>
                        <a:rPr lang="en-US" sz="2000" dirty="0"/>
                        <a:t>#e-/s)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&gt;3.0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0.038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.03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2.4/2.5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0.55/1.8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0.60/1.81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2.1/2.2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0.6/3.9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0.91/5.31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53200" y="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LHC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IR3 – </a:t>
            </a:r>
            <a:r>
              <a:rPr lang="en-US" sz="2400" b="1" dirty="0" err="1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Calibri" pitchFamily="34" charset="0"/>
              </a:rPr>
              <a:t>b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8" name="Picture 7" descr="plot_IntFlux_vs_t_Y2p4_R0p5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9144000" cy="6400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543800" y="121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4.13</a:t>
            </a:r>
            <a:r>
              <a:rPr lang="es-ES_tradnl" dirty="0" smtClean="0">
                <a:solidFill>
                  <a:srgbClr val="0000FF"/>
                </a:solidFill>
              </a:rPr>
              <a:t>·</a:t>
            </a:r>
            <a:r>
              <a:rPr lang="en-US" dirty="0" smtClean="0">
                <a:solidFill>
                  <a:srgbClr val="0000FF"/>
                </a:solidFill>
              </a:rPr>
              <a:t>10</a:t>
            </a:r>
            <a:r>
              <a:rPr lang="en-US" baseline="30000" dirty="0" smtClean="0">
                <a:solidFill>
                  <a:srgbClr val="0000FF"/>
                </a:solidFill>
              </a:rPr>
              <a:t>10</a:t>
            </a:r>
            <a:endParaRPr lang="en-US" baseline="300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9000" y="2514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D214"/>
                </a:solidFill>
              </a:rPr>
              <a:t>6.0</a:t>
            </a:r>
            <a:r>
              <a:rPr lang="es-ES_tradnl" dirty="0" smtClean="0">
                <a:solidFill>
                  <a:srgbClr val="00D214"/>
                </a:solidFill>
              </a:rPr>
              <a:t>·</a:t>
            </a:r>
            <a:r>
              <a:rPr lang="en-US" dirty="0" smtClean="0">
                <a:solidFill>
                  <a:srgbClr val="00D214"/>
                </a:solidFill>
              </a:rPr>
              <a:t>10</a:t>
            </a:r>
            <a:r>
              <a:rPr lang="en-US" baseline="30000" dirty="0" smtClean="0">
                <a:solidFill>
                  <a:srgbClr val="00D214"/>
                </a:solidFill>
              </a:rPr>
              <a:t>9</a:t>
            </a:r>
            <a:endParaRPr lang="en-US" baseline="30000" dirty="0">
              <a:solidFill>
                <a:srgbClr val="00D214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4876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0.20</a:t>
            </a:r>
            <a:r>
              <a:rPr lang="es-ES_tradnl" dirty="0" smtClean="0">
                <a:solidFill>
                  <a:srgbClr val="FF0000"/>
                </a:solidFill>
              </a:rPr>
              <a:t>·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4229497" y="3847703"/>
            <a:ext cx="1905000" cy="794"/>
          </a:xfrm>
          <a:prstGeom prst="straightConnector1">
            <a:avLst/>
          </a:prstGeom>
          <a:ln>
            <a:solidFill>
              <a:srgbClr val="0DFF2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57800" y="3810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D214"/>
                </a:solidFill>
              </a:rPr>
              <a:t>~ factor 300</a:t>
            </a:r>
            <a:endParaRPr lang="en-US" baseline="30000" dirty="0">
              <a:solidFill>
                <a:srgbClr val="00D214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2667000" y="3200400"/>
            <a:ext cx="3200400" cy="158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4600" y="2286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~ factor 2.1</a:t>
            </a:r>
            <a:r>
              <a:rPr lang="es-ES_tradnl" dirty="0" smtClean="0">
                <a:solidFill>
                  <a:srgbClr val="0000FF"/>
                </a:solidFill>
              </a:rPr>
              <a:t> ·</a:t>
            </a:r>
            <a:r>
              <a:rPr lang="en-US" dirty="0" smtClean="0">
                <a:solidFill>
                  <a:srgbClr val="0000FF"/>
                </a:solidFill>
              </a:rPr>
              <a:t>10</a:t>
            </a:r>
            <a:r>
              <a:rPr lang="en-US" baseline="30000" dirty="0">
                <a:solidFill>
                  <a:srgbClr val="0000FF"/>
                </a:solidFill>
              </a:rPr>
              <a:t>4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5715794" y="2209006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477000" y="1752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 factor 68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LHC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IR3 – conclusions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21336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 Is R=0.5 too high? </a:t>
            </a:r>
          </a:p>
          <a:p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/>
              <a:t> </a:t>
            </a:r>
            <a:r>
              <a:rPr lang="en-US" sz="2400" dirty="0" smtClean="0"/>
              <a:t>Should we vary </a:t>
            </a:r>
            <a:r>
              <a:rPr lang="en-US" sz="2400" dirty="0" err="1" smtClean="0">
                <a:latin typeface="Symbol" pitchFamily="18" charset="2"/>
              </a:rPr>
              <a:t>e</a:t>
            </a:r>
            <a:r>
              <a:rPr lang="en-US" sz="2400" baseline="-25000" dirty="0" err="1" smtClean="0"/>
              <a:t>max</a:t>
            </a:r>
            <a:r>
              <a:rPr lang="en-US" sz="2400" dirty="0" smtClean="0"/>
              <a:t> too?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ontents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62200" y="1524000"/>
            <a:ext cx="33528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3000" dirty="0" smtClean="0">
                <a:sym typeface="Wingdings" pitchFamily="2" charset="2"/>
              </a:rPr>
              <a:t>LHC IR3: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3000" dirty="0" err="1" smtClean="0">
                <a:sym typeface="Wingdings" pitchFamily="2" charset="2"/>
              </a:rPr>
              <a:t>N</a:t>
            </a:r>
            <a:r>
              <a:rPr lang="en-US" sz="3000" baseline="-25000" dirty="0" err="1" smtClean="0">
                <a:sym typeface="Wingdings" pitchFamily="2" charset="2"/>
              </a:rPr>
              <a:t>b</a:t>
            </a:r>
            <a:r>
              <a:rPr lang="en-US" sz="3000" dirty="0" smtClean="0">
                <a:sym typeface="Wingdings" pitchFamily="2" charset="2"/>
              </a:rPr>
              <a:t> scan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3000" dirty="0" err="1">
                <a:sym typeface="Wingdings" pitchFamily="2" charset="2"/>
              </a:rPr>
              <a:t>n</a:t>
            </a:r>
            <a:r>
              <a:rPr lang="en-US" sz="3000" baseline="-25000" dirty="0" err="1" smtClean="0">
                <a:sym typeface="Wingdings" pitchFamily="2" charset="2"/>
              </a:rPr>
              <a:t>b</a:t>
            </a:r>
            <a:r>
              <a:rPr lang="en-US" sz="3000" dirty="0" smtClean="0">
                <a:sym typeface="Wingdings" pitchFamily="2" charset="2"/>
              </a:rPr>
              <a:t> scan</a:t>
            </a:r>
            <a:endParaRPr lang="en-US" sz="3000" dirty="0" smtClean="0">
              <a:sym typeface="Wingdings" pitchFamily="2" charset="2"/>
            </a:endParaRP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endParaRPr lang="en-US" sz="2400" dirty="0" smtClean="0">
              <a:sym typeface="Wingdings" pitchFamily="2" charset="2"/>
            </a:endParaRPr>
          </a:p>
          <a:p>
            <a:pPr marL="971550" lvl="1" indent="-514350">
              <a:lnSpc>
                <a:spcPct val="150000"/>
              </a:lnSpc>
            </a:pP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ontents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62200" y="1524000"/>
            <a:ext cx="33528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3000" dirty="0" smtClean="0">
                <a:solidFill>
                  <a:srgbClr val="FF0000"/>
                </a:solidFill>
                <a:sym typeface="Wingdings" pitchFamily="2" charset="2"/>
              </a:rPr>
              <a:t>LHC IR3: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3000" dirty="0" err="1" smtClean="0">
                <a:solidFill>
                  <a:srgbClr val="FF0000"/>
                </a:solidFill>
                <a:sym typeface="Wingdings" pitchFamily="2" charset="2"/>
              </a:rPr>
              <a:t>N</a:t>
            </a:r>
            <a:r>
              <a:rPr lang="en-US" sz="3000" baseline="-25000" dirty="0" err="1" smtClean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3000" dirty="0" smtClean="0">
                <a:solidFill>
                  <a:srgbClr val="FF0000"/>
                </a:solidFill>
                <a:sym typeface="Wingdings" pitchFamily="2" charset="2"/>
              </a:rPr>
              <a:t> scan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3000" dirty="0" err="1">
                <a:sym typeface="Wingdings" pitchFamily="2" charset="2"/>
              </a:rPr>
              <a:t>n</a:t>
            </a:r>
            <a:r>
              <a:rPr lang="en-US" sz="3000" baseline="-25000" dirty="0" err="1" smtClean="0">
                <a:sym typeface="Wingdings" pitchFamily="2" charset="2"/>
              </a:rPr>
              <a:t>b</a:t>
            </a:r>
            <a:r>
              <a:rPr lang="en-US" sz="3000" dirty="0" smtClean="0">
                <a:sym typeface="Wingdings" pitchFamily="2" charset="2"/>
              </a:rPr>
              <a:t> scan</a:t>
            </a:r>
            <a:endParaRPr lang="en-US" sz="3000" dirty="0" smtClean="0">
              <a:sym typeface="Wingdings" pitchFamily="2" charset="2"/>
            </a:endParaRP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endParaRPr lang="en-US" sz="2400" dirty="0" smtClean="0">
              <a:sym typeface="Wingdings" pitchFamily="2" charset="2"/>
            </a:endParaRPr>
          </a:p>
          <a:p>
            <a:pPr marL="971550" lvl="1" indent="-514350">
              <a:lnSpc>
                <a:spcPct val="150000"/>
              </a:lnSpc>
            </a:pP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53200" y="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LHC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IR3 – </a:t>
            </a:r>
            <a:r>
              <a:rPr lang="en-US" sz="2400" b="1" dirty="0" err="1" smtClean="0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Calibri" pitchFamily="34" charset="0"/>
              </a:rPr>
              <a:t>b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200" y="609600"/>
            <a:ext cx="8458200" cy="5334000"/>
            <a:chOff x="457200" y="1676400"/>
            <a:chExt cx="8027670" cy="4587240"/>
          </a:xfrm>
        </p:grpSpPr>
        <p:pic>
          <p:nvPicPr>
            <p:cNvPr id="12" name="Picture 11" descr="\\cern.ch\dfs\Users\a\arduini\Documents\12-24-36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1676400"/>
              <a:ext cx="8027670" cy="4587240"/>
            </a:xfrm>
            <a:prstGeom prst="rect">
              <a:avLst/>
            </a:prstGeom>
            <a:noFill/>
          </p:spPr>
        </p:pic>
        <p:sp>
          <p:nvSpPr>
            <p:cNvPr id="13" name="TextBox 10"/>
            <p:cNvSpPr txBox="1"/>
            <p:nvPr/>
          </p:nvSpPr>
          <p:spPr>
            <a:xfrm>
              <a:off x="1676400" y="4648200"/>
              <a:ext cx="192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solidFill>
                    <a:srgbClr val="FFFF00"/>
                  </a:solidFill>
                </a:rPr>
                <a:t>0.6x10</a:t>
              </a:r>
              <a:r>
                <a:rPr lang="en-US" baseline="30000" dirty="0" smtClean="0">
                  <a:solidFill>
                    <a:srgbClr val="FFFF00"/>
                  </a:solidFill>
                </a:rPr>
                <a:t>11</a:t>
              </a:r>
              <a:r>
                <a:rPr lang="en-US" dirty="0" smtClean="0">
                  <a:solidFill>
                    <a:srgbClr val="FFFF00"/>
                  </a:solidFill>
                </a:rPr>
                <a:t> p/bunch</a:t>
              </a: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15" name="TextBox 11"/>
            <p:cNvSpPr txBox="1"/>
            <p:nvPr/>
          </p:nvSpPr>
          <p:spPr>
            <a:xfrm>
              <a:off x="3886200" y="4343401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solidFill>
                    <a:srgbClr val="FFFF00"/>
                  </a:solidFill>
                </a:rPr>
                <a:t>0.8x10</a:t>
              </a:r>
              <a:r>
                <a:rPr lang="en-US" baseline="30000" dirty="0" smtClean="0">
                  <a:solidFill>
                    <a:srgbClr val="FFFF00"/>
                  </a:solidFill>
                </a:rPr>
                <a:t>11</a:t>
              </a:r>
              <a:r>
                <a:rPr lang="en-US" dirty="0" smtClean="0">
                  <a:solidFill>
                    <a:srgbClr val="FFFF00"/>
                  </a:solidFill>
                </a:rPr>
                <a:t> p/bunch</a:t>
              </a:r>
            </a:p>
            <a:p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96000" y="2667000"/>
              <a:ext cx="19205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solidFill>
                    <a:srgbClr val="FFFF00"/>
                  </a:solidFill>
                </a:rPr>
                <a:t>1.1x10</a:t>
              </a:r>
              <a:r>
                <a:rPr lang="en-US" baseline="30000" dirty="0" smtClean="0">
                  <a:solidFill>
                    <a:srgbClr val="FFFF00"/>
                  </a:solidFill>
                </a:rPr>
                <a:t>11</a:t>
              </a:r>
              <a:r>
                <a:rPr lang="en-US" dirty="0" smtClean="0">
                  <a:solidFill>
                    <a:srgbClr val="FFFF00"/>
                  </a:solidFill>
                </a:rPr>
                <a:t> p/bunch</a:t>
              </a:r>
              <a:endParaRPr lang="en-US" dirty="0">
                <a:solidFill>
                  <a:srgbClr val="FFFF00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838200" y="6019800"/>
            <a:ext cx="2438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Courtesy </a:t>
            </a:r>
            <a:r>
              <a:rPr lang="en-US" dirty="0" err="1" smtClean="0"/>
              <a:t>G.Arduini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-342900" y="3162300"/>
            <a:ext cx="3429000" cy="1588"/>
          </a:xfrm>
          <a:prstGeom prst="straightConnector1">
            <a:avLst/>
          </a:prstGeom>
          <a:ln>
            <a:solidFill>
              <a:srgbClr val="0DFF2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3733403" y="4648597"/>
            <a:ext cx="610394" cy="1588"/>
          </a:xfrm>
          <a:prstGeom prst="straightConnector1">
            <a:avLst/>
          </a:prstGeom>
          <a:ln>
            <a:solidFill>
              <a:srgbClr val="0DFF2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47800" y="2667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DFF24"/>
                </a:solidFill>
              </a:rPr>
              <a:t>~</a:t>
            </a:r>
            <a:r>
              <a:rPr lang="en-US" dirty="0" smtClean="0">
                <a:solidFill>
                  <a:srgbClr val="0DFF24"/>
                </a:solidFill>
              </a:rPr>
              <a:t> factor </a:t>
            </a:r>
            <a:r>
              <a:rPr lang="en-US" dirty="0" smtClean="0">
                <a:solidFill>
                  <a:srgbClr val="0DFF24"/>
                </a:solidFill>
              </a:rPr>
              <a:t>56</a:t>
            </a:r>
            <a:endParaRPr lang="en-US" dirty="0">
              <a:solidFill>
                <a:srgbClr val="0DFF2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19400" y="4495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DFF24"/>
                </a:solidFill>
              </a:rPr>
              <a:t>~</a:t>
            </a:r>
            <a:r>
              <a:rPr lang="en-US" dirty="0" smtClean="0">
                <a:solidFill>
                  <a:srgbClr val="0DFF24"/>
                </a:solidFill>
              </a:rPr>
              <a:t> factor 3.6</a:t>
            </a:r>
            <a:endParaRPr lang="en-US" dirty="0">
              <a:solidFill>
                <a:srgbClr val="0DFF2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53200" y="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LHC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IR3 – </a:t>
            </a:r>
            <a:r>
              <a:rPr lang="en-US" sz="2400" b="1" dirty="0" err="1" smtClean="0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Calibri" pitchFamily="34" charset="0"/>
              </a:rPr>
              <a:t>b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33400" y="1828800"/>
          <a:ext cx="80010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914400"/>
                <a:gridCol w="1143000"/>
                <a:gridCol w="1981200"/>
                <a:gridCol w="2362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/>
                        <a:t>N</a:t>
                      </a:r>
                      <a:r>
                        <a:rPr lang="en-US" sz="2000" baseline="-25000" dirty="0" err="1"/>
                        <a:t>b</a:t>
                      </a:r>
                      <a:r>
                        <a:rPr lang="en-US" sz="2000" baseline="-25000" dirty="0"/>
                        <a:t> </a:t>
                      </a:r>
                      <a:r>
                        <a:rPr lang="en-US" sz="2000" dirty="0"/>
                        <a:t>(10</a:t>
                      </a:r>
                      <a:r>
                        <a:rPr lang="en-US" sz="2000" baseline="30000" dirty="0"/>
                        <a:t>11</a:t>
                      </a:r>
                      <a:r>
                        <a:rPr lang="en-US" sz="2000" dirty="0"/>
                        <a:t> ppb)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SEY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Av.Density (10</a:t>
                      </a:r>
                      <a:r>
                        <a:rPr lang="en-US" sz="2000" baseline="30000"/>
                        <a:t>11</a:t>
                      </a:r>
                      <a:r>
                        <a:rPr lang="en-US" sz="2000"/>
                        <a:t>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Flux (10</a:t>
                      </a:r>
                      <a:r>
                        <a:rPr lang="en-US" sz="2000" baseline="30000"/>
                        <a:t>9</a:t>
                      </a:r>
                      <a:r>
                        <a:rPr lang="en-US" sz="2000"/>
                        <a:t>#e-/s)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0.6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0.5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2.4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0.85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1.2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0.8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0.5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2.2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1.2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1.63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1.1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0.5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2.1/2.2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0.6/3.9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0.91/5.31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0.6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2.5/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0.56/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0.75/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0.8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1.14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1.1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2.2/2.3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0.58/3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0.77/3.87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53200" y="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LHC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IR3 – </a:t>
            </a:r>
            <a:r>
              <a:rPr lang="en-US" sz="2400" b="1" dirty="0" err="1" smtClean="0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Calibri" pitchFamily="34" charset="0"/>
              </a:rPr>
              <a:t>b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1" name="Picture 10" descr="plot_IntFlux_vs_t_Y2p1_R0p5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1000"/>
            <a:ext cx="9144000" cy="6400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543800" y="121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9.07</a:t>
            </a:r>
            <a:r>
              <a:rPr lang="es-ES_tradnl" dirty="0" smtClean="0">
                <a:solidFill>
                  <a:srgbClr val="0000FF"/>
                </a:solidFill>
              </a:rPr>
              <a:t>·</a:t>
            </a:r>
            <a:r>
              <a:rPr lang="en-US" dirty="0" smtClean="0">
                <a:solidFill>
                  <a:srgbClr val="0000FF"/>
                </a:solidFill>
              </a:rPr>
              <a:t>10</a:t>
            </a:r>
            <a:r>
              <a:rPr lang="en-US" baseline="30000" dirty="0" smtClean="0">
                <a:solidFill>
                  <a:srgbClr val="0000FF"/>
                </a:solidFill>
              </a:rPr>
              <a:t>8</a:t>
            </a:r>
            <a:endParaRPr lang="en-US" baseline="300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43800" y="1828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D214"/>
                </a:solidFill>
              </a:rPr>
              <a:t>2.97</a:t>
            </a:r>
            <a:r>
              <a:rPr lang="es-ES_tradnl" dirty="0" smtClean="0">
                <a:solidFill>
                  <a:srgbClr val="00D214"/>
                </a:solidFill>
              </a:rPr>
              <a:t>·</a:t>
            </a:r>
            <a:r>
              <a:rPr lang="en-US" dirty="0" smtClean="0">
                <a:solidFill>
                  <a:srgbClr val="00D214"/>
                </a:solidFill>
              </a:rPr>
              <a:t>10</a:t>
            </a:r>
            <a:r>
              <a:rPr lang="en-US" baseline="30000" dirty="0" smtClean="0">
                <a:solidFill>
                  <a:srgbClr val="00D214"/>
                </a:solidFill>
              </a:rPr>
              <a:t>8</a:t>
            </a:r>
            <a:endParaRPr lang="en-US" baseline="30000" dirty="0">
              <a:solidFill>
                <a:srgbClr val="00D214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0" y="3505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0.10</a:t>
            </a:r>
            <a:r>
              <a:rPr lang="es-ES_tradnl" dirty="0" smtClean="0">
                <a:solidFill>
                  <a:srgbClr val="FF0000"/>
                </a:solidFill>
              </a:rPr>
              <a:t>·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 smtClean="0">
                <a:solidFill>
                  <a:srgbClr val="FF0000"/>
                </a:solidFill>
              </a:rPr>
              <a:t>8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6325394" y="2590006"/>
            <a:ext cx="1675606" cy="794"/>
          </a:xfrm>
          <a:prstGeom prst="straightConnector1">
            <a:avLst/>
          </a:prstGeom>
          <a:ln>
            <a:solidFill>
              <a:srgbClr val="0DFF2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239000" y="2514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D214"/>
                </a:solidFill>
              </a:rPr>
              <a:t>~ factor 30</a:t>
            </a:r>
            <a:endParaRPr lang="en-US" baseline="30000" dirty="0">
              <a:solidFill>
                <a:srgbClr val="00D214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4610894" y="2324100"/>
            <a:ext cx="2209006" cy="794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91200" y="2209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~ factor 91</a:t>
            </a:r>
            <a:endParaRPr lang="en-US" baseline="30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53200" y="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LHC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IR3 – </a:t>
            </a:r>
            <a:r>
              <a:rPr lang="en-US" sz="2400" b="1" dirty="0" err="1" smtClean="0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Calibri" pitchFamily="34" charset="0"/>
              </a:rPr>
              <a:t>b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7" name="Picture 16" descr="plot_IntFlux_vs_t_Y2p3_R0p3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7714" y="381000"/>
            <a:ext cx="8926286" cy="624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ontents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62200" y="1524000"/>
            <a:ext cx="33528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3000" dirty="0" smtClean="0">
                <a:solidFill>
                  <a:srgbClr val="FF0000"/>
                </a:solidFill>
                <a:sym typeface="Wingdings" pitchFamily="2" charset="2"/>
              </a:rPr>
              <a:t>LHC IR3: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3000" dirty="0" err="1" smtClean="0">
                <a:sym typeface="Wingdings" pitchFamily="2" charset="2"/>
              </a:rPr>
              <a:t>N</a:t>
            </a:r>
            <a:r>
              <a:rPr lang="en-US" sz="3000" baseline="-25000" dirty="0" err="1" smtClean="0">
                <a:sym typeface="Wingdings" pitchFamily="2" charset="2"/>
              </a:rPr>
              <a:t>b</a:t>
            </a:r>
            <a:r>
              <a:rPr lang="en-US" sz="3000" dirty="0" smtClean="0">
                <a:sym typeface="Wingdings" pitchFamily="2" charset="2"/>
              </a:rPr>
              <a:t> scan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3000" dirty="0" err="1">
                <a:solidFill>
                  <a:srgbClr val="FF0000"/>
                </a:solidFill>
                <a:sym typeface="Wingdings" pitchFamily="2" charset="2"/>
              </a:rPr>
              <a:t>n</a:t>
            </a:r>
            <a:r>
              <a:rPr lang="en-US" sz="3000" baseline="-25000" dirty="0" err="1" smtClean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3000" dirty="0" smtClean="0">
                <a:solidFill>
                  <a:srgbClr val="FF0000"/>
                </a:solidFill>
                <a:sym typeface="Wingdings" pitchFamily="2" charset="2"/>
              </a:rPr>
              <a:t> scan</a:t>
            </a:r>
            <a:endParaRPr lang="en-US" sz="30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endParaRPr lang="en-US" sz="2400" dirty="0" smtClean="0">
              <a:sym typeface="Wingdings" pitchFamily="2" charset="2"/>
            </a:endParaRPr>
          </a:p>
          <a:p>
            <a:pPr marL="971550" lvl="1" indent="-514350">
              <a:lnSpc>
                <a:spcPct val="150000"/>
              </a:lnSpc>
            </a:pP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53200" y="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LHC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IR3 – </a:t>
            </a:r>
            <a:r>
              <a:rPr lang="en-US" sz="2400" b="1" dirty="0" err="1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Calibri" pitchFamily="34" charset="0"/>
              </a:rPr>
              <a:t>b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21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January2011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81000" y="609600"/>
            <a:ext cx="8458200" cy="5334000"/>
            <a:chOff x="457200" y="1752600"/>
            <a:chExt cx="8027670" cy="4587240"/>
          </a:xfrm>
        </p:grpSpPr>
        <p:pic>
          <p:nvPicPr>
            <p:cNvPr id="8" name="Picture 7" descr="\\cern.ch\dfs\Users\a\arduini\Documents\12-24-36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1752600"/>
              <a:ext cx="8027670" cy="4587240"/>
            </a:xfrm>
            <a:prstGeom prst="rect">
              <a:avLst/>
            </a:prstGeom>
            <a:noFill/>
          </p:spPr>
        </p:pic>
        <p:grpSp>
          <p:nvGrpSpPr>
            <p:cNvPr id="11" name="Group 10"/>
            <p:cNvGrpSpPr/>
            <p:nvPr/>
          </p:nvGrpSpPr>
          <p:grpSpPr>
            <a:xfrm>
              <a:off x="2362200" y="2209800"/>
              <a:ext cx="4108879" cy="369332"/>
              <a:chOff x="2362200" y="2209800"/>
              <a:chExt cx="4108879" cy="369332"/>
            </a:xfrm>
          </p:grpSpPr>
          <p:sp>
            <p:nvSpPr>
              <p:cNvPr id="12" name="TextBox 3"/>
              <p:cNvSpPr txBox="1"/>
              <p:nvPr/>
            </p:nvSpPr>
            <p:spPr>
              <a:xfrm>
                <a:off x="5638800" y="2209800"/>
                <a:ext cx="8322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>
                    <a:solidFill>
                      <a:srgbClr val="FFFF00"/>
                    </a:solidFill>
                  </a:rPr>
                  <a:t>12+12</a:t>
                </a:r>
                <a:endParaRPr lang="en-US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" name="TextBox 4"/>
              <p:cNvSpPr txBox="1"/>
              <p:nvPr/>
            </p:nvSpPr>
            <p:spPr>
              <a:xfrm>
                <a:off x="4648200" y="2209800"/>
                <a:ext cx="8322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>
                    <a:solidFill>
                      <a:srgbClr val="FFFF00"/>
                    </a:solidFill>
                  </a:rPr>
                  <a:t>12+24</a:t>
                </a:r>
                <a:endParaRPr lang="en-US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5" name="TextBox 5"/>
              <p:cNvSpPr txBox="1"/>
              <p:nvPr/>
            </p:nvSpPr>
            <p:spPr>
              <a:xfrm>
                <a:off x="2362200" y="2209800"/>
                <a:ext cx="9193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>
                    <a:solidFill>
                      <a:srgbClr val="FFFF00"/>
                    </a:solidFill>
                  </a:rPr>
                  <a:t>12+36</a:t>
                </a:r>
                <a:endParaRPr lang="en-US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838200" y="6019800"/>
            <a:ext cx="2438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Courtesy </a:t>
            </a:r>
            <a:r>
              <a:rPr lang="en-US" dirty="0" err="1" smtClean="0"/>
              <a:t>G.Arduini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-229394" y="3276600"/>
            <a:ext cx="3201194" cy="794"/>
          </a:xfrm>
          <a:prstGeom prst="straightConnector1">
            <a:avLst/>
          </a:prstGeom>
          <a:ln>
            <a:solidFill>
              <a:srgbClr val="0DFF2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47800" y="3048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DFF24"/>
                </a:solidFill>
              </a:rPr>
              <a:t>~</a:t>
            </a:r>
            <a:r>
              <a:rPr lang="en-US" dirty="0" smtClean="0">
                <a:solidFill>
                  <a:srgbClr val="0DFF24"/>
                </a:solidFill>
              </a:rPr>
              <a:t> factor 31</a:t>
            </a:r>
            <a:endParaRPr lang="en-US" dirty="0">
              <a:solidFill>
                <a:srgbClr val="0DFF24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5218906" y="4763294"/>
            <a:ext cx="382588" cy="1588"/>
          </a:xfrm>
          <a:prstGeom prst="straightConnector1">
            <a:avLst/>
          </a:prstGeom>
          <a:ln>
            <a:solidFill>
              <a:srgbClr val="0DFF2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4800" y="4572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DFF24"/>
                </a:solidFill>
              </a:rPr>
              <a:t>~</a:t>
            </a:r>
            <a:r>
              <a:rPr lang="en-US" dirty="0" smtClean="0">
                <a:solidFill>
                  <a:srgbClr val="0DFF24"/>
                </a:solidFill>
              </a:rPr>
              <a:t> factor 1.3</a:t>
            </a:r>
            <a:endParaRPr lang="en-US" dirty="0">
              <a:solidFill>
                <a:srgbClr val="0DFF24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781697" y="3085703"/>
            <a:ext cx="2819400" cy="794"/>
          </a:xfrm>
          <a:prstGeom prst="straightConnector1">
            <a:avLst/>
          </a:prstGeom>
          <a:ln>
            <a:solidFill>
              <a:srgbClr val="0DFF2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267994" y="2971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DFF24"/>
                </a:solidFill>
              </a:rPr>
              <a:t>~</a:t>
            </a:r>
            <a:r>
              <a:rPr lang="en-US" dirty="0" smtClean="0">
                <a:solidFill>
                  <a:srgbClr val="0DFF24"/>
                </a:solidFill>
              </a:rPr>
              <a:t> factor 25</a:t>
            </a:r>
            <a:endParaRPr lang="en-US" dirty="0">
              <a:solidFill>
                <a:srgbClr val="0DFF2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325</Words>
  <Application>Microsoft Office PowerPoint</Application>
  <PresentationFormat>On-screen Show (4:3)</PresentationFormat>
  <Paragraphs>128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cdomingu</dc:creator>
  <cp:lastModifiedBy>cdomingu</cp:lastModifiedBy>
  <cp:revision>9</cp:revision>
  <dcterms:created xsi:type="dcterms:W3CDTF">2011-01-21T11:47:18Z</dcterms:created>
  <dcterms:modified xsi:type="dcterms:W3CDTF">2011-01-21T12:58:51Z</dcterms:modified>
</cp:coreProperties>
</file>