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66671"/>
    <a:srgbClr val="94D685"/>
    <a:srgbClr val="BD65A9"/>
    <a:srgbClr val="BD0FB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4" d="100"/>
          <a:sy n="114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48E2-CC90-484E-9F05-A4E24D0043C0}" type="datetimeFigureOut">
              <a:rPr lang="en-US" smtClean="0"/>
              <a:pPr/>
              <a:t>2/24/11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F2AD-F715-2148-8125-9110B6E9E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48E2-CC90-484E-9F05-A4E24D0043C0}" type="datetimeFigureOut">
              <a:rPr lang="en-US" smtClean="0"/>
              <a:pPr/>
              <a:t>2/24/11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F2AD-F715-2148-8125-9110B6E9E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48E2-CC90-484E-9F05-A4E24D0043C0}" type="datetimeFigureOut">
              <a:rPr lang="en-US" smtClean="0"/>
              <a:pPr/>
              <a:t>2/24/11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F2AD-F715-2148-8125-9110B6E9E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48E2-CC90-484E-9F05-A4E24D0043C0}" type="datetimeFigureOut">
              <a:rPr lang="en-US" smtClean="0"/>
              <a:pPr/>
              <a:t>2/24/11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F2AD-F715-2148-8125-9110B6E9E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48E2-CC90-484E-9F05-A4E24D0043C0}" type="datetimeFigureOut">
              <a:rPr lang="en-US" smtClean="0"/>
              <a:pPr/>
              <a:t>2/24/11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F2AD-F715-2148-8125-9110B6E9E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48E2-CC90-484E-9F05-A4E24D0043C0}" type="datetimeFigureOut">
              <a:rPr lang="en-US" smtClean="0"/>
              <a:pPr/>
              <a:t>2/24/11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F2AD-F715-2148-8125-9110B6E9E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48E2-CC90-484E-9F05-A4E24D0043C0}" type="datetimeFigureOut">
              <a:rPr lang="en-US" smtClean="0"/>
              <a:pPr/>
              <a:t>2/24/11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F2AD-F715-2148-8125-9110B6E9E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48E2-CC90-484E-9F05-A4E24D0043C0}" type="datetimeFigureOut">
              <a:rPr lang="en-US" smtClean="0"/>
              <a:pPr/>
              <a:t>2/24/11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F2AD-F715-2148-8125-9110B6E9E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48E2-CC90-484E-9F05-A4E24D0043C0}" type="datetimeFigureOut">
              <a:rPr lang="en-US" smtClean="0"/>
              <a:pPr/>
              <a:t>2/24/11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F2AD-F715-2148-8125-9110B6E9E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48E2-CC90-484E-9F05-A4E24D0043C0}" type="datetimeFigureOut">
              <a:rPr lang="en-US" smtClean="0"/>
              <a:pPr/>
              <a:t>2/24/11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F2AD-F715-2148-8125-9110B6E9E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48E2-CC90-484E-9F05-A4E24D0043C0}" type="datetimeFigureOut">
              <a:rPr lang="en-US" smtClean="0"/>
              <a:pPr/>
              <a:t>2/24/11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5F2AD-F715-2148-8125-9110B6E9E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348E2-CC90-484E-9F05-A4E24D0043C0}" type="datetimeFigureOut">
              <a:rPr lang="en-US" smtClean="0"/>
              <a:pPr/>
              <a:t>2/24/11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5F2AD-F715-2148-8125-9110B6E9E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df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1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df"/><Relationship Id="rId3" Type="http://schemas.openxmlformats.org/officeDocument/2006/relationships/image" Target="../media/image40.png"/><Relationship Id="rId5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5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df"/><Relationship Id="rId3" Type="http://schemas.openxmlformats.org/officeDocument/2006/relationships/image" Target="../media/image44.png"/><Relationship Id="rId5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9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df"/><Relationship Id="rId3" Type="http://schemas.openxmlformats.org/officeDocument/2006/relationships/image" Target="../media/image48.png"/><Relationship Id="rId5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3.pdf"/><Relationship Id="rId5" Type="http://schemas.openxmlformats.org/officeDocument/2006/relationships/image" Target="../media/image54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df"/><Relationship Id="rId3" Type="http://schemas.openxmlformats.org/officeDocument/2006/relationships/image" Target="../media/image52.png"/><Relationship Id="rId6" Type="http://schemas.openxmlformats.org/officeDocument/2006/relationships/image" Target="../media/image55.pd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9.pdf"/><Relationship Id="rId5" Type="http://schemas.openxmlformats.org/officeDocument/2006/relationships/image" Target="../media/image60.png"/><Relationship Id="rId7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df"/><Relationship Id="rId3" Type="http://schemas.openxmlformats.org/officeDocument/2006/relationships/image" Target="../media/image58.png"/><Relationship Id="rId6" Type="http://schemas.openxmlformats.org/officeDocument/2006/relationships/image" Target="../media/image61.pd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5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df"/><Relationship Id="rId3" Type="http://schemas.openxmlformats.org/officeDocument/2006/relationships/image" Target="../media/image64.png"/><Relationship Id="rId5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9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df"/><Relationship Id="rId3" Type="http://schemas.openxmlformats.org/officeDocument/2006/relationships/image" Target="../media/image68.png"/><Relationship Id="rId5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73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df"/><Relationship Id="rId3" Type="http://schemas.openxmlformats.org/officeDocument/2006/relationships/image" Target="../media/image72.png"/><Relationship Id="rId5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df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df"/><Relationship Id="rId5" Type="http://schemas.openxmlformats.org/officeDocument/2006/relationships/image" Target="../media/image8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6" Type="http://schemas.openxmlformats.org/officeDocument/2006/relationships/image" Target="../media/image9.pd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df"/><Relationship Id="rId5" Type="http://schemas.openxmlformats.org/officeDocument/2006/relationships/image" Target="../media/image14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6" Type="http://schemas.openxmlformats.org/officeDocument/2006/relationships/image" Target="../media/image15.pd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df"/><Relationship Id="rId5" Type="http://schemas.openxmlformats.org/officeDocument/2006/relationships/image" Target="../media/image20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Relationship Id="rId6" Type="http://schemas.openxmlformats.org/officeDocument/2006/relationships/image" Target="../media/image21.pd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df"/><Relationship Id="rId3" Type="http://schemas.openxmlformats.org/officeDocument/2006/relationships/image" Target="../media/image24.png"/><Relationship Id="rId5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df"/><Relationship Id="rId3" Type="http://schemas.openxmlformats.org/officeDocument/2006/relationships/image" Target="../media/image28.png"/><Relationship Id="rId5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df"/><Relationship Id="rId5" Type="http://schemas.openxmlformats.org/officeDocument/2006/relationships/image" Target="../media/image34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df"/><Relationship Id="rId3" Type="http://schemas.openxmlformats.org/officeDocument/2006/relationships/image" Target="../media/image32.png"/><Relationship Id="rId6" Type="http://schemas.openxmlformats.org/officeDocument/2006/relationships/image" Target="../media/image35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76400"/>
            <a:ext cx="77724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pitals" pitchFamily="-109" charset="0"/>
              </a:rPr>
              <a:t>Stripes in SPS and LHC arc dipoles</a:t>
            </a:r>
            <a:br>
              <a:rPr lang="en-US" sz="2800" dirty="0" smtClean="0">
                <a:latin typeface="Capitals" pitchFamily="-109" charset="0"/>
              </a:rPr>
            </a:br>
            <a:r>
              <a:rPr lang="en-US" sz="1200" dirty="0" smtClean="0">
                <a:latin typeface="Textile" charset="0"/>
              </a:rPr>
              <a:t/>
            </a:r>
            <a:br>
              <a:rPr lang="en-US" sz="1200" dirty="0" smtClean="0">
                <a:latin typeface="Textile" charset="0"/>
              </a:rPr>
            </a:br>
            <a:r>
              <a:rPr lang="en-US" sz="1900" dirty="0" smtClean="0">
                <a:latin typeface="Textile" charset="0"/>
              </a:rPr>
              <a:t> </a:t>
            </a:r>
            <a:r>
              <a:rPr lang="en-US" sz="1600" dirty="0" smtClean="0">
                <a:latin typeface="Textile" charset="0"/>
              </a:rPr>
              <a:t>G. Rumolo, for the Electron Cloud meeting</a:t>
            </a:r>
            <a:r>
              <a:rPr lang="en-US" sz="1600" smtClean="0">
                <a:latin typeface="Textile" charset="0"/>
              </a:rPr>
              <a:t>,</a:t>
            </a:r>
            <a:r>
              <a:rPr lang="en-US" sz="1600" smtClean="0">
                <a:latin typeface="Textile" charset="0"/>
              </a:rPr>
              <a:t> </a:t>
            </a:r>
            <a:r>
              <a:rPr lang="en-US" sz="1600" smtClean="0">
                <a:latin typeface="Textile" charset="0"/>
              </a:rPr>
              <a:t>24</a:t>
            </a:r>
            <a:r>
              <a:rPr lang="en-US" sz="1600" smtClean="0">
                <a:latin typeface="Textile" charset="0"/>
              </a:rPr>
              <a:t>/</a:t>
            </a:r>
            <a:r>
              <a:rPr lang="en-US" sz="1600" dirty="0" smtClean="0">
                <a:latin typeface="Textile" charset="0"/>
              </a:rPr>
              <a:t>02/2011</a:t>
            </a:r>
            <a:endParaRPr lang="en-US" sz="1600" dirty="0">
              <a:latin typeface="Textile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1625" y="2999947"/>
            <a:ext cx="7239000" cy="3200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 dirty="0" smtClean="0">
                <a:latin typeface="Copperplate" pitchFamily="-109" charset="0"/>
              </a:rPr>
              <a:t>Some more checks on the effect of the time steps in the SPS arcs (from the actions assigned at the last meeting)</a:t>
            </a:r>
          </a:p>
          <a:p>
            <a:pPr>
              <a:lnSpc>
                <a:spcPct val="90000"/>
              </a:lnSpc>
            </a:pPr>
            <a:r>
              <a:rPr lang="en-US" sz="2100" dirty="0" smtClean="0">
                <a:latin typeface="Copperplate" pitchFamily="-109" charset="0"/>
              </a:rPr>
              <a:t>ECLOUD simulations in LHC arc dipoles:</a:t>
            </a:r>
          </a:p>
          <a:p>
            <a:pPr lvl="1">
              <a:lnSpc>
                <a:spcPct val="90000"/>
              </a:lnSpc>
            </a:pPr>
            <a:r>
              <a:rPr lang="en-US" sz="1700" dirty="0" smtClean="0">
                <a:latin typeface="Copperplate" pitchFamily="-109" charset="0"/>
              </a:rPr>
              <a:t>50 and 75ns beams: the “anomalous” dependence of electron cloud build up on bunch intensity</a:t>
            </a:r>
          </a:p>
          <a:p>
            <a:pPr lvl="1">
              <a:lnSpc>
                <a:spcPct val="90000"/>
              </a:lnSpc>
            </a:pPr>
            <a:r>
              <a:rPr lang="en-US" sz="1700" dirty="0" smtClean="0">
                <a:latin typeface="Copperplate" pitchFamily="-109" charset="0"/>
              </a:rPr>
              <a:t>How do we need to retune </a:t>
            </a:r>
            <a:r>
              <a:rPr lang="en-US" sz="1700" dirty="0" err="1" smtClean="0">
                <a:latin typeface="Copperplate" pitchFamily="-109" charset="0"/>
              </a:rPr>
              <a:t>e</a:t>
            </a:r>
            <a:r>
              <a:rPr lang="en-US" sz="1700" dirty="0" smtClean="0">
                <a:latin typeface="Copperplate" pitchFamily="-109" charset="0"/>
              </a:rPr>
              <a:t>-cloud parameters to find a threshold at 6 </a:t>
            </a:r>
            <a:r>
              <a:rPr lang="en-US" sz="1700" dirty="0" err="1" smtClean="0">
                <a:latin typeface="Copperplate" pitchFamily="-109" charset="0"/>
              </a:rPr>
              <a:t>x</a:t>
            </a:r>
            <a:r>
              <a:rPr lang="en-US" sz="1700" dirty="0" smtClean="0">
                <a:latin typeface="Copperplate" pitchFamily="-109" charset="0"/>
              </a:rPr>
              <a:t> 10</a:t>
            </a:r>
            <a:r>
              <a:rPr lang="en-US" sz="1700" baseline="30000" dirty="0" smtClean="0">
                <a:latin typeface="Copperplate" pitchFamily="-109" charset="0"/>
              </a:rPr>
              <a:t>10</a:t>
            </a:r>
            <a:r>
              <a:rPr lang="en-US" sz="1700" dirty="0" smtClean="0">
                <a:latin typeface="Copperplate" pitchFamily="-109" charset="0"/>
              </a:rPr>
              <a:t> with 50ns beams? A try…</a:t>
            </a:r>
          </a:p>
          <a:p>
            <a:pPr lvl="1">
              <a:lnSpc>
                <a:spcPct val="90000"/>
              </a:lnSpc>
            </a:pPr>
            <a:r>
              <a:rPr lang="en-US" sz="1700" dirty="0" smtClean="0">
                <a:latin typeface="Copperplate" pitchFamily="-109" charset="0"/>
              </a:rPr>
              <a:t>Injection and top energy: where would we scrub?</a:t>
            </a:r>
            <a:r>
              <a:rPr lang="en-US" sz="1700" dirty="0" smtClean="0">
                <a:latin typeface="Copperplate" pitchFamily="-109" charset="0"/>
              </a:rPr>
              <a:t> </a:t>
            </a:r>
            <a:endParaRPr lang="en-US" sz="1700" dirty="0" smtClean="0">
              <a:latin typeface="Copperplate" pitchFamily="-109" charset="0"/>
            </a:endParaRPr>
          </a:p>
        </p:txBody>
      </p:sp>
      <p:pic>
        <p:nvPicPr>
          <p:cNvPr id="5" name="Picture 3" descr="cern_log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LOGO-BE-200x200_jp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4500" y="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e-spectra50-em40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158" t="9264" r="7158" b="8337"/>
              <a:stretch>
                <a:fillRect/>
              </a:stretch>
            </p:blipFill>
          </mc:Choice>
          <mc:Fallback>
            <p:blipFill>
              <a:blip r:embed="rId3"/>
              <a:srcRect l="7158" t="9264" r="7158" b="8337"/>
              <a:stretch>
                <a:fillRect/>
              </a:stretch>
            </p:blipFill>
          </mc:Fallback>
        </mc:AlternateContent>
        <p:spPr>
          <a:xfrm>
            <a:off x="2018592" y="2667000"/>
            <a:ext cx="4844483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Simulation in the</a:t>
            </a:r>
            <a:r>
              <a:rPr lang="en-US" sz="3000" dirty="0" smtClean="0"/>
              <a:t> LHC </a:t>
            </a:r>
            <a:r>
              <a:rPr lang="en-US" sz="3000" dirty="0" smtClean="0"/>
              <a:t>dipoles </a:t>
            </a:r>
            <a:r>
              <a:rPr lang="en-US" sz="3000" dirty="0" smtClean="0"/>
              <a:t>(V)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447800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 smtClean="0"/>
              <a:t>Energy spectra of the electrons impinging against the beam pipe </a:t>
            </a:r>
            <a:endParaRPr lang="en-US" sz="1800" dirty="0" smtClean="0"/>
          </a:p>
          <a:p>
            <a:r>
              <a:rPr lang="en-US" sz="1800" dirty="0" smtClean="0"/>
              <a:t>The maximum electron cloud build up seems to consistently happen for a bunch intensity of 8 </a:t>
            </a:r>
            <a:r>
              <a:rPr lang="en-US" sz="1800" dirty="0" err="1" smtClean="0"/>
              <a:t>x</a:t>
            </a:r>
            <a:r>
              <a:rPr lang="en-US" sz="1800" dirty="0" smtClean="0"/>
              <a:t> 10</a:t>
            </a:r>
            <a:r>
              <a:rPr lang="en-US" sz="1800" baseline="30000" dirty="0" smtClean="0"/>
              <a:t>10</a:t>
            </a:r>
            <a:r>
              <a:rPr lang="en-US" sz="1800" dirty="0" smtClean="0"/>
              <a:t> ppb </a:t>
            </a:r>
          </a:p>
          <a:p>
            <a:r>
              <a:rPr lang="en-US" sz="1800" dirty="0" smtClean="0"/>
              <a:t>However, we could expect 1.1 and 1.4 </a:t>
            </a:r>
            <a:r>
              <a:rPr lang="en-US" sz="1800" dirty="0" err="1" smtClean="0"/>
              <a:t>x</a:t>
            </a:r>
            <a:r>
              <a:rPr lang="en-US" sz="1800" dirty="0" smtClean="0"/>
              <a:t> 10</a:t>
            </a:r>
            <a:r>
              <a:rPr lang="en-US" sz="1800" baseline="30000" dirty="0" smtClean="0"/>
              <a:t>11</a:t>
            </a:r>
            <a:r>
              <a:rPr lang="en-US" sz="1800" dirty="0" smtClean="0"/>
              <a:t> to be worse than 5 </a:t>
            </a:r>
            <a:r>
              <a:rPr lang="en-US" sz="1800" dirty="0" err="1" smtClean="0"/>
              <a:t>x</a:t>
            </a:r>
            <a:r>
              <a:rPr lang="en-US" sz="1800" dirty="0" smtClean="0"/>
              <a:t> 10</a:t>
            </a:r>
            <a:r>
              <a:rPr lang="en-US" sz="1800" baseline="30000" dirty="0" smtClean="0"/>
              <a:t>10</a:t>
            </a:r>
            <a:r>
              <a:rPr lang="en-US" sz="1800" dirty="0" smtClean="0"/>
              <a:t>, which is not the case…. So the horizontal position where the strongest </a:t>
            </a:r>
            <a:r>
              <a:rPr lang="en-US" sz="1800" dirty="0" err="1" smtClean="0"/>
              <a:t>multipacting</a:t>
            </a:r>
            <a:r>
              <a:rPr lang="en-US" sz="1800" dirty="0" smtClean="0"/>
              <a:t> happens maybe plays a role through the incidence angle? 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6177275" y="2814398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50ns</a:t>
            </a:r>
            <a:endParaRPr lang="en-US" sz="1400" dirty="0"/>
          </a:p>
        </p:txBody>
      </p:sp>
      <p:cxnSp>
        <p:nvCxnSpPr>
          <p:cNvPr id="15" name="Straight Connector 14"/>
          <p:cNvCxnSpPr/>
          <p:nvPr/>
        </p:nvCxnSpPr>
        <p:spPr>
          <a:xfrm rot="16200000" flipH="1">
            <a:off x="1612499" y="4254901"/>
            <a:ext cx="3175803" cy="1"/>
          </a:xfrm>
          <a:prstGeom prst="line">
            <a:avLst/>
          </a:prstGeom>
          <a:ln w="9525" cap="flat" cmpd="sng" algn="ctr">
            <a:solidFill>
              <a:srgbClr val="BD65A9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2145899" y="4254901"/>
            <a:ext cx="3175803" cy="1"/>
          </a:xfrm>
          <a:prstGeom prst="line">
            <a:avLst/>
          </a:prstGeom>
          <a:ln w="9525" cap="flat" cmpd="sng" algn="ctr">
            <a:solidFill>
              <a:srgbClr val="4F81BD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2679299" y="4254901"/>
            <a:ext cx="3175803" cy="1"/>
          </a:xfrm>
          <a:prstGeom prst="line">
            <a:avLst/>
          </a:prstGeom>
          <a:ln w="9525" cap="flat" cmpd="sng" algn="ctr">
            <a:solidFill>
              <a:srgbClr val="94D685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3212699" y="4254901"/>
            <a:ext cx="3175803" cy="1"/>
          </a:xfrm>
          <a:prstGeom prst="line">
            <a:avLst/>
          </a:prstGeom>
          <a:ln w="9525" cap="flat" cmpd="sng" algn="ctr">
            <a:solidFill>
              <a:srgbClr val="D6667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Simulation in the</a:t>
            </a:r>
            <a:r>
              <a:rPr lang="en-US" sz="3000" dirty="0" smtClean="0"/>
              <a:t> LHC </a:t>
            </a:r>
            <a:r>
              <a:rPr lang="en-US" sz="3000" dirty="0" smtClean="0"/>
              <a:t>dipoles </a:t>
            </a:r>
            <a:r>
              <a:rPr lang="en-US" sz="3000" dirty="0" smtClean="0"/>
              <a:t>(VI)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600200"/>
          </a:xfrm>
        </p:spPr>
        <p:txBody>
          <a:bodyPr>
            <a:normAutofit fontScale="70000" lnSpcReduction="20000"/>
          </a:bodyPr>
          <a:lstStyle/>
          <a:p>
            <a:r>
              <a:rPr lang="en-US" sz="1800" dirty="0" smtClean="0"/>
              <a:t>Horizontal distribution of the electron flux to the wall</a:t>
            </a:r>
            <a:endParaRPr lang="en-US" sz="1800" dirty="0" smtClean="0"/>
          </a:p>
          <a:p>
            <a:r>
              <a:rPr lang="en-US" sz="1800" dirty="0" smtClean="0"/>
              <a:t>50ns beam @injection, </a:t>
            </a:r>
            <a:r>
              <a:rPr lang="en-US" sz="1800" dirty="0" err="1" smtClean="0"/>
              <a:t>E</a:t>
            </a:r>
            <a:r>
              <a:rPr lang="en-US" sz="1800" baseline="-25000" dirty="0" err="1" smtClean="0"/>
              <a:t>max</a:t>
            </a:r>
            <a:r>
              <a:rPr lang="en-US" sz="1800" dirty="0" smtClean="0"/>
              <a:t>=230 </a:t>
            </a:r>
            <a:r>
              <a:rPr lang="en-US" sz="1800" dirty="0" err="1" smtClean="0"/>
              <a:t>eV</a:t>
            </a:r>
            <a:endParaRPr lang="en-US" sz="1800" dirty="0" smtClean="0"/>
          </a:p>
          <a:p>
            <a:r>
              <a:rPr lang="en-US" sz="1800" dirty="0" smtClean="0"/>
              <a:t>We can clearly see a central stripe and the development of side stripes getting farther away from the center for larger beam currents</a:t>
            </a:r>
          </a:p>
          <a:p>
            <a:r>
              <a:rPr lang="en-US" sz="1800" dirty="0" smtClean="0"/>
              <a:t>For strong magnetic fields, we can already see the “granular” structure of the distribution due to the little movement of the electrons in </a:t>
            </a:r>
            <a:r>
              <a:rPr lang="en-US" sz="1800" dirty="0" err="1" smtClean="0"/>
              <a:t>x</a:t>
            </a:r>
            <a:r>
              <a:rPr lang="en-US" sz="1800" dirty="0" smtClean="0"/>
              <a:t> and the finite number of </a:t>
            </a:r>
            <a:r>
              <a:rPr lang="en-US" sz="1800" dirty="0" err="1" smtClean="0"/>
              <a:t>macroparticles</a:t>
            </a:r>
            <a:r>
              <a:rPr lang="en-US" sz="1800" dirty="0" smtClean="0"/>
              <a:t> (I suppose we could get a less “noisy” picture by increasing the number of </a:t>
            </a:r>
            <a:r>
              <a:rPr lang="en-US" sz="1800" dirty="0" err="1" smtClean="0"/>
              <a:t>macroelectrons</a:t>
            </a:r>
            <a:r>
              <a:rPr lang="en-US" sz="1800" dirty="0" smtClean="0"/>
              <a:t> launched per bunch (to cover more </a:t>
            </a:r>
            <a:r>
              <a:rPr lang="en-US" sz="1800" dirty="0" err="1" smtClean="0"/>
              <a:t>x</a:t>
            </a:r>
            <a:r>
              <a:rPr lang="en-US" sz="1800" dirty="0" smtClean="0"/>
              <a:t> values) or the allowed number of </a:t>
            </a:r>
            <a:r>
              <a:rPr lang="en-US" sz="1800" dirty="0" err="1" smtClean="0"/>
              <a:t>macroelectrons</a:t>
            </a:r>
            <a:r>
              <a:rPr lang="en-US" sz="1800" dirty="0" smtClean="0"/>
              <a:t> per simulation or the number of batches simulated….)    </a:t>
            </a:r>
            <a:endParaRPr lang="en-US" sz="1800" dirty="0"/>
          </a:p>
        </p:txBody>
      </p:sp>
      <p:pic>
        <p:nvPicPr>
          <p:cNvPr id="10" name="Picture 9" descr="flux-50ns-inj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158" t="9264" r="3579" b="9264"/>
              <a:stretch>
                <a:fillRect/>
              </a:stretch>
            </p:blipFill>
          </mc:Choice>
          <mc:Fallback>
            <p:blipFill>
              <a:blip r:embed="rId3"/>
              <a:srcRect l="7158" t="9264" r="3579" b="9264"/>
              <a:stretch>
                <a:fillRect/>
              </a:stretch>
            </p:blipFill>
          </mc:Fallback>
        </mc:AlternateContent>
        <p:spPr>
          <a:xfrm>
            <a:off x="304800" y="2895600"/>
            <a:ext cx="4083416" cy="2880000"/>
          </a:xfrm>
          <a:prstGeom prst="rect">
            <a:avLst/>
          </a:prstGeom>
        </p:spPr>
      </p:pic>
      <p:pic>
        <p:nvPicPr>
          <p:cNvPr id="11" name="Picture 10" descr="flux-50ns-inj-lo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7158" t="9264" r="3579" b="9264"/>
              <a:stretch>
                <a:fillRect/>
              </a:stretch>
            </p:blipFill>
          </mc:Choice>
          <mc:Fallback>
            <p:blipFill>
              <a:blip r:embed="rId5"/>
              <a:srcRect l="7158" t="9264" r="3579" b="9264"/>
              <a:stretch>
                <a:fillRect/>
              </a:stretch>
            </p:blipFill>
          </mc:Fallback>
        </mc:AlternateContent>
        <p:spPr>
          <a:xfrm>
            <a:off x="4853178" y="2895600"/>
            <a:ext cx="4083414" cy="2880000"/>
          </a:xfrm>
          <a:prstGeom prst="rect">
            <a:avLst/>
          </a:prstGeom>
        </p:spPr>
      </p:pic>
      <p:sp>
        <p:nvSpPr>
          <p:cNvPr id="13" name="Curved Up Arrow 12"/>
          <p:cNvSpPr/>
          <p:nvPr/>
        </p:nvSpPr>
        <p:spPr>
          <a:xfrm>
            <a:off x="4388216" y="5775600"/>
            <a:ext cx="1555384" cy="472800"/>
          </a:xfrm>
          <a:prstGeom prst="curvedUpArrow">
            <a:avLst>
              <a:gd name="adj1" fmla="val 25000"/>
              <a:gd name="adj2" fmla="val 65886"/>
              <a:gd name="adj3" fmla="val 25000"/>
            </a:avLst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92976" y="629551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Log scale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914400" y="6096000"/>
            <a:ext cx="1752600" cy="158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3991" y="6175074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Potentially well scrubbed area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Simulation in the</a:t>
            </a:r>
            <a:r>
              <a:rPr lang="en-US" sz="3000" dirty="0" smtClean="0"/>
              <a:t> LHC </a:t>
            </a:r>
            <a:r>
              <a:rPr lang="en-US" sz="3000" dirty="0" smtClean="0"/>
              <a:t>dipoles </a:t>
            </a:r>
            <a:r>
              <a:rPr lang="en-US" sz="3000" dirty="0" smtClean="0"/>
              <a:t>(VII)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60020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Horizontal distribution of the electron flux to the wall</a:t>
            </a:r>
            <a:endParaRPr lang="en-US" sz="1800" dirty="0" smtClean="0"/>
          </a:p>
          <a:p>
            <a:r>
              <a:rPr lang="en-US" sz="1800" dirty="0" smtClean="0"/>
              <a:t>50ns beam @injection, </a:t>
            </a:r>
            <a:r>
              <a:rPr lang="en-US" sz="1800" dirty="0" err="1" smtClean="0"/>
              <a:t>E</a:t>
            </a:r>
            <a:r>
              <a:rPr lang="en-US" sz="1800" baseline="-25000" dirty="0" err="1" smtClean="0"/>
              <a:t>max</a:t>
            </a:r>
            <a:r>
              <a:rPr lang="en-US" sz="1800" dirty="0" smtClean="0"/>
              <a:t>=400 </a:t>
            </a:r>
            <a:r>
              <a:rPr lang="en-US" sz="1800" dirty="0" err="1" smtClean="0"/>
              <a:t>eV</a:t>
            </a:r>
            <a:endParaRPr lang="en-US" sz="1800" dirty="0" smtClean="0"/>
          </a:p>
          <a:p>
            <a:r>
              <a:rPr lang="en-US" sz="1800" dirty="0" smtClean="0"/>
              <a:t>Same as case on previous slide, but smaller potentially scrubbed area</a:t>
            </a:r>
          </a:p>
          <a:p>
            <a:r>
              <a:rPr lang="en-US" sz="1800" dirty="0" smtClean="0"/>
              <a:t>Higher currents have stripes farther away from the center: electrons hitting the pipe with the same energy  should, then </a:t>
            </a:r>
            <a:r>
              <a:rPr lang="en-US" sz="1800" dirty="0" err="1" smtClean="0"/>
              <a:t>multipact</a:t>
            </a:r>
            <a:r>
              <a:rPr lang="en-US" sz="1800" dirty="0" smtClean="0"/>
              <a:t> more because of the non-normal incidence??? Contrary to what we could expect…</a:t>
            </a:r>
          </a:p>
        </p:txBody>
      </p:sp>
      <p:sp>
        <p:nvSpPr>
          <p:cNvPr id="13" name="Curved Up Arrow 12"/>
          <p:cNvSpPr/>
          <p:nvPr/>
        </p:nvSpPr>
        <p:spPr>
          <a:xfrm>
            <a:off x="4388216" y="5775600"/>
            <a:ext cx="1555384" cy="472800"/>
          </a:xfrm>
          <a:prstGeom prst="curvedUpArrow">
            <a:avLst>
              <a:gd name="adj1" fmla="val 25000"/>
              <a:gd name="adj2" fmla="val 65886"/>
              <a:gd name="adj3" fmla="val 25000"/>
            </a:avLst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92976" y="629551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Log scale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914400" y="6096000"/>
            <a:ext cx="1371600" cy="158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3991" y="6175074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Smaller scrubbed area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 descr="flux-50ns-inj-em40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158" t="9264" r="3579" b="9264"/>
              <a:stretch>
                <a:fillRect/>
              </a:stretch>
            </p:blipFill>
          </mc:Choice>
          <mc:Fallback>
            <p:blipFill>
              <a:blip r:embed="rId3"/>
              <a:srcRect l="7158" t="9264" r="3579" b="9264"/>
              <a:stretch>
                <a:fillRect/>
              </a:stretch>
            </p:blipFill>
          </mc:Fallback>
        </mc:AlternateContent>
        <p:spPr>
          <a:xfrm>
            <a:off x="261492" y="3014804"/>
            <a:ext cx="4083414" cy="2880000"/>
          </a:xfrm>
          <a:prstGeom prst="rect">
            <a:avLst/>
          </a:prstGeom>
        </p:spPr>
      </p:pic>
      <p:pic>
        <p:nvPicPr>
          <p:cNvPr id="15" name="Picture 14" descr="flux-50ns-inj-em400-lo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7158" t="9264" r="3579" b="9264"/>
              <a:stretch>
                <a:fillRect/>
              </a:stretch>
            </p:blipFill>
          </mc:Choice>
          <mc:Fallback>
            <p:blipFill>
              <a:blip r:embed="rId5"/>
              <a:srcRect l="7158" t="9264" r="3579" b="9264"/>
              <a:stretch>
                <a:fillRect/>
              </a:stretch>
            </p:blipFill>
          </mc:Fallback>
        </mc:AlternateContent>
        <p:spPr>
          <a:xfrm>
            <a:off x="4853178" y="3014804"/>
            <a:ext cx="4083414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Simulation in the</a:t>
            </a:r>
            <a:r>
              <a:rPr lang="en-US" sz="3000" dirty="0" smtClean="0"/>
              <a:t> LHC </a:t>
            </a:r>
            <a:r>
              <a:rPr lang="en-US" sz="3000" dirty="0" smtClean="0"/>
              <a:t>dipoles </a:t>
            </a:r>
            <a:r>
              <a:rPr lang="en-US" sz="3000" dirty="0" smtClean="0"/>
              <a:t>(VIII)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600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Horizontal distribution of the electron flux to the wall</a:t>
            </a:r>
            <a:endParaRPr lang="en-US" sz="1800" dirty="0" smtClean="0"/>
          </a:p>
          <a:p>
            <a:r>
              <a:rPr lang="en-US" sz="1800" dirty="0" smtClean="0"/>
              <a:t>75</a:t>
            </a:r>
            <a:r>
              <a:rPr lang="en-US" sz="1800" dirty="0" smtClean="0"/>
              <a:t>ns beam @injection, </a:t>
            </a:r>
            <a:r>
              <a:rPr lang="en-US" sz="1800" dirty="0" err="1" smtClean="0"/>
              <a:t>E</a:t>
            </a:r>
            <a:r>
              <a:rPr lang="en-US" sz="1800" baseline="-25000" dirty="0" err="1" smtClean="0"/>
              <a:t>max</a:t>
            </a:r>
            <a:r>
              <a:rPr lang="en-US" sz="1800" dirty="0" smtClean="0"/>
              <a:t>=230 </a:t>
            </a:r>
            <a:r>
              <a:rPr lang="en-US" sz="1800" dirty="0" err="1" smtClean="0"/>
              <a:t>eV</a:t>
            </a:r>
            <a:endParaRPr lang="en-US" sz="1800" dirty="0" smtClean="0"/>
          </a:p>
          <a:p>
            <a:r>
              <a:rPr lang="en-US" sz="1800" dirty="0" smtClean="0"/>
              <a:t>We can scrub at injection with 50ns beams and have the wanted beneficial effect for 75ns beams!</a:t>
            </a:r>
          </a:p>
        </p:txBody>
      </p:sp>
      <p:sp>
        <p:nvSpPr>
          <p:cNvPr id="13" name="Curved Up Arrow 12"/>
          <p:cNvSpPr/>
          <p:nvPr/>
        </p:nvSpPr>
        <p:spPr>
          <a:xfrm>
            <a:off x="4018145" y="5778275"/>
            <a:ext cx="1555384" cy="472800"/>
          </a:xfrm>
          <a:prstGeom prst="curvedUpArrow">
            <a:avLst>
              <a:gd name="adj1" fmla="val 25000"/>
              <a:gd name="adj2" fmla="val 65886"/>
              <a:gd name="adj3" fmla="val 25000"/>
            </a:avLst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22905" y="629818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Log scale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86091" y="5844179"/>
            <a:ext cx="1605309" cy="158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47773" y="5923254"/>
            <a:ext cx="2048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Area to be scrubbed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9" descr="flux-75ns-inj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158" t="9264" r="3579" b="9264"/>
              <a:stretch>
                <a:fillRect/>
              </a:stretch>
            </p:blipFill>
          </mc:Choice>
          <mc:Fallback>
            <p:blipFill>
              <a:blip r:embed="rId3"/>
              <a:srcRect l="7158" t="9264" r="3579" b="9264"/>
              <a:stretch>
                <a:fillRect/>
              </a:stretch>
            </p:blipFill>
          </mc:Fallback>
        </mc:AlternateContent>
        <p:spPr>
          <a:xfrm>
            <a:off x="139491" y="2898275"/>
            <a:ext cx="4083414" cy="2880000"/>
          </a:xfrm>
          <a:prstGeom prst="rect">
            <a:avLst/>
          </a:prstGeom>
        </p:spPr>
      </p:pic>
      <p:pic>
        <p:nvPicPr>
          <p:cNvPr id="11" name="Picture 10" descr="flux-75ns-inj-lo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7158" t="9264" r="3579" b="9264"/>
              <a:stretch>
                <a:fillRect/>
              </a:stretch>
            </p:blipFill>
          </mc:Choice>
          <mc:Fallback>
            <p:blipFill>
              <a:blip r:embed="rId5"/>
              <a:srcRect l="7158" t="9264" r="3579" b="9264"/>
              <a:stretch>
                <a:fillRect/>
              </a:stretch>
            </p:blipFill>
          </mc:Fallback>
        </mc:AlternateContent>
        <p:spPr>
          <a:xfrm>
            <a:off x="4853178" y="2898275"/>
            <a:ext cx="4083414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Simulation in the</a:t>
            </a:r>
            <a:r>
              <a:rPr lang="en-US" sz="3000" dirty="0" smtClean="0"/>
              <a:t> LHC </a:t>
            </a:r>
            <a:r>
              <a:rPr lang="en-US" sz="3000" dirty="0" smtClean="0"/>
              <a:t>dipoles </a:t>
            </a:r>
            <a:r>
              <a:rPr lang="en-US" sz="3000" dirty="0" smtClean="0"/>
              <a:t>(IX)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990600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 smtClean="0"/>
              <a:t>Build up @ top energy</a:t>
            </a:r>
            <a:endParaRPr lang="en-US" sz="1800" dirty="0" smtClean="0"/>
          </a:p>
          <a:p>
            <a:r>
              <a:rPr lang="en-US" sz="1800" dirty="0" smtClean="0"/>
              <a:t>One </a:t>
            </a:r>
            <a:r>
              <a:rPr lang="en-US" sz="1800" dirty="0" smtClean="0"/>
              <a:t>SPS </a:t>
            </a:r>
            <a:r>
              <a:rPr lang="en-US" sz="1800" dirty="0" smtClean="0"/>
              <a:t>batch </a:t>
            </a:r>
            <a:r>
              <a:rPr lang="en-US" sz="1800" dirty="0" smtClean="0"/>
              <a:t>of 50ns beam</a:t>
            </a:r>
            <a:r>
              <a:rPr lang="en-US" sz="1800" dirty="0" smtClean="0"/>
              <a:t> to limit the CPU time (photoemission, 20% reflected SR with a cos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distribution, PEY=0.0007)</a:t>
            </a:r>
            <a:r>
              <a:rPr lang="en-US" sz="1800" dirty="0" smtClean="0"/>
              <a:t>, </a:t>
            </a:r>
            <a:r>
              <a:rPr lang="en-US" sz="1800" dirty="0" err="1" smtClean="0"/>
              <a:t>E</a:t>
            </a:r>
            <a:r>
              <a:rPr lang="en-US" sz="1800" baseline="-25000" dirty="0" err="1" smtClean="0"/>
              <a:t>max</a:t>
            </a:r>
            <a:r>
              <a:rPr lang="en-US" sz="1800" dirty="0" smtClean="0"/>
              <a:t>=230 </a:t>
            </a:r>
            <a:r>
              <a:rPr lang="en-US" sz="1800" dirty="0" err="1" smtClean="0"/>
              <a:t>eV</a:t>
            </a:r>
            <a:endParaRPr lang="en-US" sz="1800" dirty="0" smtClean="0"/>
          </a:p>
          <a:p>
            <a:r>
              <a:rPr lang="en-US" sz="1800" dirty="0" smtClean="0"/>
              <a:t>Monotonic </a:t>
            </a:r>
            <a:r>
              <a:rPr lang="en-US" sz="1800" dirty="0" err="1" smtClean="0"/>
              <a:t>behaviour</a:t>
            </a:r>
            <a:r>
              <a:rPr lang="en-US" sz="1800" dirty="0" smtClean="0"/>
              <a:t> of </a:t>
            </a:r>
            <a:r>
              <a:rPr lang="en-US" sz="1800" dirty="0" err="1" smtClean="0"/>
              <a:t>e</a:t>
            </a:r>
            <a:r>
              <a:rPr lang="en-US" sz="1800" dirty="0" smtClean="0"/>
              <a:t>-cloud build up with bunch intensity </a:t>
            </a:r>
            <a:r>
              <a:rPr lang="en-US" sz="1800" dirty="0" smtClean="0"/>
              <a:t> </a:t>
            </a:r>
            <a:endParaRPr lang="en-US" sz="1800" dirty="0" smtClean="0"/>
          </a:p>
        </p:txBody>
      </p:sp>
      <p:pic>
        <p:nvPicPr>
          <p:cNvPr id="12" name="Picture 11" descr="bup-50top-s1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4316" t="9264" r="4653" b="9264"/>
              <a:stretch>
                <a:fillRect/>
              </a:stretch>
            </p:blipFill>
          </mc:Choice>
          <mc:Fallback>
            <p:blipFill>
              <a:blip r:embed="rId3"/>
              <a:srcRect l="14316" t="9264" r="4653" b="9264"/>
              <a:stretch>
                <a:fillRect/>
              </a:stretch>
            </p:blipFill>
          </mc:Fallback>
        </mc:AlternateContent>
        <p:spPr>
          <a:xfrm>
            <a:off x="290464" y="1818000"/>
            <a:ext cx="3243482" cy="2520000"/>
          </a:xfrm>
          <a:prstGeom prst="rect">
            <a:avLst/>
          </a:prstGeom>
        </p:spPr>
      </p:pic>
      <p:pic>
        <p:nvPicPr>
          <p:cNvPr id="15" name="Picture 14" descr="bup-50top-s2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14316" t="9264" r="5011" b="9264"/>
              <a:stretch>
                <a:fillRect/>
              </a:stretch>
            </p:blipFill>
          </mc:Choice>
          <mc:Fallback>
            <p:blipFill>
              <a:blip r:embed="rId5"/>
              <a:srcRect l="14316" t="9264" r="5011" b="9264"/>
              <a:stretch>
                <a:fillRect/>
              </a:stretch>
            </p:blipFill>
          </mc:Fallback>
        </mc:AlternateContent>
        <p:spPr>
          <a:xfrm>
            <a:off x="304800" y="4338000"/>
            <a:ext cx="3229146" cy="2520000"/>
          </a:xfrm>
          <a:prstGeom prst="rect">
            <a:avLst/>
          </a:prstGeom>
        </p:spPr>
      </p:pic>
      <p:pic>
        <p:nvPicPr>
          <p:cNvPr id="16" name="Picture 15" descr="bup-50top-s2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l="14316" t="9264" r="5011" b="9264"/>
              <a:stretch>
                <a:fillRect/>
              </a:stretch>
            </p:blipFill>
          </mc:Choice>
          <mc:Fallback>
            <p:blipFill>
              <a:blip r:embed="rId7"/>
              <a:srcRect l="14316" t="9264" r="5011" b="9264"/>
              <a:stretch>
                <a:fillRect/>
              </a:stretch>
            </p:blipFill>
          </mc:Fallback>
        </mc:AlternateContent>
        <p:spPr>
          <a:xfrm>
            <a:off x="4343400" y="2438400"/>
            <a:ext cx="3690456" cy="2880000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164587" y="5915286"/>
            <a:ext cx="4907522" cy="6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→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 cloud build up threshold below 1.8</a:t>
            </a:r>
            <a:endParaRPr kumimoji="0" lang="en-US" sz="1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Simulation in the</a:t>
            </a:r>
            <a:r>
              <a:rPr lang="en-US" sz="3000" dirty="0" smtClean="0"/>
              <a:t> LHC </a:t>
            </a:r>
            <a:r>
              <a:rPr lang="en-US" sz="3000" dirty="0" smtClean="0"/>
              <a:t>dipoles </a:t>
            </a:r>
            <a:r>
              <a:rPr lang="en-US" sz="3000" dirty="0" smtClean="0"/>
              <a:t>(X)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990600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 smtClean="0"/>
              <a:t>Build up @ top energy</a:t>
            </a:r>
            <a:endParaRPr lang="en-US" sz="1800" dirty="0" smtClean="0"/>
          </a:p>
          <a:p>
            <a:r>
              <a:rPr lang="en-US" sz="1800" dirty="0" smtClean="0"/>
              <a:t>One </a:t>
            </a:r>
            <a:r>
              <a:rPr lang="en-US" sz="1800" dirty="0" smtClean="0"/>
              <a:t>SPS </a:t>
            </a:r>
            <a:r>
              <a:rPr lang="en-US" sz="1800" dirty="0" smtClean="0"/>
              <a:t>batch </a:t>
            </a:r>
            <a:r>
              <a:rPr lang="en-US" sz="1800" dirty="0" smtClean="0"/>
              <a:t>of</a:t>
            </a:r>
            <a:r>
              <a:rPr lang="en-US" sz="1800" dirty="0" smtClean="0"/>
              <a:t> 74ns </a:t>
            </a:r>
            <a:r>
              <a:rPr lang="en-US" sz="1800" dirty="0" smtClean="0"/>
              <a:t>beam</a:t>
            </a:r>
            <a:r>
              <a:rPr lang="en-US" sz="1800" dirty="0" smtClean="0"/>
              <a:t> to limit the CPU time (photoemission, 20% reflected SR with a cos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distribution, PEY=0.0007)</a:t>
            </a:r>
            <a:r>
              <a:rPr lang="en-US" sz="1800" dirty="0" smtClean="0"/>
              <a:t>, </a:t>
            </a:r>
            <a:r>
              <a:rPr lang="en-US" sz="1800" dirty="0" err="1" smtClean="0"/>
              <a:t>E</a:t>
            </a:r>
            <a:r>
              <a:rPr lang="en-US" sz="1800" baseline="-25000" dirty="0" err="1" smtClean="0"/>
              <a:t>max</a:t>
            </a:r>
            <a:r>
              <a:rPr lang="en-US" sz="1800" dirty="0" smtClean="0"/>
              <a:t>=230 </a:t>
            </a:r>
            <a:r>
              <a:rPr lang="en-US" sz="1800" dirty="0" err="1" smtClean="0"/>
              <a:t>eV</a:t>
            </a:r>
            <a:endParaRPr lang="en-US" sz="1800" dirty="0" smtClean="0"/>
          </a:p>
          <a:p>
            <a:r>
              <a:rPr lang="en-US" sz="1800" dirty="0" smtClean="0"/>
              <a:t>Monotonic </a:t>
            </a:r>
            <a:r>
              <a:rPr lang="en-US" sz="1800" dirty="0" err="1" smtClean="0"/>
              <a:t>behaviour</a:t>
            </a:r>
            <a:r>
              <a:rPr lang="en-US" sz="1800" dirty="0" smtClean="0"/>
              <a:t> of </a:t>
            </a:r>
            <a:r>
              <a:rPr lang="en-US" sz="1800" dirty="0" err="1" smtClean="0"/>
              <a:t>e</a:t>
            </a:r>
            <a:r>
              <a:rPr lang="en-US" sz="1800" dirty="0" smtClean="0"/>
              <a:t>-cloud build up with bunch intensity </a:t>
            </a:r>
            <a:r>
              <a:rPr lang="en-US" sz="1800" dirty="0" smtClean="0"/>
              <a:t> </a:t>
            </a:r>
            <a:endParaRPr lang="en-US" sz="1800" dirty="0" smtClean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164587" y="5915286"/>
            <a:ext cx="4907522" cy="6727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→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 cloud build up threshold at about 2.1</a:t>
            </a:r>
            <a:endParaRPr kumimoji="0" lang="en-US" sz="1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→"/>
              <a:tabLst/>
              <a:defRPr/>
            </a:pPr>
            <a:r>
              <a:rPr lang="en-US" baseline="0" dirty="0" smtClean="0"/>
              <a:t>Anyway significant number of electrons in the chamber because of photoelectrons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bup-75top-s1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4316" t="9264" r="5011" b="9264"/>
              <a:stretch>
                <a:fillRect/>
              </a:stretch>
            </p:blipFill>
          </mc:Choice>
          <mc:Fallback>
            <p:blipFill>
              <a:blip r:embed="rId3"/>
              <a:srcRect l="14316" t="9264" r="5011" b="9264"/>
              <a:stretch>
                <a:fillRect/>
              </a:stretch>
            </p:blipFill>
          </mc:Fallback>
        </mc:AlternateContent>
        <p:spPr>
          <a:xfrm>
            <a:off x="228600" y="1828800"/>
            <a:ext cx="3229137" cy="2520000"/>
          </a:xfrm>
          <a:prstGeom prst="rect">
            <a:avLst/>
          </a:prstGeom>
        </p:spPr>
      </p:pic>
      <p:pic>
        <p:nvPicPr>
          <p:cNvPr id="9" name="Picture 8" descr="bup-75top-s2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14316" t="9264" r="5011" b="9264"/>
              <a:stretch>
                <a:fillRect/>
              </a:stretch>
            </p:blipFill>
          </mc:Choice>
          <mc:Fallback>
            <p:blipFill>
              <a:blip r:embed="rId5"/>
              <a:srcRect l="14316" t="9264" r="5011" b="9264"/>
              <a:stretch>
                <a:fillRect/>
              </a:stretch>
            </p:blipFill>
          </mc:Fallback>
        </mc:AlternateContent>
        <p:spPr>
          <a:xfrm>
            <a:off x="228591" y="4338000"/>
            <a:ext cx="3229146" cy="2520000"/>
          </a:xfrm>
          <a:prstGeom prst="rect">
            <a:avLst/>
          </a:prstGeom>
        </p:spPr>
      </p:pic>
      <p:pic>
        <p:nvPicPr>
          <p:cNvPr id="10" name="Picture 9" descr="bup-75top-s2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l="14316" t="9264" r="5011" b="9264"/>
              <a:stretch>
                <a:fillRect/>
              </a:stretch>
            </p:blipFill>
          </mc:Choice>
          <mc:Fallback>
            <p:blipFill>
              <a:blip r:embed="rId7"/>
              <a:srcRect l="14316" t="9264" r="5011" b="9264"/>
              <a:stretch>
                <a:fillRect/>
              </a:stretch>
            </p:blipFill>
          </mc:Fallback>
        </mc:AlternateContent>
        <p:spPr>
          <a:xfrm>
            <a:off x="4343400" y="2362200"/>
            <a:ext cx="3690452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Simulation in the</a:t>
            </a:r>
            <a:r>
              <a:rPr lang="en-US" sz="3000" dirty="0" smtClean="0"/>
              <a:t> LHC </a:t>
            </a:r>
            <a:r>
              <a:rPr lang="en-US" sz="3000" dirty="0" smtClean="0"/>
              <a:t>dipoles </a:t>
            </a:r>
            <a:r>
              <a:rPr lang="en-US" sz="3000" dirty="0" smtClean="0"/>
              <a:t>(XI)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600200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 smtClean="0"/>
              <a:t>Horizontal distribution of the electron flux to the wall</a:t>
            </a:r>
            <a:endParaRPr lang="en-US" sz="1800" dirty="0" smtClean="0"/>
          </a:p>
          <a:p>
            <a:r>
              <a:rPr lang="en-US" sz="1800" dirty="0" smtClean="0"/>
              <a:t>50ns beam @</a:t>
            </a:r>
            <a:r>
              <a:rPr lang="en-US" sz="1800" dirty="0" smtClean="0"/>
              <a:t>top energy (3.5 </a:t>
            </a:r>
            <a:r>
              <a:rPr lang="en-US" sz="1800" dirty="0" err="1" smtClean="0"/>
              <a:t>TeV</a:t>
            </a:r>
            <a:r>
              <a:rPr lang="en-US" sz="1800" dirty="0" smtClean="0"/>
              <a:t>)</a:t>
            </a:r>
            <a:r>
              <a:rPr lang="en-US" sz="1800" dirty="0" smtClean="0"/>
              <a:t>, </a:t>
            </a:r>
            <a:r>
              <a:rPr lang="en-US" sz="1800" dirty="0" err="1" smtClean="0"/>
              <a:t>E</a:t>
            </a:r>
            <a:r>
              <a:rPr lang="en-US" sz="1800" baseline="-25000" dirty="0" err="1" smtClean="0"/>
              <a:t>max</a:t>
            </a:r>
            <a:r>
              <a:rPr lang="en-US" sz="1800" dirty="0" smtClean="0"/>
              <a:t>=230 </a:t>
            </a:r>
            <a:r>
              <a:rPr lang="en-US" sz="1800" dirty="0" err="1" smtClean="0"/>
              <a:t>eV</a:t>
            </a:r>
            <a:endParaRPr lang="en-US" sz="1800" dirty="0" smtClean="0"/>
          </a:p>
          <a:p>
            <a:r>
              <a:rPr lang="en-US" sz="1800" dirty="0" smtClean="0"/>
              <a:t>We can clearly see a central stripe and the development of side stripes getting farther away from the center for larger beam currents</a:t>
            </a:r>
          </a:p>
          <a:p>
            <a:r>
              <a:rPr lang="en-US" sz="1800" dirty="0" smtClean="0"/>
              <a:t>Since the magnetic field is almost 10 times stronger, the “granular” structure of the distribution is even more evident in this case, however we can guess a trend…</a:t>
            </a:r>
          </a:p>
          <a:p>
            <a:r>
              <a:rPr lang="en-US" sz="1800" dirty="0" smtClean="0"/>
              <a:t>We can also the photoelectron peak at the edge of the chamber (</a:t>
            </a:r>
            <a:r>
              <a:rPr lang="en-US" sz="1800" dirty="0" err="1" smtClean="0"/>
              <a:t>x</a:t>
            </a:r>
            <a:r>
              <a:rPr lang="en-US" sz="1800" dirty="0" smtClean="0"/>
              <a:t>=2.2cm) </a:t>
            </a:r>
            <a:endParaRPr lang="en-US" sz="1800" dirty="0"/>
          </a:p>
        </p:txBody>
      </p:sp>
      <p:sp>
        <p:nvSpPr>
          <p:cNvPr id="13" name="Curved Up Arrow 12"/>
          <p:cNvSpPr/>
          <p:nvPr/>
        </p:nvSpPr>
        <p:spPr>
          <a:xfrm>
            <a:off x="4388216" y="5775600"/>
            <a:ext cx="1555384" cy="472800"/>
          </a:xfrm>
          <a:prstGeom prst="curvedUpArrow">
            <a:avLst>
              <a:gd name="adj1" fmla="val 25000"/>
              <a:gd name="adj2" fmla="val 65886"/>
              <a:gd name="adj3" fmla="val 25000"/>
            </a:avLst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92976" y="629551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Log scale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914400" y="6096000"/>
            <a:ext cx="2057400" cy="158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18539" y="6164125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Potentially well scrubbed area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 descr="flux-50top-s2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158" t="9264" r="3579" b="9264"/>
              <a:stretch>
                <a:fillRect/>
              </a:stretch>
            </p:blipFill>
          </mc:Choice>
          <mc:Fallback>
            <p:blipFill>
              <a:blip r:embed="rId3"/>
              <a:srcRect l="7158" t="9264" r="3579" b="9264"/>
              <a:stretch>
                <a:fillRect/>
              </a:stretch>
            </p:blipFill>
          </mc:Fallback>
        </mc:AlternateContent>
        <p:spPr>
          <a:xfrm>
            <a:off x="509555" y="2895600"/>
            <a:ext cx="4083421" cy="2880000"/>
          </a:xfrm>
          <a:prstGeom prst="rect">
            <a:avLst/>
          </a:prstGeom>
        </p:spPr>
      </p:pic>
      <p:pic>
        <p:nvPicPr>
          <p:cNvPr id="15" name="Picture 14" descr="flux-50top-s24-lo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7158" t="9264" r="3579" b="9264"/>
              <a:stretch>
                <a:fillRect/>
              </a:stretch>
            </p:blipFill>
          </mc:Choice>
          <mc:Fallback>
            <p:blipFill>
              <a:blip r:embed="rId5"/>
              <a:srcRect l="7158" t="9264" r="3579" b="9264"/>
              <a:stretch>
                <a:fillRect/>
              </a:stretch>
            </p:blipFill>
          </mc:Fallback>
        </mc:AlternateContent>
        <p:spPr>
          <a:xfrm>
            <a:off x="4853178" y="2895600"/>
            <a:ext cx="4083414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Simulation in the</a:t>
            </a:r>
            <a:r>
              <a:rPr lang="en-US" sz="3000" dirty="0" smtClean="0"/>
              <a:t> LHC </a:t>
            </a:r>
            <a:r>
              <a:rPr lang="en-US" sz="3000" dirty="0" smtClean="0"/>
              <a:t>dipoles </a:t>
            </a:r>
            <a:r>
              <a:rPr lang="en-US" sz="3000" dirty="0" smtClean="0"/>
              <a:t>(XII)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600200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 smtClean="0"/>
              <a:t>Horizontal distribution of the electron flux to the wall</a:t>
            </a:r>
            <a:endParaRPr lang="en-US" sz="1800" dirty="0" smtClean="0"/>
          </a:p>
          <a:p>
            <a:r>
              <a:rPr lang="en-US" sz="1800" dirty="0" smtClean="0"/>
              <a:t>75ns beam @</a:t>
            </a:r>
            <a:r>
              <a:rPr lang="en-US" sz="1800" dirty="0" smtClean="0"/>
              <a:t>top energy (3.5 </a:t>
            </a:r>
            <a:r>
              <a:rPr lang="en-US" sz="1800" dirty="0" err="1" smtClean="0"/>
              <a:t>TeV</a:t>
            </a:r>
            <a:r>
              <a:rPr lang="en-US" sz="1800" dirty="0" smtClean="0"/>
              <a:t>)</a:t>
            </a:r>
            <a:r>
              <a:rPr lang="en-US" sz="1800" dirty="0" smtClean="0"/>
              <a:t>, </a:t>
            </a:r>
            <a:r>
              <a:rPr lang="en-US" sz="1800" dirty="0" err="1" smtClean="0"/>
              <a:t>E</a:t>
            </a:r>
            <a:r>
              <a:rPr lang="en-US" sz="1800" baseline="-25000" dirty="0" err="1" smtClean="0"/>
              <a:t>max</a:t>
            </a:r>
            <a:r>
              <a:rPr lang="en-US" sz="1800" dirty="0" smtClean="0"/>
              <a:t>=230 </a:t>
            </a:r>
            <a:r>
              <a:rPr lang="en-US" sz="1800" dirty="0" err="1" smtClean="0"/>
              <a:t>eV</a:t>
            </a:r>
            <a:endParaRPr lang="en-US" sz="1800" dirty="0" smtClean="0"/>
          </a:p>
          <a:p>
            <a:r>
              <a:rPr lang="en-US" sz="1800" dirty="0" smtClean="0"/>
              <a:t>We can clearly see a central stripe and the development of side stripes getting farther away from the center for larger beam currents</a:t>
            </a:r>
          </a:p>
          <a:p>
            <a:r>
              <a:rPr lang="en-US" sz="1800" dirty="0" smtClean="0"/>
              <a:t>Since the magnetic field is almost 10 times stronger, the “granular” structure of the distribution is even more evident in this case, however we can guess a trend…</a:t>
            </a:r>
          </a:p>
          <a:p>
            <a:r>
              <a:rPr lang="en-US" sz="1800" dirty="0" smtClean="0"/>
              <a:t>We can also the photoelectron peak at the edge of the chamber (</a:t>
            </a:r>
            <a:r>
              <a:rPr lang="en-US" sz="1800" dirty="0" err="1" smtClean="0"/>
              <a:t>x</a:t>
            </a:r>
            <a:r>
              <a:rPr lang="en-US" sz="1800" dirty="0" smtClean="0"/>
              <a:t>=2.2cm) </a:t>
            </a:r>
            <a:endParaRPr lang="en-US" sz="1800" dirty="0"/>
          </a:p>
        </p:txBody>
      </p:sp>
      <p:sp>
        <p:nvSpPr>
          <p:cNvPr id="13" name="Curved Up Arrow 12"/>
          <p:cNvSpPr/>
          <p:nvPr/>
        </p:nvSpPr>
        <p:spPr>
          <a:xfrm>
            <a:off x="4388216" y="5775600"/>
            <a:ext cx="1555384" cy="472800"/>
          </a:xfrm>
          <a:prstGeom prst="curvedUpArrow">
            <a:avLst>
              <a:gd name="adj1" fmla="val 25000"/>
              <a:gd name="adj2" fmla="val 65886"/>
              <a:gd name="adj3" fmla="val 25000"/>
            </a:avLst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92976" y="629551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Log scale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914400" y="6096000"/>
            <a:ext cx="1676400" cy="158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18539" y="6164125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Smaller area than with 50ns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9" descr="flux-75top-s2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158" t="9264" r="3579" b="9264"/>
              <a:stretch>
                <a:fillRect/>
              </a:stretch>
            </p:blipFill>
          </mc:Choice>
          <mc:Fallback>
            <p:blipFill>
              <a:blip r:embed="rId3"/>
              <a:srcRect l="7158" t="9264" r="3579" b="9264"/>
              <a:stretch>
                <a:fillRect/>
              </a:stretch>
            </p:blipFill>
          </mc:Fallback>
        </mc:AlternateContent>
        <p:spPr>
          <a:xfrm>
            <a:off x="304785" y="3048000"/>
            <a:ext cx="4083431" cy="2880000"/>
          </a:xfrm>
          <a:prstGeom prst="rect">
            <a:avLst/>
          </a:prstGeom>
        </p:spPr>
      </p:pic>
      <p:pic>
        <p:nvPicPr>
          <p:cNvPr id="11" name="Picture 10" descr="flux-75top-s24-lo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7158" t="9264" r="3579" b="9264"/>
              <a:stretch>
                <a:fillRect/>
              </a:stretch>
            </p:blipFill>
          </mc:Choice>
          <mc:Fallback>
            <p:blipFill>
              <a:blip r:embed="rId5"/>
              <a:srcRect l="7158" t="9264" r="3579" b="9264"/>
              <a:stretch>
                <a:fillRect/>
              </a:stretch>
            </p:blipFill>
          </mc:Fallback>
        </mc:AlternateContent>
        <p:spPr>
          <a:xfrm>
            <a:off x="4853178" y="3048000"/>
            <a:ext cx="4083414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Simulation in the</a:t>
            </a:r>
            <a:r>
              <a:rPr lang="en-US" sz="3000" dirty="0" smtClean="0"/>
              <a:t> LHC </a:t>
            </a:r>
            <a:r>
              <a:rPr lang="en-US" sz="3000" dirty="0" smtClean="0"/>
              <a:t>dipoles </a:t>
            </a:r>
            <a:r>
              <a:rPr lang="en-US" sz="3000" dirty="0" smtClean="0"/>
              <a:t>(XIII)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447800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 smtClean="0"/>
              <a:t>Horizontal distribution of the electron flux to the wall</a:t>
            </a:r>
            <a:endParaRPr lang="en-US" sz="1800" dirty="0" smtClean="0"/>
          </a:p>
          <a:p>
            <a:r>
              <a:rPr lang="en-US" sz="1800" dirty="0" smtClean="0"/>
              <a:t>50ns and 75ns beam @</a:t>
            </a:r>
            <a:r>
              <a:rPr lang="en-US" sz="1800" dirty="0" smtClean="0"/>
              <a:t>top energy (3.5 </a:t>
            </a:r>
            <a:r>
              <a:rPr lang="en-US" sz="1800" dirty="0" err="1" smtClean="0"/>
              <a:t>TeV</a:t>
            </a:r>
            <a:r>
              <a:rPr lang="en-US" sz="1800" dirty="0" smtClean="0"/>
              <a:t>)</a:t>
            </a:r>
            <a:r>
              <a:rPr lang="en-US" sz="1800" dirty="0" smtClean="0"/>
              <a:t>, </a:t>
            </a:r>
            <a:r>
              <a:rPr lang="en-US" sz="1800" dirty="0" err="1" smtClean="0"/>
              <a:t>E</a:t>
            </a:r>
            <a:r>
              <a:rPr lang="en-US" sz="1800" baseline="-25000" dirty="0" err="1" smtClean="0"/>
              <a:t>max</a:t>
            </a:r>
            <a:r>
              <a:rPr lang="en-US" sz="1800" dirty="0" smtClean="0"/>
              <a:t>=230 </a:t>
            </a:r>
            <a:r>
              <a:rPr lang="en-US" sz="1800" dirty="0" err="1" smtClean="0"/>
              <a:t>eV</a:t>
            </a:r>
            <a:endParaRPr lang="en-US" sz="1800" dirty="0" smtClean="0"/>
          </a:p>
          <a:p>
            <a:r>
              <a:rPr lang="en-US" sz="1800" dirty="0" smtClean="0"/>
              <a:t>Data from previous slides have been smoothed thanks to a low pass filtering quickly implemented in MATLAB one late evening by Benoit under my (strong) request </a:t>
            </a:r>
            <a:r>
              <a:rPr lang="en-US" sz="1800" dirty="0" err="1" smtClean="0">
                <a:sym typeface="Wingdings"/>
              </a:rPr>
              <a:t>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The trend we guessed becomes absolutely visible and also the shape of the stripe!</a:t>
            </a:r>
          </a:p>
          <a:p>
            <a:r>
              <a:rPr lang="en-US" sz="1800" dirty="0" smtClean="0"/>
              <a:t>Ten times more flux with 50ns beams than 75ns beams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914400" y="6096000"/>
            <a:ext cx="2133600" cy="158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15174" y="6164125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Smaller area than with 50ns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 descr="50nsFluxAr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85795" y="2590800"/>
            <a:ext cx="4307181" cy="3240000"/>
          </a:xfrm>
          <a:prstGeom prst="rect">
            <a:avLst/>
          </a:prstGeom>
        </p:spPr>
      </p:pic>
      <p:pic>
        <p:nvPicPr>
          <p:cNvPr id="15" name="Picture 14" descr="75nsFluxAr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92976" y="2535600"/>
            <a:ext cx="4307181" cy="32400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5181600" y="6094412"/>
            <a:ext cx="1828800" cy="3176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8539" y="6164125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Potentially well scrubbed area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000" dirty="0" smtClean="0"/>
              <a:t>Summary of what was discussed at the last meeting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0291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choice of the time steps </a:t>
            </a:r>
            <a:r>
              <a:rPr lang="en-US" dirty="0" smtClean="0"/>
              <a:t>seems to have a noticeable effect on the build up simulations in presence of a </a:t>
            </a:r>
            <a:r>
              <a:rPr lang="en-US" dirty="0" smtClean="0">
                <a:solidFill>
                  <a:srgbClr val="0000FF"/>
                </a:solidFill>
              </a:rPr>
              <a:t>strong magnetic field</a:t>
            </a:r>
          </a:p>
          <a:p>
            <a:pPr lvl="1"/>
            <a:r>
              <a:rPr lang="en-US" dirty="0" smtClean="0"/>
              <a:t>Build up evolution affected in the value of the saturation density</a:t>
            </a:r>
          </a:p>
          <a:p>
            <a:pPr lvl="1"/>
            <a:r>
              <a:rPr lang="en-US" dirty="0" smtClean="0"/>
              <a:t>Electron distribution over the cross section exhibits remarkable differences</a:t>
            </a:r>
          </a:p>
          <a:p>
            <a:r>
              <a:rPr lang="en-US" dirty="0" smtClean="0"/>
              <a:t>Results seem to converge when we select short enough time steps, as to sample the cyclotron motion of the electrons in the strong magnetic field. </a:t>
            </a:r>
            <a:r>
              <a:rPr lang="en-US" dirty="0" smtClean="0">
                <a:solidFill>
                  <a:srgbClr val="0000FF"/>
                </a:solidFill>
              </a:rPr>
              <a:t>Transverse electron distributions in this case show stripes</a:t>
            </a:r>
          </a:p>
          <a:p>
            <a:r>
              <a:rPr lang="en-US" dirty="0" smtClean="0"/>
              <a:t>Since the integration routine should not in principle depend on the time step (D. Schulte), the difference may perhaps come from a </a:t>
            </a:r>
            <a:r>
              <a:rPr lang="en-US" dirty="0" smtClean="0">
                <a:solidFill>
                  <a:srgbClr val="FF0000"/>
                </a:solidFill>
              </a:rPr>
              <a:t>border effect</a:t>
            </a:r>
            <a:r>
              <a:rPr lang="en-US" dirty="0" smtClean="0"/>
              <a:t>, i.e. how the code tracks back an electron to the boundary when it detects that it has exceeded the boundary in its motion</a:t>
            </a:r>
          </a:p>
          <a:p>
            <a:r>
              <a:rPr lang="en-US" dirty="0" smtClean="0"/>
              <a:t>Some open questions:</a:t>
            </a:r>
          </a:p>
          <a:p>
            <a:pPr lvl="1"/>
            <a:r>
              <a:rPr lang="en-US" dirty="0" smtClean="0"/>
              <a:t>Two or three stripes? Old simulations/measurements seemed to show the presence of two stripes (occasionally 3 for </a:t>
            </a:r>
            <a:r>
              <a:rPr lang="en-US" smtClean="0"/>
              <a:t>some values </a:t>
            </a:r>
            <a:r>
              <a:rPr lang="en-US" dirty="0" smtClean="0"/>
              <a:t>of intensity or magnetic field?), while more recent simulations and measurements point to 3 stripes for a supposedly uniform SEY exposed surface </a:t>
            </a:r>
          </a:p>
          <a:p>
            <a:pPr lvl="1"/>
            <a:r>
              <a:rPr lang="en-US" dirty="0" smtClean="0"/>
              <a:t>Why initialize electrons with a </a:t>
            </a:r>
            <a:r>
              <a:rPr lang="en-US" dirty="0" smtClean="0">
                <a:solidFill>
                  <a:srgbClr val="FF0000"/>
                </a:solidFill>
              </a:rPr>
              <a:t>10% uniformly distributed over the chamber </a:t>
            </a:r>
            <a:r>
              <a:rPr lang="en-US" dirty="0" smtClean="0"/>
              <a:t>and not </a:t>
            </a:r>
            <a:r>
              <a:rPr lang="en-US" dirty="0" smtClean="0">
                <a:solidFill>
                  <a:srgbClr val="FF0000"/>
                </a:solidFill>
              </a:rPr>
              <a:t>100% within the beam cross section</a:t>
            </a:r>
            <a:r>
              <a:rPr lang="en-US" dirty="0" smtClean="0"/>
              <a:t>? (I still believe there could be several processes that could seed electrons at random locations across the pipe cross section) What difference would it make in the simulation results?</a:t>
            </a:r>
          </a:p>
          <a:p>
            <a:pPr lvl="1"/>
            <a:r>
              <a:rPr lang="en-US" dirty="0" smtClean="0"/>
              <a:t>Maybe the number of </a:t>
            </a:r>
            <a:r>
              <a:rPr lang="en-US" dirty="0" smtClean="0">
                <a:solidFill>
                  <a:srgbClr val="0000FF"/>
                </a:solidFill>
              </a:rPr>
              <a:t>grid points chosen for the space charge calculation</a:t>
            </a:r>
            <a:r>
              <a:rPr lang="en-US" dirty="0" smtClean="0"/>
              <a:t>, or the </a:t>
            </a:r>
            <a:r>
              <a:rPr lang="en-US" dirty="0" smtClean="0">
                <a:solidFill>
                  <a:srgbClr val="0000FF"/>
                </a:solidFill>
              </a:rPr>
              <a:t>times space charge is recalculated </a:t>
            </a:r>
            <a:r>
              <a:rPr lang="en-US" dirty="0" smtClean="0"/>
              <a:t>during the bunch passage also affect the results?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2010 SPS measurements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16" y="1160564"/>
            <a:ext cx="2686386" cy="5181599"/>
          </a:xfrm>
        </p:spPr>
        <p:txBody>
          <a:bodyPr>
            <a:noAutofit/>
          </a:bodyPr>
          <a:lstStyle/>
          <a:p>
            <a:r>
              <a:rPr lang="en-US" sz="1600" dirty="0" smtClean="0"/>
              <a:t>We compared the electron cloud measured in a strip monitor with </a:t>
            </a:r>
            <a:r>
              <a:rPr lang="en-US" sz="1600" dirty="0" err="1" smtClean="0"/>
              <a:t>StSt</a:t>
            </a:r>
            <a:r>
              <a:rPr lang="en-US" sz="1600" dirty="0" smtClean="0"/>
              <a:t> liner and the electron flux from ECLOUD through an array of holes similar to the one in the strip monitor</a:t>
            </a:r>
          </a:p>
          <a:p>
            <a:r>
              <a:rPr lang="en-US" sz="1600" dirty="0" smtClean="0"/>
              <a:t>The simulated response of the strip monitor as a function of the magnetic field was in excellent agreement with the measured one </a:t>
            </a:r>
          </a:p>
          <a:p>
            <a:r>
              <a:rPr lang="en-US" sz="1600" dirty="0" smtClean="0"/>
              <a:t>Both clearly showed the presence of 3 stripes in the cloud distribution</a:t>
            </a:r>
          </a:p>
          <a:p>
            <a:r>
              <a:rPr lang="en-US" sz="1600" dirty="0" err="1" smtClean="0"/>
              <a:t>StSt</a:t>
            </a:r>
            <a:r>
              <a:rPr lang="en-US" sz="1600" dirty="0" smtClean="0"/>
              <a:t> liner newly installed, so certainly not scrubbed in the central part!</a:t>
            </a:r>
            <a:endParaRPr lang="en-US" sz="1600" dirty="0"/>
          </a:p>
        </p:txBody>
      </p:sp>
      <p:pic>
        <p:nvPicPr>
          <p:cNvPr id="9" name="Picture 8" descr="stripmonito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76105" y="1217147"/>
            <a:ext cx="6248760" cy="52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Simulation in the SPS dipoles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782082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The dependence on the number of grid points seems to be weak (ngrid2=10 and 20)</a:t>
            </a:r>
          </a:p>
          <a:p>
            <a:r>
              <a:rPr lang="en-US" dirty="0" smtClean="0"/>
              <a:t>Results with fine slicing show the stripes above the </a:t>
            </a:r>
            <a:r>
              <a:rPr lang="en-US" dirty="0" err="1" smtClean="0"/>
              <a:t>multipacting</a:t>
            </a:r>
            <a:r>
              <a:rPr lang="en-US" dirty="0" smtClean="0"/>
              <a:t> threshold, while those with coarse slicing exhibit only one central strip</a:t>
            </a:r>
            <a:endParaRPr lang="en-US" dirty="0"/>
          </a:p>
        </p:txBody>
      </p:sp>
      <p:pic>
        <p:nvPicPr>
          <p:cNvPr id="6" name="Picture 5" descr="flux-s15-ngridcom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158" t="9264" r="4653" b="9264"/>
              <a:stretch>
                <a:fillRect/>
              </a:stretch>
            </p:blipFill>
          </mc:Choice>
          <mc:Fallback>
            <p:blipFill>
              <a:blip r:embed="rId3"/>
              <a:srcRect l="7158" t="9264" r="4653" b="9264"/>
              <a:stretch>
                <a:fillRect/>
              </a:stretch>
            </p:blipFill>
          </mc:Fallback>
        </mc:AlternateContent>
        <p:spPr>
          <a:xfrm>
            <a:off x="3962400" y="2057400"/>
            <a:ext cx="4538883" cy="3240000"/>
          </a:xfrm>
          <a:prstGeom prst="rect">
            <a:avLst/>
          </a:prstGeom>
        </p:spPr>
      </p:pic>
      <p:pic>
        <p:nvPicPr>
          <p:cNvPr id="7" name="Picture 6" descr="flux-s13-ngridcom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7158" t="9264" r="4653" b="9264"/>
              <a:stretch>
                <a:fillRect/>
              </a:stretch>
            </p:blipFill>
          </mc:Choice>
          <mc:Fallback>
            <p:blipFill>
              <a:blip r:embed="rId5"/>
              <a:srcRect l="7158" t="9264" r="4653" b="9264"/>
              <a:stretch>
                <a:fillRect/>
              </a:stretch>
            </p:blipFill>
          </mc:Fallback>
        </mc:AlternateContent>
        <p:spPr>
          <a:xfrm>
            <a:off x="51396" y="4038600"/>
            <a:ext cx="3530004" cy="2520000"/>
          </a:xfrm>
          <a:prstGeom prst="rect">
            <a:avLst/>
          </a:prstGeom>
        </p:spPr>
      </p:pic>
      <p:pic>
        <p:nvPicPr>
          <p:cNvPr id="8" name="Picture 7" descr="flux-s11-ngridcom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l="7158" t="9264" r="4653" b="9264"/>
              <a:stretch>
                <a:fillRect/>
              </a:stretch>
            </p:blipFill>
          </mc:Choice>
          <mc:Fallback>
            <p:blipFill>
              <a:blip r:embed="rId7"/>
              <a:srcRect l="7158" t="9264" r="4653" b="9264"/>
              <a:stretch>
                <a:fillRect/>
              </a:stretch>
            </p:blipFill>
          </mc:Fallback>
        </mc:AlternateContent>
        <p:spPr>
          <a:xfrm>
            <a:off x="51396" y="1518600"/>
            <a:ext cx="3530004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Simulation in the SPS dipoles (II)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782082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Initializing the electrons within the beam or with a random 10% makes a difference in the final distribution</a:t>
            </a:r>
          </a:p>
          <a:p>
            <a:r>
              <a:rPr lang="en-US" dirty="0" smtClean="0"/>
              <a:t>A vague second stripe appears with pure beam ionization, but closer to the beam</a:t>
            </a:r>
            <a:endParaRPr lang="en-US" dirty="0"/>
          </a:p>
        </p:txBody>
      </p:sp>
      <p:pic>
        <p:nvPicPr>
          <p:cNvPr id="11" name="Picture 10" descr="flux-s15-ionizcom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158" t="9264" r="4653" b="9264"/>
              <a:stretch>
                <a:fillRect/>
              </a:stretch>
            </p:blipFill>
          </mc:Choice>
          <mc:Fallback>
            <p:blipFill>
              <a:blip r:embed="rId3"/>
              <a:srcRect l="7158" t="9264" r="4653" b="9264"/>
              <a:stretch>
                <a:fillRect/>
              </a:stretch>
            </p:blipFill>
          </mc:Fallback>
        </mc:AlternateContent>
        <p:spPr>
          <a:xfrm>
            <a:off x="4148227" y="2347800"/>
            <a:ext cx="4538573" cy="3240000"/>
          </a:xfrm>
          <a:prstGeom prst="rect">
            <a:avLst/>
          </a:prstGeom>
        </p:spPr>
      </p:pic>
      <p:pic>
        <p:nvPicPr>
          <p:cNvPr id="7" name="Picture 6" descr="flux-s13-ionizcom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7158" t="9264" r="4653" b="9264"/>
              <a:stretch>
                <a:fillRect/>
              </a:stretch>
            </p:blipFill>
          </mc:Choice>
          <mc:Fallback>
            <p:blipFill>
              <a:blip r:embed="rId5"/>
              <a:srcRect l="7158" t="9264" r="4653" b="9264"/>
              <a:stretch>
                <a:fillRect/>
              </a:stretch>
            </p:blipFill>
          </mc:Fallback>
        </mc:AlternateContent>
        <p:spPr>
          <a:xfrm>
            <a:off x="304800" y="4191000"/>
            <a:ext cx="3530004" cy="2520000"/>
          </a:xfrm>
          <a:prstGeom prst="rect">
            <a:avLst/>
          </a:prstGeom>
        </p:spPr>
      </p:pic>
      <p:pic>
        <p:nvPicPr>
          <p:cNvPr id="8" name="Picture 7" descr="flux-s11-ionizcom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l="7158" t="9264" r="4653" b="9264"/>
              <a:stretch>
                <a:fillRect/>
              </a:stretch>
            </p:blipFill>
          </mc:Choice>
          <mc:Fallback>
            <p:blipFill>
              <a:blip r:embed="rId7"/>
              <a:srcRect l="7158" t="9264" r="4653" b="9264"/>
              <a:stretch>
                <a:fillRect/>
              </a:stretch>
            </p:blipFill>
          </mc:Fallback>
        </mc:AlternateContent>
        <p:spPr>
          <a:xfrm>
            <a:off x="304800" y="1620283"/>
            <a:ext cx="3530004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Simulation in the</a:t>
            </a:r>
            <a:r>
              <a:rPr lang="en-US" sz="3000" dirty="0" smtClean="0"/>
              <a:t> LHC </a:t>
            </a:r>
            <a:r>
              <a:rPr lang="en-US" sz="3000" dirty="0" smtClean="0"/>
              <a:t>dipoles </a:t>
            </a:r>
            <a:r>
              <a:rPr lang="en-US" sz="3000" dirty="0" smtClean="0"/>
              <a:t>(I</a:t>
            </a:r>
            <a:r>
              <a:rPr lang="en-US" sz="3000" dirty="0" smtClean="0"/>
              <a:t>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672721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Two SPS batches of 50ns beam @injection (gas ionization, 32 </a:t>
            </a:r>
            <a:r>
              <a:rPr lang="en-US" sz="1800" dirty="0" err="1" smtClean="0"/>
              <a:t>nTorr</a:t>
            </a:r>
            <a:r>
              <a:rPr lang="en-US" sz="1800" dirty="0" smtClean="0"/>
              <a:t>), </a:t>
            </a:r>
            <a:r>
              <a:rPr lang="en-US" sz="1800" dirty="0" err="1" smtClean="0"/>
              <a:t>E</a:t>
            </a:r>
            <a:r>
              <a:rPr lang="en-US" sz="1800" baseline="-25000" dirty="0" err="1" smtClean="0"/>
              <a:t>max</a:t>
            </a:r>
            <a:r>
              <a:rPr lang="en-US" sz="1800" dirty="0" smtClean="0"/>
              <a:t>=230 </a:t>
            </a:r>
            <a:r>
              <a:rPr lang="en-US" sz="1800" dirty="0" err="1" smtClean="0"/>
              <a:t>eV</a:t>
            </a:r>
            <a:endParaRPr lang="en-US" sz="1800" dirty="0" smtClean="0"/>
          </a:p>
          <a:p>
            <a:r>
              <a:rPr lang="en-US" sz="1800" dirty="0" smtClean="0"/>
              <a:t>Non-monotonic </a:t>
            </a:r>
            <a:r>
              <a:rPr lang="en-US" sz="1800" dirty="0" err="1" smtClean="0"/>
              <a:t>behaviour</a:t>
            </a:r>
            <a:r>
              <a:rPr lang="en-US" sz="1800" dirty="0" smtClean="0"/>
              <a:t> of </a:t>
            </a:r>
            <a:r>
              <a:rPr lang="en-US" sz="1800" dirty="0" err="1" smtClean="0"/>
              <a:t>e</a:t>
            </a:r>
            <a:r>
              <a:rPr lang="en-US" sz="1800" dirty="0" smtClean="0"/>
              <a:t>-cloud build up with bunch intensity  </a:t>
            </a:r>
            <a:endParaRPr lang="en-US" sz="1800" dirty="0"/>
          </a:p>
        </p:txBody>
      </p:sp>
      <p:pic>
        <p:nvPicPr>
          <p:cNvPr id="9" name="Picture 8" descr="bup-50inj-s18-em23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158" t="9264" r="6442" b="9264"/>
              <a:stretch>
                <a:fillRect/>
              </a:stretch>
            </p:blipFill>
          </mc:Choice>
          <mc:Fallback>
            <p:blipFill>
              <a:blip r:embed="rId3"/>
              <a:srcRect l="7158" t="9264" r="6442" b="9264"/>
              <a:stretch>
                <a:fillRect/>
              </a:stretch>
            </p:blipFill>
          </mc:Fallback>
        </mc:AlternateContent>
        <p:spPr>
          <a:xfrm>
            <a:off x="1" y="1620283"/>
            <a:ext cx="3606602" cy="2628000"/>
          </a:xfrm>
          <a:prstGeom prst="rect">
            <a:avLst/>
          </a:prstGeom>
        </p:spPr>
      </p:pic>
      <p:pic>
        <p:nvPicPr>
          <p:cNvPr id="10" name="Picture 9" descr="bup-50inj-s21-em23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7158" t="9264" r="6442" b="9264"/>
              <a:stretch>
                <a:fillRect/>
              </a:stretch>
            </p:blipFill>
          </mc:Choice>
          <mc:Fallback>
            <p:blipFill>
              <a:blip r:embed="rId5"/>
              <a:srcRect l="7158" t="9264" r="6442" b="9264"/>
              <a:stretch>
                <a:fillRect/>
              </a:stretch>
            </p:blipFill>
          </mc:Fallback>
        </mc:AlternateContent>
        <p:spPr>
          <a:xfrm>
            <a:off x="5531" y="4236239"/>
            <a:ext cx="3606591" cy="2628000"/>
          </a:xfrm>
          <a:prstGeom prst="rect">
            <a:avLst/>
          </a:prstGeom>
        </p:spPr>
      </p:pic>
      <p:pic>
        <p:nvPicPr>
          <p:cNvPr id="12" name="Picture 11" descr="bup-50inj-s24-em23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l="7158" t="9264" r="6442" b="9264"/>
              <a:stretch>
                <a:fillRect/>
              </a:stretch>
            </p:blipFill>
          </mc:Choice>
          <mc:Fallback>
            <p:blipFill>
              <a:blip r:embed="rId7"/>
              <a:srcRect l="7158" t="9264" r="6442" b="9264"/>
              <a:stretch>
                <a:fillRect/>
              </a:stretch>
            </p:blipFill>
          </mc:Fallback>
        </mc:AlternateContent>
        <p:spPr>
          <a:xfrm>
            <a:off x="4114800" y="2438400"/>
            <a:ext cx="4446472" cy="324000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164587" y="5915286"/>
            <a:ext cx="4907522" cy="6727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→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 cloud build up threshold between 1.8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2.1 for intensities above 10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endParaRPr kumimoji="0" lang="en-US" sz="1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→"/>
              <a:tabLst/>
              <a:defRPr/>
            </a:pPr>
            <a:r>
              <a:rPr lang="en-US" baseline="0" dirty="0" smtClean="0"/>
              <a:t>Threshold</a:t>
            </a:r>
            <a:r>
              <a:rPr lang="en-US" dirty="0" smtClean="0"/>
              <a:t> even below 1.8 for lower intensities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Simulation in the</a:t>
            </a:r>
            <a:r>
              <a:rPr lang="en-US" sz="3000" dirty="0" smtClean="0"/>
              <a:t> LHC </a:t>
            </a:r>
            <a:r>
              <a:rPr lang="en-US" sz="3000" dirty="0" smtClean="0"/>
              <a:t>dipoles </a:t>
            </a:r>
            <a:r>
              <a:rPr lang="en-US" sz="3000" dirty="0" smtClean="0"/>
              <a:t>(II)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838199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Two </a:t>
            </a:r>
            <a:r>
              <a:rPr lang="en-US" sz="1800" dirty="0" smtClean="0"/>
              <a:t>S</a:t>
            </a:r>
            <a:r>
              <a:rPr lang="en-US" sz="1800" dirty="0" smtClean="0"/>
              <a:t>PS batches of 75</a:t>
            </a:r>
            <a:r>
              <a:rPr lang="en-US" sz="1800" dirty="0" smtClean="0"/>
              <a:t>ns beam @injection (gas ionization, 32 </a:t>
            </a:r>
            <a:r>
              <a:rPr lang="en-US" sz="1800" dirty="0" err="1" smtClean="0"/>
              <a:t>nTorr</a:t>
            </a:r>
            <a:r>
              <a:rPr lang="en-US" sz="1800" dirty="0" smtClean="0"/>
              <a:t>), </a:t>
            </a:r>
            <a:r>
              <a:rPr lang="en-US" sz="1800" dirty="0" err="1" smtClean="0"/>
              <a:t>E</a:t>
            </a:r>
            <a:r>
              <a:rPr lang="en-US" sz="1800" baseline="-25000" dirty="0" err="1" smtClean="0"/>
              <a:t>max</a:t>
            </a:r>
            <a:r>
              <a:rPr lang="en-US" sz="1800" dirty="0" smtClean="0"/>
              <a:t>=230 </a:t>
            </a:r>
            <a:r>
              <a:rPr lang="en-US" sz="1800" dirty="0" err="1" smtClean="0"/>
              <a:t>eV</a:t>
            </a:r>
            <a:endParaRPr lang="en-US" sz="1800" dirty="0" smtClean="0"/>
          </a:p>
          <a:p>
            <a:r>
              <a:rPr lang="en-US" sz="1800" dirty="0" smtClean="0"/>
              <a:t>Non-monotonic </a:t>
            </a:r>
            <a:r>
              <a:rPr lang="en-US" sz="1800" dirty="0" err="1" smtClean="0"/>
              <a:t>behaviour</a:t>
            </a:r>
            <a:r>
              <a:rPr lang="en-US" sz="1800" dirty="0" smtClean="0"/>
              <a:t> of </a:t>
            </a:r>
            <a:r>
              <a:rPr lang="en-US" sz="1800" dirty="0" err="1" smtClean="0"/>
              <a:t>e</a:t>
            </a:r>
            <a:r>
              <a:rPr lang="en-US" sz="1800" dirty="0" smtClean="0"/>
              <a:t>-cloud build up with bunch intensity. Even more pronounced than with 50ns beams  </a:t>
            </a:r>
            <a:endParaRPr lang="en-US" sz="1800" dirty="0"/>
          </a:p>
        </p:txBody>
      </p:sp>
      <p:pic>
        <p:nvPicPr>
          <p:cNvPr id="7" name="Picture 6" descr="bup-75inj-s21-em23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158" t="9264" r="6442" b="9264"/>
              <a:stretch>
                <a:fillRect/>
              </a:stretch>
            </p:blipFill>
          </mc:Choice>
          <mc:Fallback>
            <p:blipFill>
              <a:blip r:embed="rId3"/>
              <a:srcRect l="7158" t="9264" r="6442" b="9264"/>
              <a:stretch>
                <a:fillRect/>
              </a:stretch>
            </p:blipFill>
          </mc:Fallback>
        </mc:AlternateContent>
        <p:spPr>
          <a:xfrm>
            <a:off x="186634" y="2167845"/>
            <a:ext cx="3952426" cy="2880000"/>
          </a:xfrm>
          <a:prstGeom prst="rect">
            <a:avLst/>
          </a:prstGeom>
        </p:spPr>
      </p:pic>
      <p:pic>
        <p:nvPicPr>
          <p:cNvPr id="8" name="Picture 7" descr="bup-75inj-s24-em23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7158" t="9264" r="6442" b="9264"/>
              <a:stretch>
                <a:fillRect/>
              </a:stretch>
            </p:blipFill>
          </mc:Choice>
          <mc:Fallback>
            <p:blipFill>
              <a:blip r:embed="rId5"/>
              <a:srcRect l="7158" t="9264" r="6442" b="9264"/>
              <a:stretch>
                <a:fillRect/>
              </a:stretch>
            </p:blipFill>
          </mc:Fallback>
        </mc:AlternateContent>
        <p:spPr>
          <a:xfrm>
            <a:off x="4756424" y="2167845"/>
            <a:ext cx="3952426" cy="28800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194168" y="5463408"/>
            <a:ext cx="4907522" cy="6727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→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 cloud build up threshold between 2.1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2.4 for intensities above 10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endParaRPr kumimoji="0" lang="en-US" sz="1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→"/>
              <a:tabLst/>
              <a:defRPr/>
            </a:pPr>
            <a:r>
              <a:rPr lang="en-US" baseline="0" dirty="0" smtClean="0"/>
              <a:t>Threshold</a:t>
            </a:r>
            <a:r>
              <a:rPr lang="en-US" dirty="0" smtClean="0"/>
              <a:t> even below 2.1 for intensities like 5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10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Simulation in the</a:t>
            </a:r>
            <a:r>
              <a:rPr lang="en-US" sz="3000" dirty="0" smtClean="0"/>
              <a:t> LHC </a:t>
            </a:r>
            <a:r>
              <a:rPr lang="en-US" sz="3000" dirty="0" smtClean="0"/>
              <a:t>dipoles </a:t>
            </a:r>
            <a:r>
              <a:rPr lang="en-US" sz="3000" dirty="0" smtClean="0"/>
              <a:t>(III)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272608"/>
          </a:xfrm>
        </p:spPr>
        <p:txBody>
          <a:bodyPr>
            <a:normAutofit fontScale="92500"/>
          </a:bodyPr>
          <a:lstStyle/>
          <a:p>
            <a:r>
              <a:rPr lang="en-US" sz="1800" dirty="0" smtClean="0"/>
              <a:t>Energy spectra of the electrons impinging against the beam pipe </a:t>
            </a:r>
            <a:endParaRPr lang="en-US" sz="1800" dirty="0" smtClean="0"/>
          </a:p>
          <a:p>
            <a:r>
              <a:rPr lang="en-US" sz="1800" dirty="0" smtClean="0"/>
              <a:t>Higher currents seem to move the maxima toward the decreasing part of the SEY curve</a:t>
            </a:r>
          </a:p>
          <a:p>
            <a:r>
              <a:rPr lang="en-US" sz="1800" dirty="0" smtClean="0"/>
              <a:t>Maybe increasing </a:t>
            </a:r>
            <a:r>
              <a:rPr lang="en-US" sz="1800" dirty="0" err="1" smtClean="0"/>
              <a:t>E</a:t>
            </a:r>
            <a:r>
              <a:rPr lang="en-US" sz="1800" baseline="-25000" dirty="0" err="1" smtClean="0"/>
              <a:t>max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could move the maximum cloud build up towards higher intensities?</a:t>
            </a:r>
            <a:endParaRPr lang="en-US" sz="1800" dirty="0"/>
          </a:p>
        </p:txBody>
      </p:sp>
      <p:pic>
        <p:nvPicPr>
          <p:cNvPr id="9" name="Picture 8" descr="e-spectra5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158" t="9264" r="7158" b="9264"/>
              <a:stretch>
                <a:fillRect/>
              </a:stretch>
            </p:blipFill>
          </mc:Choice>
          <mc:Fallback>
            <p:blipFill>
              <a:blip r:embed="rId3"/>
              <a:srcRect l="7158" t="9264" r="7158" b="9264"/>
              <a:stretch>
                <a:fillRect/>
              </a:stretch>
            </p:blipFill>
          </mc:Fallback>
        </mc:AlternateContent>
        <p:spPr>
          <a:xfrm>
            <a:off x="562776" y="2977561"/>
            <a:ext cx="3919685" cy="2880000"/>
          </a:xfrm>
          <a:prstGeom prst="rect">
            <a:avLst/>
          </a:prstGeom>
        </p:spPr>
      </p:pic>
      <p:pic>
        <p:nvPicPr>
          <p:cNvPr id="10" name="Picture 9" descr="e-spectra75-bi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7158" t="9264" r="7158" b="9264"/>
              <a:stretch>
                <a:fillRect/>
              </a:stretch>
            </p:blipFill>
          </mc:Choice>
          <mc:Fallback>
            <p:blipFill>
              <a:blip r:embed="rId5"/>
              <a:srcRect l="7158" t="9264" r="7158" b="9264"/>
              <a:stretch>
                <a:fillRect/>
              </a:stretch>
            </p:blipFill>
          </mc:Fallback>
        </mc:AlternateContent>
        <p:spPr>
          <a:xfrm>
            <a:off x="4677576" y="2977561"/>
            <a:ext cx="3919685" cy="288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55034" y="3122175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50ns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870472" y="3120962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75ns</a:t>
            </a:r>
            <a:endParaRPr lang="en-US" sz="1400" dirty="0"/>
          </a:p>
        </p:txBody>
      </p:sp>
      <p:cxnSp>
        <p:nvCxnSpPr>
          <p:cNvPr id="15" name="Straight Connector 14"/>
          <p:cNvCxnSpPr/>
          <p:nvPr/>
        </p:nvCxnSpPr>
        <p:spPr>
          <a:xfrm rot="16200000" flipH="1">
            <a:off x="-79087" y="4051409"/>
            <a:ext cx="3175803" cy="1"/>
          </a:xfrm>
          <a:prstGeom prst="line">
            <a:avLst/>
          </a:prstGeom>
          <a:ln w="9525" cap="flat" cmpd="sng" algn="ctr">
            <a:solidFill>
              <a:srgbClr val="BD65A9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216495" y="4051409"/>
            <a:ext cx="3175803" cy="1"/>
          </a:xfrm>
          <a:prstGeom prst="line">
            <a:avLst/>
          </a:prstGeom>
          <a:ln w="9525" cap="flat" cmpd="sng" algn="ctr">
            <a:solidFill>
              <a:srgbClr val="4F81BD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413554" y="4059423"/>
            <a:ext cx="3175803" cy="1"/>
          </a:xfrm>
          <a:prstGeom prst="line">
            <a:avLst/>
          </a:prstGeom>
          <a:ln w="9525" cap="flat" cmpd="sng" algn="ctr">
            <a:solidFill>
              <a:srgbClr val="94D685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1114201" y="4037237"/>
            <a:ext cx="3175803" cy="1"/>
          </a:xfrm>
          <a:prstGeom prst="line">
            <a:avLst/>
          </a:prstGeom>
          <a:ln w="9525" cap="flat" cmpd="sng" algn="ctr">
            <a:solidFill>
              <a:srgbClr val="D6667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4059113" y="4128381"/>
            <a:ext cx="3175803" cy="1"/>
          </a:xfrm>
          <a:prstGeom prst="line">
            <a:avLst/>
          </a:prstGeom>
          <a:ln w="9525" cap="flat" cmpd="sng" algn="ctr">
            <a:solidFill>
              <a:srgbClr val="BD65A9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4494760" y="4128380"/>
            <a:ext cx="3175803" cy="1"/>
          </a:xfrm>
          <a:prstGeom prst="line">
            <a:avLst/>
          </a:prstGeom>
          <a:ln w="9525" cap="flat" cmpd="sng" algn="ctr">
            <a:solidFill>
              <a:srgbClr val="4F81BD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4875760" y="4128379"/>
            <a:ext cx="3175803" cy="1"/>
          </a:xfrm>
          <a:prstGeom prst="line">
            <a:avLst/>
          </a:prstGeom>
          <a:ln w="9525" cap="flat" cmpd="sng" algn="ctr">
            <a:solidFill>
              <a:srgbClr val="94D685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Simulation in the</a:t>
            </a:r>
            <a:r>
              <a:rPr lang="en-US" sz="3000" dirty="0" smtClean="0"/>
              <a:t> LHC </a:t>
            </a:r>
            <a:r>
              <a:rPr lang="en-US" sz="3000" dirty="0" smtClean="0"/>
              <a:t>dipoles </a:t>
            </a:r>
            <a:r>
              <a:rPr lang="en-US" sz="3000" dirty="0" smtClean="0"/>
              <a:t>(IV)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838199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 smtClean="0"/>
              <a:t>Two </a:t>
            </a:r>
            <a:r>
              <a:rPr lang="en-US" sz="1800" dirty="0" smtClean="0"/>
              <a:t>S</a:t>
            </a:r>
            <a:r>
              <a:rPr lang="en-US" sz="1800" dirty="0" smtClean="0"/>
              <a:t>PS batches of 50ns and 75</a:t>
            </a:r>
            <a:r>
              <a:rPr lang="en-US" sz="1800" dirty="0" smtClean="0"/>
              <a:t>ns beam @injection (gas ionization, 32 </a:t>
            </a:r>
            <a:r>
              <a:rPr lang="en-US" sz="1800" dirty="0" err="1" smtClean="0"/>
              <a:t>nTorr</a:t>
            </a:r>
            <a:r>
              <a:rPr lang="en-US" sz="1800" dirty="0" smtClean="0"/>
              <a:t>), </a:t>
            </a:r>
            <a:r>
              <a:rPr lang="en-US" sz="1800" dirty="0" err="1" smtClean="0"/>
              <a:t>E</a:t>
            </a:r>
            <a:r>
              <a:rPr lang="en-US" sz="1800" baseline="-25000" dirty="0" err="1" smtClean="0"/>
              <a:t>max</a:t>
            </a:r>
            <a:r>
              <a:rPr lang="en-US" sz="1800" dirty="0" smtClean="0"/>
              <a:t>=400 </a:t>
            </a:r>
            <a:r>
              <a:rPr lang="en-US" sz="1800" dirty="0" err="1" smtClean="0"/>
              <a:t>eV</a:t>
            </a:r>
            <a:endParaRPr lang="en-US" sz="1800" dirty="0" smtClean="0"/>
          </a:p>
          <a:p>
            <a:r>
              <a:rPr lang="en-US" sz="1800" dirty="0" smtClean="0"/>
              <a:t>Non-monotonic </a:t>
            </a:r>
            <a:r>
              <a:rPr lang="en-US" sz="1800" dirty="0" err="1" smtClean="0"/>
              <a:t>behaviour</a:t>
            </a:r>
            <a:r>
              <a:rPr lang="en-US" sz="1800" dirty="0" smtClean="0"/>
              <a:t> of </a:t>
            </a:r>
            <a:r>
              <a:rPr lang="en-US" sz="1800" dirty="0" err="1" smtClean="0"/>
              <a:t>e</a:t>
            </a:r>
            <a:r>
              <a:rPr lang="en-US" sz="1800" dirty="0" smtClean="0"/>
              <a:t>-cloud build up with bunch intensity. Even more pronounced than with 50ns beams  </a:t>
            </a:r>
            <a:endParaRPr lang="en-US" sz="18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236478" y="5463408"/>
            <a:ext cx="4450322" cy="861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→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 cloud build up suppressed up to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d</a:t>
            </a:r>
            <a:r>
              <a:rPr kumimoji="0" lang="en-US" sz="1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=2.4 for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75ns beams</a:t>
            </a:r>
            <a:endParaRPr kumimoji="0" lang="en-US" sz="1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→"/>
              <a:tabLst/>
              <a:defRPr/>
            </a:pPr>
            <a:r>
              <a:rPr lang="en-US" baseline="0" dirty="0" smtClean="0"/>
              <a:t>Threshold</a:t>
            </a:r>
            <a:r>
              <a:rPr lang="en-US" dirty="0" smtClean="0"/>
              <a:t> still between 1.8 and 2.1 for 50ns beams at all intensities (worst case </a:t>
            </a:r>
            <a:r>
              <a:rPr lang="en-US" dirty="0" smtClean="0"/>
              <a:t>8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10</a:t>
            </a:r>
            <a:r>
              <a:rPr lang="en-US" dirty="0" smtClean="0"/>
              <a:t>)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bup-50inj-s21-em40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158" t="9264" r="6442" b="9264"/>
              <a:stretch>
                <a:fillRect/>
              </a:stretch>
            </p:blipFill>
          </mc:Choice>
          <mc:Fallback>
            <p:blipFill>
              <a:blip r:embed="rId3"/>
              <a:srcRect l="7158" t="9264" r="6442" b="9264"/>
              <a:stretch>
                <a:fillRect/>
              </a:stretch>
            </p:blipFill>
          </mc:Fallback>
        </mc:AlternateContent>
        <p:spPr>
          <a:xfrm>
            <a:off x="152400" y="1676400"/>
            <a:ext cx="3458588" cy="2520000"/>
          </a:xfrm>
          <a:prstGeom prst="rect">
            <a:avLst/>
          </a:prstGeom>
        </p:spPr>
      </p:pic>
      <p:pic>
        <p:nvPicPr>
          <p:cNvPr id="12" name="Picture 11" descr="bup-50inj-s24-em40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7158" t="9264" r="6442" b="9264"/>
              <a:stretch>
                <a:fillRect/>
              </a:stretch>
            </p:blipFill>
          </mc:Choice>
          <mc:Fallback>
            <p:blipFill>
              <a:blip r:embed="rId5"/>
              <a:srcRect l="7158" t="9264" r="6442" b="9264"/>
              <a:stretch>
                <a:fillRect/>
              </a:stretch>
            </p:blipFill>
          </mc:Fallback>
        </mc:AlternateContent>
        <p:spPr>
          <a:xfrm>
            <a:off x="152400" y="4196400"/>
            <a:ext cx="3458373" cy="2520000"/>
          </a:xfrm>
          <a:prstGeom prst="rect">
            <a:avLst/>
          </a:prstGeom>
        </p:spPr>
      </p:pic>
      <p:pic>
        <p:nvPicPr>
          <p:cNvPr id="13" name="Picture 12" descr="bup-75inj-s24-em40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l="7158" t="9264" r="6442" b="9264"/>
              <a:stretch>
                <a:fillRect/>
              </a:stretch>
            </p:blipFill>
          </mc:Choice>
          <mc:Fallback>
            <p:blipFill>
              <a:blip r:embed="rId7"/>
              <a:srcRect l="7158" t="9264" r="6442" b="9264"/>
              <a:stretch>
                <a:fillRect/>
              </a:stretch>
            </p:blipFill>
          </mc:Fallback>
        </mc:AlternateContent>
        <p:spPr>
          <a:xfrm>
            <a:off x="4495800" y="2209800"/>
            <a:ext cx="3952426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1625</Words>
  <Application>Microsoft Macintosh PowerPoint</Application>
  <PresentationFormat>On-screen Show (4:3)</PresentationFormat>
  <Paragraphs>108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Stripes in SPS and LHC arc dipoles   G. Rumolo, for the Electron Cloud meeting, 24/02/2011</vt:lpstr>
      <vt:lpstr>Summary of what was discussed at the last meeting</vt:lpstr>
      <vt:lpstr>2010 SPS measurements</vt:lpstr>
      <vt:lpstr>Simulation in the SPS dipoles</vt:lpstr>
      <vt:lpstr>Simulation in the SPS dipoles (II)</vt:lpstr>
      <vt:lpstr>Simulation in the LHC dipoles (I)</vt:lpstr>
      <vt:lpstr>Simulation in the LHC dipoles (II)</vt:lpstr>
      <vt:lpstr>Simulation in the LHC dipoles (III)</vt:lpstr>
      <vt:lpstr>Simulation in the LHC dipoles (IV)</vt:lpstr>
      <vt:lpstr>Simulation in the LHC dipoles (V)</vt:lpstr>
      <vt:lpstr>Simulation in the LHC dipoles (VI)</vt:lpstr>
      <vt:lpstr>Simulation in the LHC dipoles (VII)</vt:lpstr>
      <vt:lpstr>Simulation in the LHC dipoles (VIII)</vt:lpstr>
      <vt:lpstr>Simulation in the LHC dipoles (IX)</vt:lpstr>
      <vt:lpstr>Simulation in the LHC dipoles (X)</vt:lpstr>
      <vt:lpstr>Simulation in the LHC dipoles (XI)</vt:lpstr>
      <vt:lpstr>Simulation in the LHC dipoles (XII)</vt:lpstr>
      <vt:lpstr>Simulation in the LHC dipoles (XIII)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Stripes in SPS and LHC arc dipoles   G. Rumolo, for the Electron Cloud meeting, 11/02/2011</dc:title>
  <dc:creator>Giovanni Rumolo</dc:creator>
  <cp:lastModifiedBy>Giovanni Rumolo</cp:lastModifiedBy>
  <cp:revision>49</cp:revision>
  <dcterms:created xsi:type="dcterms:W3CDTF">2011-02-24T09:38:04Z</dcterms:created>
  <dcterms:modified xsi:type="dcterms:W3CDTF">2011-02-24T18:33:48Z</dcterms:modified>
</cp:coreProperties>
</file>