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xlsx" ContentType="application/vnd.openxmlformats-officedocument.spreadsheetml.sheet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82" r:id="rId12"/>
    <p:sldId id="283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4" r:id="rId30"/>
    <p:sldId id="287" r:id="rId31"/>
    <p:sldId id="285" r:id="rId32"/>
    <p:sldId id="286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9EC47"/>
    <a:srgbClr val="A2D64B"/>
    <a:srgbClr val="93C244"/>
    <a:srgbClr val="27741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12" d="100"/>
          <a:sy n="112" d="100"/>
        </p:scale>
        <p:origin x="-5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theme" Target="theme/theme1.xml"/><Relationship Id="rId40" Type="http://schemas.openxmlformats.org/officeDocument/2006/relationships/tableStyles" Target="tableStyles.xml"/><Relationship Id="rId7" Type="http://schemas.openxmlformats.org/officeDocument/2006/relationships/slide" Target="slides/slide6.xml"/><Relationship Id="rId36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viewProps" Target="viewProps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1E71-6411-6740-939D-9648ACC16AEB}" type="datetimeFigureOut">
              <a:rPr lang="en-US" smtClean="0"/>
              <a:pPr/>
              <a:t>3/25/11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19DA-B063-9343-95C5-BB28AC1BE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1E71-6411-6740-939D-9648ACC16AEB}" type="datetimeFigureOut">
              <a:rPr lang="en-US" smtClean="0"/>
              <a:pPr/>
              <a:t>3/25/11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19DA-B063-9343-95C5-BB28AC1BE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1E71-6411-6740-939D-9648ACC16AEB}" type="datetimeFigureOut">
              <a:rPr lang="en-US" smtClean="0"/>
              <a:pPr/>
              <a:t>3/25/11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19DA-B063-9343-95C5-BB28AC1BE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1E71-6411-6740-939D-9648ACC16AEB}" type="datetimeFigureOut">
              <a:rPr lang="en-US" smtClean="0"/>
              <a:pPr/>
              <a:t>3/25/11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19DA-B063-9343-95C5-BB28AC1BE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1E71-6411-6740-939D-9648ACC16AEB}" type="datetimeFigureOut">
              <a:rPr lang="en-US" smtClean="0"/>
              <a:pPr/>
              <a:t>3/25/11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19DA-B063-9343-95C5-BB28AC1BE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1E71-6411-6740-939D-9648ACC16AEB}" type="datetimeFigureOut">
              <a:rPr lang="en-US" smtClean="0"/>
              <a:pPr/>
              <a:t>3/25/11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19DA-B063-9343-95C5-BB28AC1BE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1E71-6411-6740-939D-9648ACC16AEB}" type="datetimeFigureOut">
              <a:rPr lang="en-US" smtClean="0"/>
              <a:pPr/>
              <a:t>3/25/11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19DA-B063-9343-95C5-BB28AC1BE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1E71-6411-6740-939D-9648ACC16AEB}" type="datetimeFigureOut">
              <a:rPr lang="en-US" smtClean="0"/>
              <a:pPr/>
              <a:t>3/25/11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19DA-B063-9343-95C5-BB28AC1BE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1E71-6411-6740-939D-9648ACC16AEB}" type="datetimeFigureOut">
              <a:rPr lang="en-US" smtClean="0"/>
              <a:pPr/>
              <a:t>3/25/11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19DA-B063-9343-95C5-BB28AC1BE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1E71-6411-6740-939D-9648ACC16AEB}" type="datetimeFigureOut">
              <a:rPr lang="en-US" smtClean="0"/>
              <a:pPr/>
              <a:t>3/25/11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19DA-B063-9343-95C5-BB28AC1BE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1E71-6411-6740-939D-9648ACC16AEB}" type="datetimeFigureOut">
              <a:rPr lang="en-US" smtClean="0"/>
              <a:pPr/>
              <a:t>3/25/11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19DA-B063-9343-95C5-BB28AC1BE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61E71-6411-6740-939D-9648ACC16AEB}" type="datetimeFigureOut">
              <a:rPr lang="en-US" smtClean="0"/>
              <a:pPr/>
              <a:t>3/25/11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119DA-B063-9343-95C5-BB28AC1BE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df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package" Target="../embeddings/Microsoft_Excel_Sheet1.xlsx"/><Relationship Id="rId1" Type="http://schemas.openxmlformats.org/officeDocument/2006/relationships/vmlDrawing" Target="../drawings/vmlDrawing1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3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-logo.jpg"/>
          <p:cNvPicPr>
            <a:picLocks noChangeAspect="1"/>
          </p:cNvPicPr>
          <p:nvPr/>
        </p:nvPicPr>
        <p:blipFill>
          <a:blip r:embed="rId2">
            <a:alphaModFix amt="44000"/>
          </a:blip>
          <a:stretch>
            <a:fillRect/>
          </a:stretch>
        </p:blipFill>
        <p:spPr>
          <a:xfrm>
            <a:off x="1688922" y="752891"/>
            <a:ext cx="6216584" cy="216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56487"/>
            <a:ext cx="7772400" cy="1470025"/>
          </a:xfrm>
        </p:spPr>
        <p:txBody>
          <a:bodyPr/>
          <a:lstStyle/>
          <a:p>
            <a:r>
              <a:rPr lang="en-US" dirty="0" smtClean="0"/>
              <a:t>Summary of the CERN-GSI Workshop on Electron Cloud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99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G. Rumolo</a:t>
            </a:r>
          </a:p>
          <a:p>
            <a:r>
              <a:rPr lang="en-US" dirty="0"/>
              <a:t>i</a:t>
            </a:r>
            <a:r>
              <a:rPr lang="en-US" dirty="0" smtClean="0"/>
              <a:t>n ABP-ICE Meeting 16/03/2011</a:t>
            </a:r>
            <a:endParaRPr lang="en-US" dirty="0"/>
          </a:p>
        </p:txBody>
      </p:sp>
      <p:pic>
        <p:nvPicPr>
          <p:cNvPr id="5" name="Picture 4" descr="cern_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80000" cy="1080000"/>
          </a:xfrm>
          <a:prstGeom prst="rect">
            <a:avLst/>
          </a:prstGeom>
        </p:spPr>
      </p:pic>
      <p:pic>
        <p:nvPicPr>
          <p:cNvPr id="6" name="Picture 5" descr="LOGO-BE-200x200_jp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4000" y="0"/>
            <a:ext cx="1080000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More on scrubbing</a:t>
            </a:r>
            <a:endParaRPr lang="en-US" sz="3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9362"/>
            <a:ext cx="8229600" cy="1951038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Scrubbing clearly depends not only on the electron dose but on electron energy</a:t>
            </a:r>
          </a:p>
          <a:p>
            <a:r>
              <a:rPr lang="en-US" dirty="0" smtClean="0"/>
              <a:t>Electrons with energy &lt;50eV have low scrubbing efficiency</a:t>
            </a:r>
          </a:p>
          <a:p>
            <a:r>
              <a:rPr lang="en-US" dirty="0" smtClean="0"/>
              <a:t>Suggestion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do not look only at the electron dose but also at the percent of electrons hitting the beam pipe with E &gt; 50 </a:t>
            </a:r>
            <a:r>
              <a:rPr lang="en-US" dirty="0" err="1" smtClean="0">
                <a:sym typeface="Wingdings"/>
              </a:rPr>
              <a:t>eV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Provocative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ECLOUD simulations show that 75ns beams with </a:t>
            </a:r>
            <a:r>
              <a:rPr lang="en-US" dirty="0" err="1" smtClean="0">
                <a:sym typeface="Wingdings"/>
              </a:rPr>
              <a:t>e</a:t>
            </a:r>
            <a:r>
              <a:rPr lang="en-US" dirty="0" smtClean="0">
                <a:sym typeface="Wingdings"/>
              </a:rPr>
              <a:t>-cloud build up seem to have 20% of electrons hitting the chamber with E&gt;50eV, </a:t>
            </a:r>
            <a:r>
              <a:rPr lang="en-US" dirty="0" err="1" smtClean="0">
                <a:sym typeface="Wingdings"/>
              </a:rPr>
              <a:t>wrt</a:t>
            </a:r>
            <a:r>
              <a:rPr lang="en-US" dirty="0" smtClean="0">
                <a:sym typeface="Wingdings"/>
              </a:rPr>
              <a:t> to 25ns beams, which have the 10% (however the fluxes??) </a:t>
            </a:r>
            <a:r>
              <a:rPr lang="en-US" dirty="0" smtClean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935" y="3347966"/>
            <a:ext cx="6375066" cy="3311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More on scrubbing</a:t>
            </a:r>
            <a:endParaRPr lang="en-US" sz="3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9362"/>
            <a:ext cx="8229600" cy="427038"/>
          </a:xfrm>
        </p:spPr>
        <p:txBody>
          <a:bodyPr>
            <a:normAutofit fontScale="70000" lnSpcReduction="20000"/>
          </a:bodyPr>
          <a:lstStyle/>
          <a:p>
            <a:r>
              <a:rPr lang="en-US" sz="2571" dirty="0"/>
              <a:t>D</a:t>
            </a:r>
            <a:r>
              <a:rPr lang="en-US" sz="2571" dirty="0" smtClean="0"/>
              <a:t>uring scrubbing </a:t>
            </a:r>
            <a:r>
              <a:rPr lang="en-US" sz="2571" dirty="0" err="1" smtClean="0">
                <a:latin typeface="Symbol" charset="2"/>
                <a:cs typeface="Symbol" charset="2"/>
              </a:rPr>
              <a:t>d</a:t>
            </a:r>
            <a:r>
              <a:rPr lang="en-US" sz="2571" baseline="-25000" dirty="0" err="1" smtClean="0"/>
              <a:t>max</a:t>
            </a:r>
            <a:r>
              <a:rPr lang="en-US" sz="2571" dirty="0" smtClean="0"/>
              <a:t> certainly decreases, but what happens to  </a:t>
            </a:r>
            <a:r>
              <a:rPr lang="en-US" sz="2571" dirty="0" err="1" smtClean="0"/>
              <a:t>E</a:t>
            </a:r>
            <a:r>
              <a:rPr lang="en-US" sz="2571" baseline="-25000" dirty="0" err="1" smtClean="0"/>
              <a:t>max</a:t>
            </a:r>
            <a:r>
              <a:rPr lang="en-US" sz="2571" baseline="-25000" dirty="0" smtClean="0"/>
              <a:t> </a:t>
            </a:r>
            <a:r>
              <a:rPr lang="en-US" sz="2571" dirty="0" smtClean="0"/>
              <a:t>??……..</a:t>
            </a:r>
          </a:p>
          <a:p>
            <a:endParaRPr lang="en-US" dirty="0" smtClean="0"/>
          </a:p>
        </p:txBody>
      </p:sp>
      <p:grpSp>
        <p:nvGrpSpPr>
          <p:cNvPr id="27" name="Group 26"/>
          <p:cNvGrpSpPr/>
          <p:nvPr/>
        </p:nvGrpSpPr>
        <p:grpSpPr>
          <a:xfrm>
            <a:off x="344325" y="2329630"/>
            <a:ext cx="5105728" cy="3918770"/>
            <a:chOff x="228600" y="1662430"/>
            <a:chExt cx="5105728" cy="3918770"/>
          </a:xfrm>
        </p:grpSpPr>
        <p:pic>
          <p:nvPicPr>
            <p:cNvPr id="6" name="Picture 5" descr="incr_Emax.jpg"/>
            <p:cNvPicPr>
              <a:picLocks noChangeAspect="1"/>
            </p:cNvPicPr>
            <p:nvPr/>
          </p:nvPicPr>
          <p:blipFill>
            <a:blip r:embed="rId2"/>
            <a:srcRect l="7456" t="9650" r="4101" b="9650"/>
            <a:stretch>
              <a:fillRect/>
            </a:stretch>
          </p:blipFill>
          <p:spPr>
            <a:xfrm>
              <a:off x="228600" y="1981200"/>
              <a:ext cx="5105728" cy="3600000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 rot="16200000" flipH="1">
              <a:off x="1904998" y="3276600"/>
              <a:ext cx="990604" cy="685799"/>
            </a:xfrm>
            <a:prstGeom prst="straightConnector1">
              <a:avLst/>
            </a:prstGeom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91929" y="3528536"/>
              <a:ext cx="3733800" cy="1588"/>
            </a:xfrm>
            <a:prstGeom prst="line">
              <a:avLst/>
            </a:prstGeom>
            <a:ln w="9525" cap="flat" cmpd="sng" algn="ctr">
              <a:solidFill>
                <a:srgbClr val="27741E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1031083" y="3542506"/>
              <a:ext cx="3733800" cy="1588"/>
            </a:xfrm>
            <a:prstGeom prst="line">
              <a:avLst/>
            </a:prstGeom>
            <a:ln w="9525" cap="flat" cmpd="sng" algn="ctr">
              <a:solidFill>
                <a:srgbClr val="27741E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3886200" y="2500630"/>
            <a:ext cx="5105728" cy="3918770"/>
            <a:chOff x="3886200" y="2500630"/>
            <a:chExt cx="5105728" cy="3918770"/>
          </a:xfrm>
        </p:grpSpPr>
        <p:pic>
          <p:nvPicPr>
            <p:cNvPr id="7" name="Picture 6" descr="incr_Emax.jpg"/>
            <p:cNvPicPr>
              <a:picLocks noChangeAspect="1"/>
            </p:cNvPicPr>
            <p:nvPr/>
          </p:nvPicPr>
          <p:blipFill>
            <a:blip r:embed="rId2"/>
            <a:srcRect l="7456" t="9650" r="4101" b="9650"/>
            <a:stretch>
              <a:fillRect/>
            </a:stretch>
          </p:blipFill>
          <p:spPr>
            <a:xfrm>
              <a:off x="3886200" y="2819400"/>
              <a:ext cx="5105728" cy="3600000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rot="5400000">
              <a:off x="3747940" y="4366736"/>
              <a:ext cx="3733800" cy="1588"/>
            </a:xfrm>
            <a:prstGeom prst="line">
              <a:avLst/>
            </a:prstGeom>
            <a:ln w="9525" cap="flat" cmpd="sng" algn="ctr">
              <a:solidFill>
                <a:srgbClr val="27741E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4687094" y="4380706"/>
              <a:ext cx="3733800" cy="1588"/>
            </a:xfrm>
            <a:prstGeom prst="line">
              <a:avLst/>
            </a:prstGeom>
            <a:ln w="9525" cap="flat" cmpd="sng" algn="ctr">
              <a:solidFill>
                <a:srgbClr val="27741E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715000" y="3962400"/>
              <a:ext cx="685800" cy="152402"/>
            </a:xfrm>
            <a:prstGeom prst="line">
              <a:avLst/>
            </a:pr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5181600" y="4114802"/>
              <a:ext cx="1219200" cy="152402"/>
            </a:xfrm>
            <a:prstGeom prst="line">
              <a:avLst/>
            </a:pr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181600" y="4267204"/>
              <a:ext cx="2209800" cy="304802"/>
            </a:xfrm>
            <a:prstGeom prst="line">
              <a:avLst/>
            </a:pr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6172200" y="4572006"/>
              <a:ext cx="1219200" cy="152402"/>
            </a:xfrm>
            <a:prstGeom prst="line">
              <a:avLst/>
            </a:prstGeom>
            <a:ln w="12700" cap="flat" cmpd="sng" algn="ctr">
              <a:solidFill>
                <a:srgbClr val="0000FF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2897189" y="1583822"/>
            <a:ext cx="5105748" cy="3812408"/>
            <a:chOff x="2285652" y="1235392"/>
            <a:chExt cx="5105748" cy="3812408"/>
          </a:xfrm>
        </p:grpSpPr>
        <p:pic>
          <p:nvPicPr>
            <p:cNvPr id="29" name="Picture 28" descr="decr_Emax.jpg"/>
            <p:cNvPicPr>
              <a:picLocks noChangeAspect="1"/>
            </p:cNvPicPr>
            <p:nvPr/>
          </p:nvPicPr>
          <p:blipFill>
            <a:blip r:embed="rId3"/>
            <a:srcRect l="7456" t="9650" r="4101" b="9650"/>
            <a:stretch>
              <a:fillRect/>
            </a:stretch>
          </p:blipFill>
          <p:spPr>
            <a:xfrm>
              <a:off x="2285652" y="1447800"/>
              <a:ext cx="5105748" cy="3600000"/>
            </a:xfrm>
            <a:prstGeom prst="rect">
              <a:avLst/>
            </a:prstGeom>
          </p:spPr>
        </p:pic>
        <p:cxnSp>
          <p:nvCxnSpPr>
            <p:cNvPr id="30" name="Straight Connector 29"/>
            <p:cNvCxnSpPr/>
            <p:nvPr/>
          </p:nvCxnSpPr>
          <p:spPr>
            <a:xfrm rot="5400000">
              <a:off x="2172494" y="3101498"/>
              <a:ext cx="3733800" cy="1588"/>
            </a:xfrm>
            <a:prstGeom prst="line">
              <a:avLst/>
            </a:prstGeom>
            <a:ln w="9525" cap="flat" cmpd="sng" algn="ctr">
              <a:solidFill>
                <a:srgbClr val="27741E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1715294" y="3101498"/>
              <a:ext cx="3733800" cy="1588"/>
            </a:xfrm>
            <a:prstGeom prst="line">
              <a:avLst/>
            </a:prstGeom>
            <a:ln w="9525" cap="flat" cmpd="sng" algn="ctr">
              <a:solidFill>
                <a:srgbClr val="27741E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5400000">
              <a:off x="3360876" y="2890479"/>
              <a:ext cx="897792" cy="350324"/>
            </a:xfrm>
            <a:prstGeom prst="straightConnector1">
              <a:avLst/>
            </a:prstGeom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More on scrubbing</a:t>
            </a:r>
            <a:endParaRPr lang="en-US" sz="3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9362"/>
            <a:ext cx="8229600" cy="5151438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D</a:t>
            </a:r>
            <a:r>
              <a:rPr lang="en-US" dirty="0" smtClean="0"/>
              <a:t>uring scrubbing 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baseline="-25000" dirty="0" err="1" smtClean="0"/>
              <a:t>max</a:t>
            </a:r>
            <a:r>
              <a:rPr lang="en-US" dirty="0" smtClean="0"/>
              <a:t> certainly decreases, but what happens to 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max</a:t>
            </a:r>
            <a:r>
              <a:rPr lang="en-US" baseline="-25000" dirty="0" smtClean="0"/>
              <a:t> </a:t>
            </a:r>
            <a:r>
              <a:rPr lang="en-US" dirty="0" smtClean="0"/>
              <a:t>??…</a:t>
            </a:r>
          </a:p>
          <a:p>
            <a:endParaRPr lang="en-US" dirty="0" smtClean="0"/>
          </a:p>
          <a:p>
            <a:pPr>
              <a:buFont typeface="Lucida Grande"/>
              <a:buChar char="→"/>
            </a:pPr>
            <a:r>
              <a:rPr lang="en-US" dirty="0" smtClean="0"/>
              <a:t>EPA data (</a:t>
            </a:r>
            <a:r>
              <a:rPr lang="en-US" dirty="0" err="1" smtClean="0"/>
              <a:t>Baglin-Henrist-Hilleret</a:t>
            </a:r>
            <a:r>
              <a:rPr lang="en-US" dirty="0" smtClean="0"/>
              <a:t>, 2000) show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max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decreasing</a:t>
            </a:r>
            <a:r>
              <a:rPr lang="en-US" dirty="0" smtClean="0"/>
              <a:t> with photon scrubbing on Cu, as well as in situ SEY measurements in the SPS (</a:t>
            </a:r>
            <a:r>
              <a:rPr lang="en-US" dirty="0" err="1" smtClean="0"/>
              <a:t>Hilleret</a:t>
            </a:r>
            <a:r>
              <a:rPr lang="en-US" dirty="0" smtClean="0"/>
              <a:t> LHC Project 632), even if the observed </a:t>
            </a:r>
            <a:r>
              <a:rPr lang="en-US" dirty="0" smtClean="0">
                <a:solidFill>
                  <a:srgbClr val="0000FF"/>
                </a:solidFill>
              </a:rPr>
              <a:t>decrease</a:t>
            </a:r>
            <a:r>
              <a:rPr lang="en-US" dirty="0" smtClean="0"/>
              <a:t> is small</a:t>
            </a:r>
          </a:p>
          <a:p>
            <a:pPr>
              <a:buFont typeface="Lucida Grande"/>
              <a:buChar char="→"/>
            </a:pPr>
            <a:r>
              <a:rPr lang="en-US" dirty="0" err="1" smtClean="0"/>
              <a:t>Hilleret</a:t>
            </a:r>
            <a:r>
              <a:rPr lang="en-US" dirty="0" smtClean="0"/>
              <a:t>-Collins data (EPAC 1998) show </a:t>
            </a:r>
            <a:r>
              <a:rPr lang="en-US" dirty="0" smtClean="0">
                <a:solidFill>
                  <a:srgbClr val="FF0000"/>
                </a:solidFill>
              </a:rPr>
              <a:t>an increase of </a:t>
            </a:r>
            <a:r>
              <a:rPr lang="en-US" dirty="0" err="1" smtClean="0">
                <a:solidFill>
                  <a:srgbClr val="FF0000"/>
                </a:solidFill>
              </a:rPr>
              <a:t>E</a:t>
            </a:r>
            <a:r>
              <a:rPr lang="en-US" baseline="-25000" dirty="0" err="1" smtClean="0">
                <a:solidFill>
                  <a:srgbClr val="FF0000"/>
                </a:solidFill>
              </a:rPr>
              <a:t>max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after electron bombardment on Cu sample</a:t>
            </a:r>
          </a:p>
          <a:p>
            <a:pPr>
              <a:buFont typeface="Lucida Grande"/>
              <a:buChar char="→"/>
            </a:pPr>
            <a:r>
              <a:rPr lang="en-US" dirty="0" err="1" smtClean="0"/>
              <a:t>Cimino</a:t>
            </a:r>
            <a:r>
              <a:rPr lang="en-US" dirty="0" smtClean="0"/>
              <a:t>-Collins data (PRL, </a:t>
            </a:r>
            <a:r>
              <a:rPr lang="en-US" b="1" dirty="0" smtClean="0"/>
              <a:t>93 </a:t>
            </a:r>
            <a:r>
              <a:rPr lang="en-US" dirty="0" smtClean="0"/>
              <a:t>014801, 2004) show a </a:t>
            </a:r>
            <a:r>
              <a:rPr lang="en-US" dirty="0" smtClean="0">
                <a:solidFill>
                  <a:srgbClr val="008000"/>
                </a:solidFill>
              </a:rPr>
              <a:t>non-monotonic behavior</a:t>
            </a:r>
            <a:r>
              <a:rPr lang="en-US" dirty="0" smtClean="0"/>
              <a:t>, in which partially scrubbed Cu has lower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max</a:t>
            </a:r>
            <a:r>
              <a:rPr lang="en-US" baseline="-25000" dirty="0" smtClean="0"/>
              <a:t> </a:t>
            </a:r>
            <a:r>
              <a:rPr lang="en-US" dirty="0" smtClean="0"/>
              <a:t>than the ”as received” sample, but the fully scrubbed sample exhibits far higher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max</a:t>
            </a:r>
            <a:r>
              <a:rPr lang="en-US" dirty="0" smtClean="0"/>
              <a:t> and flatter SEY curve.</a:t>
            </a:r>
          </a:p>
          <a:p>
            <a:pPr>
              <a:buFont typeface="Lucida Grande"/>
              <a:buChar char="→"/>
            </a:pPr>
            <a:r>
              <a:rPr lang="en-US" dirty="0" smtClean="0"/>
              <a:t>Kato’s measurements (KEK) show </a:t>
            </a:r>
            <a:r>
              <a:rPr lang="en-US" dirty="0" smtClean="0">
                <a:solidFill>
                  <a:srgbClr val="0000FF"/>
                </a:solidFill>
              </a:rPr>
              <a:t>a decreasing </a:t>
            </a:r>
            <a:r>
              <a:rPr lang="en-US" dirty="0" err="1" smtClean="0">
                <a:solidFill>
                  <a:srgbClr val="0000FF"/>
                </a:solidFill>
              </a:rPr>
              <a:t>E</a:t>
            </a:r>
            <a:r>
              <a:rPr lang="en-US" baseline="-25000" dirty="0" err="1" smtClean="0">
                <a:solidFill>
                  <a:srgbClr val="0000FF"/>
                </a:solidFill>
              </a:rPr>
              <a:t>max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for conditioned Cu, but </a:t>
            </a:r>
            <a:r>
              <a:rPr lang="en-US" dirty="0" smtClean="0">
                <a:solidFill>
                  <a:srgbClr val="FF0000"/>
                </a:solidFill>
              </a:rPr>
              <a:t>increasing</a:t>
            </a:r>
            <a:r>
              <a:rPr lang="en-US" dirty="0" smtClean="0"/>
              <a:t> for conditioned </a:t>
            </a:r>
            <a:r>
              <a:rPr lang="en-US" dirty="0" err="1" smtClean="0"/>
              <a:t>TiN</a:t>
            </a:r>
            <a:endParaRPr lang="en-US" dirty="0" smtClean="0"/>
          </a:p>
          <a:p>
            <a:pPr>
              <a:buFont typeface="Lucida Grande"/>
              <a:buChar char="→"/>
            </a:pPr>
            <a:r>
              <a:rPr lang="en-US" dirty="0" smtClean="0"/>
              <a:t>Le </a:t>
            </a:r>
            <a:r>
              <a:rPr lang="en-US" dirty="0" err="1" smtClean="0"/>
              <a:t>Pimpec’s</a:t>
            </a:r>
            <a:r>
              <a:rPr lang="en-US" dirty="0" smtClean="0"/>
              <a:t> measurements (SLAC) on Al show </a:t>
            </a:r>
            <a:r>
              <a:rPr lang="en-US" dirty="0" smtClean="0">
                <a:solidFill>
                  <a:srgbClr val="0000FF"/>
                </a:solidFill>
              </a:rPr>
              <a:t>a slightly lower </a:t>
            </a:r>
            <a:r>
              <a:rPr lang="en-US" dirty="0" err="1" smtClean="0">
                <a:solidFill>
                  <a:srgbClr val="0000FF"/>
                </a:solidFill>
              </a:rPr>
              <a:t>E</a:t>
            </a:r>
            <a:r>
              <a:rPr lang="en-US" baseline="-25000" dirty="0" err="1" smtClean="0">
                <a:solidFill>
                  <a:srgbClr val="0000FF"/>
                </a:solidFill>
              </a:rPr>
              <a:t>max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after </a:t>
            </a:r>
            <a:r>
              <a:rPr lang="en-US" dirty="0" err="1" smtClean="0"/>
              <a:t>conditoning</a:t>
            </a:r>
            <a:endParaRPr lang="en-US" dirty="0" smtClean="0"/>
          </a:p>
          <a:p>
            <a:pPr>
              <a:buFont typeface="Lucida Grande"/>
              <a:buChar char="→"/>
            </a:pPr>
            <a:endParaRPr lang="en-US" dirty="0" smtClean="0"/>
          </a:p>
          <a:p>
            <a:pPr>
              <a:buFont typeface="Lucida Grande"/>
              <a:buChar char="⇒"/>
            </a:pPr>
            <a:r>
              <a:rPr lang="en-US" dirty="0" smtClean="0"/>
              <a:t>The dependence is non-trivial and probably also depends significantly on the history of the sample</a:t>
            </a:r>
          </a:p>
          <a:p>
            <a:pPr>
              <a:buFont typeface="Lucida Grande"/>
              <a:buChar char="⇒"/>
            </a:pPr>
            <a:r>
              <a:rPr lang="en-US" dirty="0" smtClean="0"/>
              <a:t>If scrubbing means surface cleaning + graphitization, it’s sensible to believe that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max</a:t>
            </a:r>
            <a:r>
              <a:rPr lang="en-US" dirty="0" smtClean="0"/>
              <a:t> goes toward the bare metal value during the cleaning phase and eventually it tends to increase toward the value of graphite (M. </a:t>
            </a:r>
            <a:r>
              <a:rPr lang="en-US" dirty="0" err="1" smtClean="0"/>
              <a:t>Taborelli</a:t>
            </a:r>
            <a:r>
              <a:rPr lang="en-US" dirty="0" smtClean="0"/>
              <a:t>)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/>
          <a:srcRect b="49608"/>
          <a:stretch>
            <a:fillRect/>
          </a:stretch>
        </p:blipFill>
        <p:spPr bwMode="auto">
          <a:xfrm>
            <a:off x="522913" y="3502667"/>
            <a:ext cx="4349792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Instabilities in positron machines</a:t>
            </a:r>
            <a:endParaRPr lang="en-US" sz="3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024" y="1447799"/>
            <a:ext cx="7873375" cy="1143001"/>
          </a:xfrm>
        </p:spPr>
        <p:txBody>
          <a:bodyPr>
            <a:noAutofit/>
          </a:bodyPr>
          <a:lstStyle/>
          <a:p>
            <a:r>
              <a:rPr lang="en-US" sz="2200" dirty="0" smtClean="0"/>
              <a:t>Single bunch instability shows an upper side band spaced by &gt;</a:t>
            </a:r>
            <a:r>
              <a:rPr lang="en-US" sz="2200" dirty="0" smtClean="0">
                <a:latin typeface="Symbol" charset="2"/>
                <a:cs typeface="Symbol" charset="2"/>
              </a:rPr>
              <a:t>n</a:t>
            </a:r>
            <a:r>
              <a:rPr lang="en-US" sz="2200" baseline="-25000" dirty="0" smtClean="0"/>
              <a:t>s</a:t>
            </a:r>
          </a:p>
          <a:p>
            <a:r>
              <a:rPr lang="en-US" sz="2200" dirty="0" smtClean="0"/>
              <a:t>PEHTS and HEADTAIL simulations exhibit the same feature in the bunch spectrum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7567" y="3245103"/>
            <a:ext cx="361384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/>
          </p:cNvSpPr>
          <p:nvPr/>
        </p:nvSpPr>
        <p:spPr bwMode="auto">
          <a:xfrm>
            <a:off x="3626871" y="3527021"/>
            <a:ext cx="1219199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103323" bIns="38100">
            <a:prstTxWarp prst="textNoShape">
              <a:avLst/>
            </a:prstTxWarp>
          </a:bodyPr>
          <a:lstStyle/>
          <a:p>
            <a:pPr marL="26988" algn="l">
              <a:spcBef>
                <a:spcPts val="1488"/>
              </a:spcBef>
            </a:pPr>
            <a:r>
              <a:rPr lang="en-US" altLang="ja-JP" sz="1600" dirty="0">
                <a:solidFill>
                  <a:schemeClr val="tx1"/>
                </a:solidFill>
                <a:latin typeface="Arial" pitchFamily="-108" charset="0"/>
                <a:ea typeface="Arial" pitchFamily="-108" charset="0"/>
                <a:cs typeface="Arial" pitchFamily="-108" charset="0"/>
                <a:sym typeface="Arial" pitchFamily="-108" charset="0"/>
              </a:rPr>
              <a:t>Tail of train</a:t>
            </a:r>
          </a:p>
        </p:txBody>
      </p:sp>
      <p:sp>
        <p:nvSpPr>
          <p:cNvPr id="8" name="Rectangle 6"/>
          <p:cNvSpPr>
            <a:spLocks/>
          </p:cNvSpPr>
          <p:nvPr/>
        </p:nvSpPr>
        <p:spPr bwMode="auto">
          <a:xfrm>
            <a:off x="3577026" y="4684537"/>
            <a:ext cx="1349375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103323" bIns="38100">
            <a:prstTxWarp prst="textNoShape">
              <a:avLst/>
            </a:prstTxWarp>
          </a:bodyPr>
          <a:lstStyle/>
          <a:p>
            <a:pPr marL="26988" algn="l">
              <a:spcBef>
                <a:spcPts val="1488"/>
              </a:spcBef>
            </a:pPr>
            <a:r>
              <a:rPr lang="en-US" altLang="ja-JP" sz="1500" dirty="0">
                <a:solidFill>
                  <a:schemeClr val="tx1"/>
                </a:solidFill>
                <a:latin typeface="Arial" pitchFamily="-108" charset="0"/>
                <a:ea typeface="Arial" pitchFamily="-108" charset="0"/>
                <a:cs typeface="Arial" pitchFamily="-108" charset="0"/>
                <a:sym typeface="Arial" pitchFamily="-108" charset="0"/>
              </a:rPr>
              <a:t>Head of train</a:t>
            </a:r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661025" y="3035553"/>
            <a:ext cx="3203576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103323" bIns="38100">
            <a:prstTxWarp prst="textNoShape">
              <a:avLst/>
            </a:prstTxWarp>
          </a:bodyPr>
          <a:lstStyle/>
          <a:p>
            <a:pPr marL="26988" algn="l">
              <a:spcBef>
                <a:spcPts val="1488"/>
              </a:spcBef>
            </a:pPr>
            <a:r>
              <a:rPr lang="en-US" altLang="ja-JP" dirty="0" err="1" smtClean="0">
                <a:solidFill>
                  <a:schemeClr val="tx1"/>
                </a:solidFill>
                <a:latin typeface="Arial" pitchFamily="-108" charset="0"/>
                <a:ea typeface="Arial" pitchFamily="-108" charset="0"/>
                <a:cs typeface="Arial" pitchFamily="-108" charset="0"/>
                <a:sym typeface="Arial" pitchFamily="-108" charset="0"/>
              </a:rPr>
              <a:t>Betatron</a:t>
            </a:r>
            <a:r>
              <a:rPr lang="en-US" altLang="ja-JP" dirty="0" smtClean="0">
                <a:solidFill>
                  <a:schemeClr val="tx1"/>
                </a:solidFill>
                <a:latin typeface="Arial" pitchFamily="-108" charset="0"/>
                <a:ea typeface="Arial" pitchFamily="-108" charset="0"/>
                <a:cs typeface="Arial" pitchFamily="-108" charset="0"/>
                <a:sym typeface="Arial" pitchFamily="-108" charset="0"/>
              </a:rPr>
              <a:t> tune           sideband </a:t>
            </a:r>
            <a:endParaRPr lang="en-US" altLang="ja-JP" dirty="0">
              <a:solidFill>
                <a:schemeClr val="tx1"/>
              </a:solidFill>
              <a:latin typeface="Arial" pitchFamily="-108" charset="0"/>
              <a:ea typeface="Arial" pitchFamily="-108" charset="0"/>
              <a:cs typeface="Arial" pitchFamily="-108" charset="0"/>
              <a:sym typeface="Arial" pitchFamily="-108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1350001" y="3454653"/>
            <a:ext cx="1143000" cy="62341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088314" y="3454654"/>
            <a:ext cx="395288" cy="504349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1350001" y="3454653"/>
            <a:ext cx="5562600" cy="15330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3175301" y="3502667"/>
            <a:ext cx="4956500" cy="1485036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4"/>
          <p:cNvSpPr>
            <a:spLocks/>
          </p:cNvSpPr>
          <p:nvPr/>
        </p:nvSpPr>
        <p:spPr bwMode="auto">
          <a:xfrm>
            <a:off x="2875721" y="4146828"/>
            <a:ext cx="391788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57799" bIns="0">
            <a:prstTxWarp prst="textNoShape">
              <a:avLst/>
            </a:prstTxWarp>
            <a:spAutoFit/>
          </a:bodyPr>
          <a:lstStyle/>
          <a:p>
            <a:pPr marL="57150" algn="l"/>
            <a:r>
              <a:rPr lang="en-US" altLang="ja-JP" dirty="0" smtClean="0">
                <a:solidFill>
                  <a:srgbClr val="2B5EFF"/>
                </a:solidFill>
                <a:latin typeface="Arial" pitchFamily="-108" charset="0"/>
                <a:ea typeface="Arial" pitchFamily="-108" charset="0"/>
                <a:cs typeface="Arial" pitchFamily="-108" charset="0"/>
                <a:sym typeface="Arial" pitchFamily="-108" charset="0"/>
              </a:rPr>
              <a:t>&gt;</a:t>
            </a:r>
            <a:r>
              <a:rPr lang="en-US" altLang="ja-JP" dirty="0" err="1" smtClean="0">
                <a:solidFill>
                  <a:srgbClr val="2B5EFF"/>
                </a:solidFill>
                <a:latin typeface="Arial" pitchFamily="-108" charset="0"/>
                <a:ea typeface="Arial" pitchFamily="-108" charset="0"/>
                <a:cs typeface="Arial" pitchFamily="-108" charset="0"/>
                <a:sym typeface="Arial" pitchFamily="-108" charset="0"/>
              </a:rPr>
              <a:t>ν</a:t>
            </a:r>
            <a:r>
              <a:rPr lang="en-US" altLang="ja-JP" baseline="-6000" dirty="0" err="1" smtClean="0">
                <a:solidFill>
                  <a:srgbClr val="2B5EFF"/>
                </a:solidFill>
                <a:latin typeface="Arial" pitchFamily="-108" charset="0"/>
                <a:ea typeface="Arial" pitchFamily="-108" charset="0"/>
                <a:cs typeface="Arial" pitchFamily="-108" charset="0"/>
                <a:sym typeface="Arial" pitchFamily="-108" charset="0"/>
              </a:rPr>
              <a:t>s</a:t>
            </a:r>
            <a:endParaRPr lang="en-US" altLang="ja-JP" baseline="-6000" dirty="0">
              <a:solidFill>
                <a:srgbClr val="2B5EFF"/>
              </a:solidFill>
              <a:latin typeface="Arial" pitchFamily="-108" charset="0"/>
              <a:ea typeface="Arial" pitchFamily="-108" charset="0"/>
              <a:cs typeface="Arial" pitchFamily="-108" charset="0"/>
              <a:sym typeface="Arial" pitchFamily="-108" charset="0"/>
            </a:endParaRPr>
          </a:p>
        </p:txBody>
      </p:sp>
      <p:sp>
        <p:nvSpPr>
          <p:cNvPr id="16" name="Rectangle 16"/>
          <p:cNvSpPr txBox="1">
            <a:spLocks noChangeArrowheads="1"/>
          </p:cNvSpPr>
          <p:nvPr/>
        </p:nvSpPr>
        <p:spPr bwMode="auto">
          <a:xfrm>
            <a:off x="933240" y="5821293"/>
            <a:ext cx="3746500" cy="629599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vert="horz" wrap="square" lIns="91440" tIns="45720" rIns="57799" bIns="45720" numCol="1" anchor="t" anchorCtr="0" compatLnSpc="1">
            <a:prstTxWarp prst="textNoShape">
              <a:avLst/>
            </a:prstTxWarp>
          </a:bodyPr>
          <a:lstStyle/>
          <a:p>
            <a:pPr marL="382588" marR="0" lvl="0" indent="-342900" algn="l" defTabSz="914400" rtl="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DA6204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alibri" pitchFamily="-108" charset="0"/>
              </a:rPr>
              <a:t>Measurement at KEKB</a:t>
            </a:r>
            <a:endParaRPr kumimoji="0" lang="en-US" altLang="ja-JP" sz="2800" b="0" i="0" u="none" strike="noStrike" kern="0" cap="none" spc="0" normalizeH="0" baseline="0" noProof="0" dirty="0">
              <a:ln>
                <a:noFill/>
              </a:ln>
              <a:solidFill>
                <a:srgbClr val="DA6204"/>
              </a:solidFill>
              <a:effectLst/>
              <a:uLnTx/>
              <a:uFillTx/>
              <a:latin typeface="+mn-lt"/>
              <a:ea typeface="+mn-ea"/>
              <a:cs typeface="+mn-cs"/>
              <a:sym typeface="Calibri" pitchFamily="-10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645401" y="4078066"/>
            <a:ext cx="838200" cy="1588"/>
          </a:xfrm>
          <a:prstGeom prst="straightConnector1">
            <a:avLst/>
          </a:prstGeom>
          <a:ln w="28575" cap="flat" cmpd="sng" algn="ctr">
            <a:solidFill>
              <a:srgbClr val="3366FF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3500" b="1" dirty="0" smtClean="0"/>
              <a:t>Instabilities in positron machines</a:t>
            </a:r>
            <a:br>
              <a:rPr lang="en-US" sz="3500" b="1" dirty="0" smtClean="0"/>
            </a:br>
            <a:r>
              <a:rPr lang="en-US" sz="3500" b="1" dirty="0" smtClean="0"/>
              <a:t>Feedback system</a:t>
            </a:r>
            <a:endParaRPr lang="en-US" sz="3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9906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Bunch-by-bunch (wide-band) feedback system can suppress the coherent motion associated to the </a:t>
            </a:r>
            <a:r>
              <a:rPr lang="en-US" dirty="0" err="1" smtClean="0"/>
              <a:t>betatron</a:t>
            </a:r>
            <a:r>
              <a:rPr lang="en-US" dirty="0" smtClean="0"/>
              <a:t> tune line if it has high enough gain and band</a:t>
            </a:r>
          </a:p>
          <a:p>
            <a:r>
              <a:rPr lang="en-US" dirty="0" smtClean="0"/>
              <a:t>It cannot suppress the sideband!</a:t>
            </a:r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1" y="2624138"/>
            <a:ext cx="4660239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9"/>
          <p:cNvSpPr>
            <a:spLocks/>
          </p:cNvSpPr>
          <p:nvPr/>
        </p:nvSpPr>
        <p:spPr bwMode="auto">
          <a:xfrm>
            <a:off x="4683715" y="6158433"/>
            <a:ext cx="3759200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103323" bIns="38100">
            <a:prstTxWarp prst="textNoShape">
              <a:avLst/>
            </a:prstTxWarp>
          </a:bodyPr>
          <a:lstStyle/>
          <a:p>
            <a:pPr marL="26988" algn="l">
              <a:spcBef>
                <a:spcPts val="1488"/>
              </a:spcBef>
            </a:pPr>
            <a:r>
              <a:rPr lang="en-US" altLang="ja-JP" dirty="0" smtClean="0">
                <a:solidFill>
                  <a:schemeClr val="tx1"/>
                </a:solidFill>
                <a:latin typeface="Arial" pitchFamily="-108" charset="0"/>
                <a:ea typeface="Arial" pitchFamily="-108" charset="0"/>
                <a:cs typeface="Arial" pitchFamily="-108" charset="0"/>
                <a:sym typeface="Arial" pitchFamily="-108" charset="0"/>
              </a:rPr>
              <a:t>Tune        sideband </a:t>
            </a:r>
            <a:endParaRPr lang="en-US" altLang="ja-JP" dirty="0">
              <a:solidFill>
                <a:schemeClr val="tx1"/>
              </a:solidFill>
              <a:latin typeface="Arial" pitchFamily="-108" charset="0"/>
              <a:ea typeface="Arial" pitchFamily="-108" charset="0"/>
              <a:cs typeface="Arial" pitchFamily="-108" charset="0"/>
              <a:sym typeface="Arial" pitchFamily="-108" charset="0"/>
            </a:endParaRPr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rot="10800000">
            <a:off x="4953000" y="5086351"/>
            <a:ext cx="92075" cy="10985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 rot="10800000" flipH="1">
            <a:off x="6316778" y="5520193"/>
            <a:ext cx="100012" cy="6413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6416" y="3700665"/>
            <a:ext cx="3705601" cy="2572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8672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941" y="3700665"/>
            <a:ext cx="3711655" cy="26002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86728" name="Rectangle 7"/>
          <p:cNvSpPr>
            <a:spLocks/>
          </p:cNvSpPr>
          <p:nvPr/>
        </p:nvSpPr>
        <p:spPr bwMode="auto">
          <a:xfrm>
            <a:off x="1221865" y="4383795"/>
            <a:ext cx="1473022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altLang="ja-JP" dirty="0">
                <a:solidFill>
                  <a:srgbClr val="C45602"/>
                </a:solidFill>
                <a:ea typeface="Gill Sans" pitchFamily="-108" charset="0"/>
                <a:cs typeface="Gill Sans" pitchFamily="-108" charset="0"/>
              </a:rPr>
              <a:t>30% fluctuation</a:t>
            </a:r>
          </a:p>
        </p:txBody>
      </p:sp>
      <p:sp>
        <p:nvSpPr>
          <p:cNvPr id="286730" name="Rectangle 9"/>
          <p:cNvSpPr>
            <a:spLocks/>
          </p:cNvSpPr>
          <p:nvPr/>
        </p:nvSpPr>
        <p:spPr bwMode="auto">
          <a:xfrm>
            <a:off x="6583534" y="4892779"/>
            <a:ext cx="1344757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altLang="ja-JP" dirty="0">
                <a:solidFill>
                  <a:srgbClr val="C45602"/>
                </a:solidFill>
                <a:ea typeface="Gill Sans" pitchFamily="-108" charset="0"/>
                <a:cs typeface="Gill Sans" pitchFamily="-108" charset="0"/>
              </a:rPr>
              <a:t>No fluctuation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457200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Electron cloud fluctuations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82879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Cloud density fluctuations in space and time can affect the beam evolution</a:t>
            </a:r>
          </a:p>
          <a:p>
            <a:r>
              <a:rPr lang="en-US" dirty="0" smtClean="0"/>
              <a:t>In particular:</a:t>
            </a:r>
          </a:p>
          <a:p>
            <a:pPr lvl="1"/>
            <a:r>
              <a:rPr lang="en-US" dirty="0" smtClean="0"/>
              <a:t>They can increase the threshold for coherent instability</a:t>
            </a:r>
          </a:p>
          <a:p>
            <a:pPr lvl="1"/>
            <a:r>
              <a:rPr lang="en-US" dirty="0" smtClean="0"/>
              <a:t>They can increase the percent of </a:t>
            </a:r>
            <a:r>
              <a:rPr lang="en-US" dirty="0" err="1" smtClean="0"/>
              <a:t>emittance</a:t>
            </a:r>
            <a:r>
              <a:rPr lang="en-US" dirty="0" smtClean="0"/>
              <a:t> growth below threshold for coherent instability</a:t>
            </a:r>
          </a:p>
          <a:p>
            <a:pPr lvl="1"/>
            <a:r>
              <a:rPr lang="en-US" dirty="0" smtClean="0"/>
              <a:t>Nature of these fluctuations?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457200" y="457200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Electron cloud @</a:t>
            </a:r>
            <a:r>
              <a:rPr kumimoji="0" lang="en-US" sz="35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GSI &amp; FAIR</a:t>
            </a:r>
            <a:endParaRPr kumimoji="0" lang="en-US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962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No electron cloud build up in the current SIS18</a:t>
            </a:r>
          </a:p>
          <a:p>
            <a:r>
              <a:rPr lang="en-US" dirty="0" smtClean="0"/>
              <a:t>Anticipated possible problems for future operation with higher intensities:</a:t>
            </a:r>
          </a:p>
          <a:p>
            <a:pPr lvl="1"/>
            <a:r>
              <a:rPr lang="en-US" dirty="0" smtClean="0"/>
              <a:t>Electron cloud build up along trains of bunched beams in both SIS18 and SIS100, but only if bunch length is below 5m</a:t>
            </a:r>
          </a:p>
          <a:p>
            <a:pPr lvl="1"/>
            <a:r>
              <a:rPr lang="en-US" dirty="0" smtClean="0"/>
              <a:t>Two-stream instabilities with coasting beams during the slow extraction in SIS100</a:t>
            </a:r>
          </a:p>
          <a:p>
            <a:r>
              <a:rPr lang="en-US" dirty="0" smtClean="0"/>
              <a:t>Development of tools underway:</a:t>
            </a:r>
          </a:p>
          <a:p>
            <a:pPr lvl="1"/>
            <a:r>
              <a:rPr lang="en-US" dirty="0" smtClean="0"/>
              <a:t>Electron cloud and coasting beam</a:t>
            </a:r>
          </a:p>
          <a:p>
            <a:pPr lvl="1"/>
            <a:r>
              <a:rPr lang="en-US" dirty="0" smtClean="0"/>
              <a:t>Electron cloud wake fields with a 3D model of cloud pinch 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Program Monday.png"/>
          <p:cNvPicPr>
            <a:picLocks noGrp="1" noChangeAspect="1"/>
          </p:cNvPicPr>
          <p:nvPr>
            <p:ph idx="1"/>
          </p:nvPr>
        </p:nvPicPr>
        <p:blipFill>
          <a:blip r:embed="rId2"/>
          <a:srcRect l="3497" t="3147" r="3497" b="6293"/>
          <a:stretch>
            <a:fillRect/>
          </a:stretch>
        </p:blipFill>
        <p:spPr>
          <a:xfrm>
            <a:off x="386952" y="0"/>
            <a:ext cx="8217697" cy="6840000"/>
          </a:xfrm>
        </p:spPr>
      </p:pic>
      <p:grpSp>
        <p:nvGrpSpPr>
          <p:cNvPr id="9" name="Group 8"/>
          <p:cNvGrpSpPr/>
          <p:nvPr/>
        </p:nvGrpSpPr>
        <p:grpSpPr>
          <a:xfrm>
            <a:off x="838200" y="1981200"/>
            <a:ext cx="5987473" cy="2209800"/>
            <a:chOff x="838200" y="1981200"/>
            <a:chExt cx="5987473" cy="22098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1981200"/>
              <a:ext cx="5987473" cy="1080000"/>
            </a:xfrm>
            <a:prstGeom prst="rect">
              <a:avLst/>
            </a:prstGeom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cxnSp>
          <p:nvCxnSpPr>
            <p:cNvPr id="8" name="Straight Arrow Connector 7"/>
            <p:cNvCxnSpPr/>
            <p:nvPr/>
          </p:nvCxnSpPr>
          <p:spPr>
            <a:xfrm rot="16200000" flipH="1">
              <a:off x="2216400" y="3511800"/>
              <a:ext cx="1129800" cy="228600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676317" y="4572000"/>
            <a:ext cx="6083132" cy="1066800"/>
            <a:chOff x="1676317" y="4572000"/>
            <a:chExt cx="6083132" cy="10668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76317" y="4572000"/>
              <a:ext cx="6083132" cy="540000"/>
            </a:xfrm>
            <a:prstGeom prst="rect">
              <a:avLst/>
            </a:prstGeom>
            <a:ln w="2857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pic>
        <p:cxnSp>
          <p:nvCxnSpPr>
            <p:cNvPr id="12" name="Straight Arrow Connector 11"/>
            <p:cNvCxnSpPr/>
            <p:nvPr/>
          </p:nvCxnSpPr>
          <p:spPr>
            <a:xfrm rot="16200000" flipH="1">
              <a:off x="2937000" y="5299200"/>
              <a:ext cx="526800" cy="152400"/>
            </a:xfrm>
            <a:prstGeom prst="straightConnector1">
              <a:avLst/>
            </a:prstGeom>
            <a:ln>
              <a:solidFill>
                <a:srgbClr val="FAC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457200" y="4572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Simulations</a:t>
            </a:r>
            <a:r>
              <a:rPr kumimoji="0" lang="en-US" sz="35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electron cloud build up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 smtClean="0">
                <a:latin typeface="+mj-lt"/>
                <a:ea typeface="+mj-ea"/>
                <a:cs typeface="+mj-cs"/>
              </a:rPr>
              <a:t>Applications to LHC</a:t>
            </a:r>
            <a:r>
              <a:rPr kumimoji="0" lang="en-US" sz="35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962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Model parameters are (not exhaustive) </a:t>
            </a:r>
          </a:p>
          <a:p>
            <a:pPr lvl="1"/>
            <a:r>
              <a:rPr lang="en-US" dirty="0" smtClean="0"/>
              <a:t>Maximum secondary emission yield 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baseline="-25000" dirty="0" err="1" smtClean="0"/>
              <a:t>max</a:t>
            </a:r>
            <a:endParaRPr lang="en-US" dirty="0" smtClean="0"/>
          </a:p>
          <a:p>
            <a:pPr lvl="1"/>
            <a:r>
              <a:rPr lang="en-US" dirty="0" smtClean="0"/>
              <a:t>Probability of elastic reflection at low energy R</a:t>
            </a:r>
            <a:r>
              <a:rPr lang="en-US" baseline="-25000" dirty="0" smtClean="0"/>
              <a:t>0</a:t>
            </a:r>
            <a:endParaRPr lang="en-US" dirty="0" smtClean="0"/>
          </a:p>
          <a:p>
            <a:r>
              <a:rPr lang="en-US" dirty="0" smtClean="0"/>
              <a:t>They are obtained by fitting simulation results to LHC measurements (pressure rise, heat load, threshold with intensity)</a:t>
            </a:r>
          </a:p>
          <a:p>
            <a:pPr lvl="1"/>
            <a:r>
              <a:rPr lang="en-US" dirty="0" smtClean="0"/>
              <a:t>LHC arc dipoles</a:t>
            </a:r>
          </a:p>
          <a:p>
            <a:pPr lvl="1"/>
            <a:r>
              <a:rPr lang="en-US" dirty="0" smtClean="0"/>
              <a:t>IR3 CW transition</a:t>
            </a:r>
          </a:p>
          <a:p>
            <a:pPr lvl="1"/>
            <a:r>
              <a:rPr lang="en-US" dirty="0" smtClean="0"/>
              <a:t>Cross-check with 50 and 75ns beams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457200" y="4572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Simulations</a:t>
            </a:r>
            <a:r>
              <a:rPr kumimoji="0" lang="en-US" sz="35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electron cloud wakes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 smtClean="0">
                <a:latin typeface="+mj-lt"/>
                <a:ea typeface="+mj-ea"/>
                <a:cs typeface="+mj-cs"/>
              </a:rPr>
              <a:t>Calculation with 3D PIC code</a:t>
            </a:r>
            <a:endParaRPr kumimoji="0" lang="en-US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34" name="Group 351"/>
          <p:cNvGrpSpPr>
            <a:grpSpLocks/>
          </p:cNvGrpSpPr>
          <p:nvPr/>
        </p:nvGrpSpPr>
        <p:grpSpPr bwMode="auto">
          <a:xfrm>
            <a:off x="52388" y="2889250"/>
            <a:ext cx="8599487" cy="3336925"/>
            <a:chOff x="53132" y="2888940"/>
            <a:chExt cx="8597953" cy="3337739"/>
          </a:xfrm>
        </p:grpSpPr>
        <p:grpSp>
          <p:nvGrpSpPr>
            <p:cNvPr id="135" name="Group 339"/>
            <p:cNvGrpSpPr>
              <a:grpSpLocks/>
            </p:cNvGrpSpPr>
            <p:nvPr/>
          </p:nvGrpSpPr>
          <p:grpSpPr bwMode="auto">
            <a:xfrm>
              <a:off x="53132" y="4363791"/>
              <a:ext cx="8597953" cy="1862888"/>
              <a:chOff x="104775" y="3606088"/>
              <a:chExt cx="8597953" cy="1862888"/>
            </a:xfrm>
          </p:grpSpPr>
          <p:grpSp>
            <p:nvGrpSpPr>
              <p:cNvPr id="137" name="Group 338"/>
              <p:cNvGrpSpPr>
                <a:grpSpLocks/>
              </p:cNvGrpSpPr>
              <p:nvPr/>
            </p:nvGrpSpPr>
            <p:grpSpPr bwMode="auto">
              <a:xfrm>
                <a:off x="993775" y="3897047"/>
                <a:ext cx="7708953" cy="1571929"/>
                <a:chOff x="993775" y="3909299"/>
                <a:chExt cx="7708953" cy="1571929"/>
              </a:xfrm>
            </p:grpSpPr>
            <p:pic>
              <p:nvPicPr>
                <p:cNvPr id="145" name="Picture 9455" descr="cloud.png"/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853945" y="4060416"/>
                  <a:ext cx="5848783" cy="14208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46" name="Group 402"/>
                <p:cNvGrpSpPr>
                  <a:grpSpLocks/>
                </p:cNvGrpSpPr>
                <p:nvPr/>
              </p:nvGrpSpPr>
              <p:grpSpPr bwMode="auto">
                <a:xfrm>
                  <a:off x="993775" y="3909299"/>
                  <a:ext cx="1960053" cy="849435"/>
                  <a:chOff x="994448" y="4731992"/>
                  <a:chExt cx="1960160" cy="849495"/>
                </a:xfrm>
              </p:grpSpPr>
              <p:sp>
                <p:nvSpPr>
                  <p:cNvPr id="147" name="AutoShape 1"/>
                  <p:cNvSpPr>
                    <a:spLocks noChangeArrowheads="1"/>
                  </p:cNvSpPr>
                  <p:nvPr/>
                </p:nvSpPr>
                <p:spPr bwMode="auto">
                  <a:xfrm>
                    <a:off x="994448" y="4731992"/>
                    <a:ext cx="841248" cy="713232"/>
                  </a:xfrm>
                  <a:prstGeom prst="cube">
                    <a:avLst>
                      <a:gd name="adj" fmla="val 27682"/>
                    </a:avLst>
                  </a:prstGeom>
                  <a:blipFill dpi="0" rotWithShape="1">
                    <a:blip r:embed="rId3" cstate="print"/>
                    <a:srcRect/>
                    <a:tile tx="12700" ty="0" sx="100000" sy="100000" flip="none" algn="tl"/>
                  </a:blipFill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  <a:scene3d>
                    <a:camera prst="orthographicFront"/>
                    <a:lightRig rig="sunset" dir="t"/>
                  </a:scene3d>
                  <a:sp3d prstMaterial="legacyWireframe"/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cxnSp>
                <p:nvCxnSpPr>
                  <p:cNvPr id="148" name="Curved Connector 147"/>
                  <p:cNvCxnSpPr/>
                  <p:nvPr/>
                </p:nvCxnSpPr>
                <p:spPr>
                  <a:xfrm rot="10800000">
                    <a:off x="1872067" y="5151139"/>
                    <a:ext cx="1082541" cy="430348"/>
                  </a:xfrm>
                  <a:prstGeom prst="curvedConnector3">
                    <a:avLst>
                      <a:gd name="adj1" fmla="val 50000"/>
                    </a:avLst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38" name="Group 403"/>
              <p:cNvGrpSpPr>
                <a:grpSpLocks/>
              </p:cNvGrpSpPr>
              <p:nvPr/>
            </p:nvGrpSpPr>
            <p:grpSpPr bwMode="auto">
              <a:xfrm>
                <a:off x="104775" y="3606088"/>
                <a:ext cx="1646239" cy="1412874"/>
                <a:chOff x="104407" y="4433046"/>
                <a:chExt cx="1646413" cy="1412288"/>
              </a:xfrm>
            </p:grpSpPr>
            <p:sp>
              <p:nvSpPr>
                <p:cNvPr id="139" name="TextBox 393"/>
                <p:cNvSpPr txBox="1">
                  <a:spLocks noChangeArrowheads="1"/>
                </p:cNvSpPr>
                <p:nvPr/>
              </p:nvSpPr>
              <p:spPr bwMode="auto">
                <a:xfrm>
                  <a:off x="912129" y="5445224"/>
                  <a:ext cx="838691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000"/>
                    <a:t> 2a/n</a:t>
                  </a:r>
                  <a:r>
                    <a:rPr lang="en-US" sz="2000" baseline="-25000"/>
                    <a:t>x</a:t>
                  </a:r>
                  <a:endParaRPr lang="en-US" sz="2000"/>
                </a:p>
              </p:txBody>
            </p:sp>
            <p:sp>
              <p:nvSpPr>
                <p:cNvPr id="140" name="TextBox 394"/>
                <p:cNvSpPr txBox="1">
                  <a:spLocks noChangeArrowheads="1"/>
                </p:cNvSpPr>
                <p:nvPr/>
              </p:nvSpPr>
              <p:spPr bwMode="auto">
                <a:xfrm>
                  <a:off x="418116" y="4433046"/>
                  <a:ext cx="625492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/>
                    <a:t>L/n</a:t>
                  </a:r>
                  <a:r>
                    <a:rPr lang="en-US" sz="2000" baseline="-25000"/>
                    <a:t>z</a:t>
                  </a:r>
                  <a:endParaRPr lang="en-US" sz="2000"/>
                </a:p>
              </p:txBody>
            </p:sp>
            <p:sp>
              <p:nvSpPr>
                <p:cNvPr id="141" name="TextBox 395"/>
                <p:cNvSpPr txBox="1">
                  <a:spLocks noChangeArrowheads="1"/>
                </p:cNvSpPr>
                <p:nvPr/>
              </p:nvSpPr>
              <p:spPr bwMode="auto">
                <a:xfrm>
                  <a:off x="104407" y="4961270"/>
                  <a:ext cx="838691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/>
                    <a:t> 2a/n</a:t>
                  </a:r>
                  <a:r>
                    <a:rPr lang="en-US" sz="2000" baseline="-25000"/>
                    <a:t>y</a:t>
                  </a:r>
                  <a:endParaRPr lang="en-US" sz="2000"/>
                </a:p>
              </p:txBody>
            </p:sp>
            <p:cxnSp>
              <p:nvCxnSpPr>
                <p:cNvPr id="142" name="AutoShape 2"/>
                <p:cNvCxnSpPr>
                  <a:cxnSpLocks noChangeShapeType="1"/>
                </p:cNvCxnSpPr>
                <p:nvPr/>
              </p:nvCxnSpPr>
              <p:spPr bwMode="auto">
                <a:xfrm>
                  <a:off x="959783" y="5513617"/>
                  <a:ext cx="706437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</p:spPr>
            </p:cxnSp>
            <p:cxnSp>
              <p:nvCxnSpPr>
                <p:cNvPr id="143" name="AutoShape 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06551" y="5218812"/>
                  <a:ext cx="533234" cy="1588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</p:spPr>
            </p:cxnSp>
            <p:cxnSp>
              <p:nvCxnSpPr>
                <p:cNvPr id="144" name="AutoShape 6"/>
                <p:cNvCxnSpPr>
                  <a:cxnSpLocks noChangeShapeType="1"/>
                </p:cNvCxnSpPr>
                <p:nvPr/>
              </p:nvCxnSpPr>
              <p:spPr bwMode="auto">
                <a:xfrm flipV="1">
                  <a:off x="848398" y="4662064"/>
                  <a:ext cx="292100" cy="278308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</p:spPr>
            </p:cxnSp>
          </p:grpSp>
        </p:grpSp>
        <p:sp>
          <p:nvSpPr>
            <p:cNvPr id="136" name="TextBox 382"/>
            <p:cNvSpPr txBox="1">
              <a:spLocks noChangeArrowheads="1"/>
            </p:cNvSpPr>
            <p:nvPr/>
          </p:nvSpPr>
          <p:spPr bwMode="auto">
            <a:xfrm>
              <a:off x="179512" y="2888940"/>
              <a:ext cx="713578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SzPct val="100000"/>
                <a:buFont typeface="Wingdings" pitchFamily="2" charset="2"/>
                <a:buChar char="§"/>
              </a:pPr>
              <a:r>
                <a:rPr lang="en-US" sz="2200"/>
                <a:t> Loads the domain with electrons</a:t>
              </a:r>
            </a:p>
          </p:txBody>
        </p:sp>
      </p:grpSp>
      <p:sp>
        <p:nvSpPr>
          <p:cNvPr id="150" name="AutoShape 11"/>
          <p:cNvSpPr>
            <a:spLocks noChangeArrowheads="1"/>
          </p:cNvSpPr>
          <p:nvPr/>
        </p:nvSpPr>
        <p:spPr bwMode="auto">
          <a:xfrm rot="16024537">
            <a:off x="5122863" y="2786063"/>
            <a:ext cx="833437" cy="5405437"/>
          </a:xfrm>
          <a:prstGeom prst="can">
            <a:avLst>
              <a:gd name="adj" fmla="val 66569"/>
            </a:avLst>
          </a:prstGeom>
          <a:solidFill>
            <a:srgbClr val="D8D8D8">
              <a:alpha val="54117"/>
            </a:srgbClr>
          </a:solidFill>
          <a:ln w="9525">
            <a:solidFill>
              <a:srgbClr val="000000">
                <a:alpha val="7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51" name="Group 349"/>
          <p:cNvGrpSpPr>
            <a:grpSpLocks/>
          </p:cNvGrpSpPr>
          <p:nvPr/>
        </p:nvGrpSpPr>
        <p:grpSpPr bwMode="auto">
          <a:xfrm>
            <a:off x="171450" y="2422525"/>
            <a:ext cx="8083550" cy="3706813"/>
            <a:chOff x="170952" y="2422049"/>
            <a:chExt cx="8084089" cy="3706626"/>
          </a:xfrm>
        </p:grpSpPr>
        <p:grpSp>
          <p:nvGrpSpPr>
            <p:cNvPr id="152" name="Group 334"/>
            <p:cNvGrpSpPr>
              <a:grpSpLocks/>
            </p:cNvGrpSpPr>
            <p:nvPr/>
          </p:nvGrpSpPr>
          <p:grpSpPr bwMode="auto">
            <a:xfrm>
              <a:off x="2809553" y="4904774"/>
              <a:ext cx="5445490" cy="1223900"/>
              <a:chOff x="808962" y="4763553"/>
              <a:chExt cx="5446082" cy="1224073"/>
            </a:xfrm>
          </p:grpSpPr>
          <p:grpSp>
            <p:nvGrpSpPr>
              <p:cNvPr id="154" name="Group 333"/>
              <p:cNvGrpSpPr>
                <a:grpSpLocks/>
              </p:cNvGrpSpPr>
              <p:nvPr/>
            </p:nvGrpSpPr>
            <p:grpSpPr bwMode="auto">
              <a:xfrm>
                <a:off x="1048717" y="4763553"/>
                <a:ext cx="5018969" cy="339756"/>
                <a:chOff x="1048717" y="4763553"/>
                <a:chExt cx="5018969" cy="339756"/>
              </a:xfrm>
            </p:grpSpPr>
            <p:cxnSp>
              <p:nvCxnSpPr>
                <p:cNvPr id="202" name="Straight Connector 201"/>
                <p:cNvCxnSpPr>
                  <a:cxnSpLocks noChangeAspect="1"/>
                </p:cNvCxnSpPr>
                <p:nvPr/>
              </p:nvCxnSpPr>
              <p:spPr>
                <a:xfrm rot="480000">
                  <a:off x="2207796" y="4922317"/>
                  <a:ext cx="355663" cy="11272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/>
                <p:cNvCxnSpPr/>
                <p:nvPr/>
              </p:nvCxnSpPr>
              <p:spPr>
                <a:xfrm>
                  <a:off x="1210671" y="4933431"/>
                  <a:ext cx="360425" cy="1698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/>
                <p:cNvCxnSpPr>
                  <a:cxnSpLocks noChangeAspect="1"/>
                </p:cNvCxnSpPr>
                <p:nvPr/>
              </p:nvCxnSpPr>
              <p:spPr>
                <a:xfrm rot="240000">
                  <a:off x="5662803" y="4763553"/>
                  <a:ext cx="404883" cy="1286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>
                  <a:cxnSpLocks noChangeAspect="1"/>
                </p:cNvCxnSpPr>
                <p:nvPr/>
              </p:nvCxnSpPr>
              <p:spPr>
                <a:xfrm rot="240000">
                  <a:off x="5488147" y="4769904"/>
                  <a:ext cx="406471" cy="1286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/>
                <p:cNvCxnSpPr>
                  <a:cxnSpLocks noChangeAspect="1"/>
                </p:cNvCxnSpPr>
                <p:nvPr/>
              </p:nvCxnSpPr>
              <p:spPr>
                <a:xfrm rot="240000">
                  <a:off x="5308728" y="4779429"/>
                  <a:ext cx="404884" cy="127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206"/>
                <p:cNvCxnSpPr>
                  <a:cxnSpLocks noChangeAspect="1"/>
                </p:cNvCxnSpPr>
                <p:nvPr/>
              </p:nvCxnSpPr>
              <p:spPr>
                <a:xfrm rot="300000">
                  <a:off x="5165828" y="4793719"/>
                  <a:ext cx="373129" cy="11748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>
                  <a:cxnSpLocks noChangeAspect="1"/>
                </p:cNvCxnSpPr>
                <p:nvPr/>
              </p:nvCxnSpPr>
              <p:spPr>
                <a:xfrm rot="360000">
                  <a:off x="5000699" y="4796894"/>
                  <a:ext cx="373129" cy="11748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>
                  <a:cxnSpLocks noChangeAspect="1"/>
                </p:cNvCxnSpPr>
                <p:nvPr/>
              </p:nvCxnSpPr>
              <p:spPr>
                <a:xfrm rot="480000">
                  <a:off x="4856211" y="4811182"/>
                  <a:ext cx="350899" cy="11113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>
                  <a:cxnSpLocks noChangeAspect="1"/>
                </p:cNvCxnSpPr>
                <p:nvPr/>
              </p:nvCxnSpPr>
              <p:spPr>
                <a:xfrm rot="480000">
                  <a:off x="4678380" y="4817533"/>
                  <a:ext cx="350899" cy="11113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>
                  <a:cxnSpLocks noChangeAspect="1"/>
                </p:cNvCxnSpPr>
                <p:nvPr/>
              </p:nvCxnSpPr>
              <p:spPr>
                <a:xfrm rot="480000">
                  <a:off x="4506900" y="4823883"/>
                  <a:ext cx="350899" cy="10954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>
                  <a:cxnSpLocks noChangeAspect="1"/>
                </p:cNvCxnSpPr>
                <p:nvPr/>
              </p:nvCxnSpPr>
              <p:spPr>
                <a:xfrm rot="480000">
                  <a:off x="4344946" y="4831822"/>
                  <a:ext cx="349311" cy="1095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/>
                <p:cNvCxnSpPr>
                  <a:cxnSpLocks noChangeAspect="1"/>
                </p:cNvCxnSpPr>
                <p:nvPr/>
              </p:nvCxnSpPr>
              <p:spPr>
                <a:xfrm rot="480000">
                  <a:off x="4187756" y="4839760"/>
                  <a:ext cx="350900" cy="11113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/>
                <p:cNvCxnSpPr>
                  <a:cxnSpLocks noChangeAspect="1"/>
                </p:cNvCxnSpPr>
                <p:nvPr/>
              </p:nvCxnSpPr>
              <p:spPr>
                <a:xfrm rot="480000">
                  <a:off x="4008337" y="4842935"/>
                  <a:ext cx="350899" cy="11113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/>
                <p:cNvCxnSpPr>
                  <a:cxnSpLocks noChangeAspect="1"/>
                </p:cNvCxnSpPr>
                <p:nvPr/>
              </p:nvCxnSpPr>
              <p:spPr>
                <a:xfrm rot="480000">
                  <a:off x="3847971" y="4854049"/>
                  <a:ext cx="349311" cy="11113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/>
                <p:cNvCxnSpPr>
                  <a:cxnSpLocks noChangeAspect="1"/>
                </p:cNvCxnSpPr>
                <p:nvPr/>
              </p:nvCxnSpPr>
              <p:spPr>
                <a:xfrm rot="480000">
                  <a:off x="3673315" y="4861987"/>
                  <a:ext cx="349311" cy="11113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/>
                <p:cNvCxnSpPr>
                  <a:cxnSpLocks noChangeAspect="1"/>
                </p:cNvCxnSpPr>
                <p:nvPr/>
              </p:nvCxnSpPr>
              <p:spPr>
                <a:xfrm rot="480000">
                  <a:off x="3516126" y="4869926"/>
                  <a:ext cx="349311" cy="11113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>
                  <a:cxnSpLocks noChangeAspect="1"/>
                </p:cNvCxnSpPr>
                <p:nvPr/>
              </p:nvCxnSpPr>
              <p:spPr>
                <a:xfrm rot="480000">
                  <a:off x="3350997" y="4876276"/>
                  <a:ext cx="350899" cy="1095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18"/>
                <p:cNvCxnSpPr>
                  <a:cxnSpLocks noChangeAspect="1"/>
                </p:cNvCxnSpPr>
                <p:nvPr/>
              </p:nvCxnSpPr>
              <p:spPr>
                <a:xfrm rot="480000">
                  <a:off x="3193806" y="4881039"/>
                  <a:ext cx="349311" cy="11113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/>
                <p:cNvCxnSpPr>
                  <a:cxnSpLocks noChangeAspect="1"/>
                </p:cNvCxnSpPr>
                <p:nvPr/>
              </p:nvCxnSpPr>
              <p:spPr>
                <a:xfrm rot="480000">
                  <a:off x="3028677" y="4890565"/>
                  <a:ext cx="349311" cy="10954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>
                  <a:cxnSpLocks noChangeAspect="1"/>
                </p:cNvCxnSpPr>
                <p:nvPr/>
              </p:nvCxnSpPr>
              <p:spPr>
                <a:xfrm rot="480000">
                  <a:off x="2854021" y="4895328"/>
                  <a:ext cx="349311" cy="11113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/>
                <p:cNvCxnSpPr>
                  <a:cxnSpLocks noChangeAspect="1"/>
                </p:cNvCxnSpPr>
                <p:nvPr/>
              </p:nvCxnSpPr>
              <p:spPr>
                <a:xfrm rot="480000">
                  <a:off x="2684129" y="4903266"/>
                  <a:ext cx="350899" cy="11113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Connector 222"/>
                <p:cNvCxnSpPr>
                  <a:cxnSpLocks noChangeAspect="1"/>
                </p:cNvCxnSpPr>
                <p:nvPr/>
              </p:nvCxnSpPr>
              <p:spPr>
                <a:xfrm rot="480000">
                  <a:off x="2522176" y="4909616"/>
                  <a:ext cx="349311" cy="10954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Connector 223"/>
                <p:cNvCxnSpPr>
                  <a:cxnSpLocks noChangeAspect="1"/>
                </p:cNvCxnSpPr>
                <p:nvPr/>
              </p:nvCxnSpPr>
              <p:spPr>
                <a:xfrm rot="480000">
                  <a:off x="2366574" y="4917555"/>
                  <a:ext cx="350899" cy="1095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Connector 224"/>
                <p:cNvCxnSpPr>
                  <a:cxnSpLocks noChangeAspect="1"/>
                </p:cNvCxnSpPr>
                <p:nvPr/>
              </p:nvCxnSpPr>
              <p:spPr>
                <a:xfrm rot="480000">
                  <a:off x="2044254" y="4928668"/>
                  <a:ext cx="355663" cy="11272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225"/>
                <p:cNvCxnSpPr>
                  <a:cxnSpLocks noChangeAspect="1"/>
                </p:cNvCxnSpPr>
                <p:nvPr/>
              </p:nvCxnSpPr>
              <p:spPr>
                <a:xfrm rot="540000">
                  <a:off x="1877538" y="4936607"/>
                  <a:ext cx="357250" cy="11272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226"/>
                <p:cNvCxnSpPr>
                  <a:cxnSpLocks noChangeAspect="1"/>
                </p:cNvCxnSpPr>
                <p:nvPr/>
              </p:nvCxnSpPr>
              <p:spPr>
                <a:xfrm rot="480000">
                  <a:off x="1698118" y="4941369"/>
                  <a:ext cx="376304" cy="11907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/>
                <p:cNvCxnSpPr>
                  <a:cxnSpLocks noChangeAspect="1"/>
                </p:cNvCxnSpPr>
                <p:nvPr/>
              </p:nvCxnSpPr>
              <p:spPr>
                <a:xfrm rot="540000">
                  <a:off x="1550455" y="4952483"/>
                  <a:ext cx="347723" cy="1095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28"/>
                <p:cNvCxnSpPr>
                  <a:cxnSpLocks noChangeAspect="1"/>
                </p:cNvCxnSpPr>
                <p:nvPr/>
              </p:nvCxnSpPr>
              <p:spPr>
                <a:xfrm rot="540000">
                  <a:off x="1385326" y="4958834"/>
                  <a:ext cx="347723" cy="1095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Connector 229"/>
                <p:cNvCxnSpPr>
                  <a:cxnSpLocks noChangeAspect="1"/>
                </p:cNvCxnSpPr>
                <p:nvPr/>
              </p:nvCxnSpPr>
              <p:spPr>
                <a:xfrm rot="180000">
                  <a:off x="1048717" y="4954070"/>
                  <a:ext cx="398532" cy="14765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5" name="Group 332"/>
              <p:cNvGrpSpPr>
                <a:grpSpLocks/>
              </p:cNvGrpSpPr>
              <p:nvPr/>
            </p:nvGrpSpPr>
            <p:grpSpPr bwMode="auto">
              <a:xfrm>
                <a:off x="1388502" y="4904854"/>
                <a:ext cx="4866542" cy="1082772"/>
                <a:chOff x="1388502" y="4904854"/>
                <a:chExt cx="4866542" cy="1082772"/>
              </a:xfrm>
            </p:grpSpPr>
            <p:cxnSp>
              <p:nvCxnSpPr>
                <p:cNvPr id="167" name="Straight Connector 166"/>
                <p:cNvCxnSpPr/>
                <p:nvPr/>
              </p:nvCxnSpPr>
              <p:spPr>
                <a:xfrm flipV="1">
                  <a:off x="1399616" y="5065205"/>
                  <a:ext cx="4855428" cy="2016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 flipV="1">
                  <a:off x="1388502" y="5181104"/>
                  <a:ext cx="4864955" cy="20163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/>
                <p:cNvCxnSpPr/>
                <p:nvPr/>
              </p:nvCxnSpPr>
              <p:spPr>
                <a:xfrm flipV="1">
                  <a:off x="1399616" y="5301765"/>
                  <a:ext cx="4855428" cy="20163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>
                <a:xfrm flipV="1">
                  <a:off x="1402791" y="5411312"/>
                  <a:ext cx="4847490" cy="2016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 flipV="1">
                  <a:off x="1402791" y="5508159"/>
                  <a:ext cx="4847490" cy="20163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 flipV="1">
                  <a:off x="1401204" y="5617706"/>
                  <a:ext cx="4847489" cy="2016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 flipV="1">
                  <a:off x="1393265" y="5716139"/>
                  <a:ext cx="4844314" cy="19686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>
                <a:xfrm rot="5400000">
                  <a:off x="1117823" y="5548643"/>
                  <a:ext cx="87796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 rot="5400000">
                  <a:off x="1275012" y="5540706"/>
                  <a:ext cx="87796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/>
                <p:cNvCxnSpPr/>
                <p:nvPr/>
              </p:nvCxnSpPr>
              <p:spPr>
                <a:xfrm rot="5400000">
                  <a:off x="1441730" y="5531180"/>
                  <a:ext cx="87796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 rot="5400000">
                  <a:off x="1613210" y="5523241"/>
                  <a:ext cx="87796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/>
                <p:cNvCxnSpPr/>
                <p:nvPr/>
              </p:nvCxnSpPr>
              <p:spPr>
                <a:xfrm rot="5400000">
                  <a:off x="1773575" y="5516890"/>
                  <a:ext cx="87796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/>
                <p:cNvCxnSpPr/>
                <p:nvPr/>
              </p:nvCxnSpPr>
              <p:spPr>
                <a:xfrm rot="5400000">
                  <a:off x="1946643" y="5507365"/>
                  <a:ext cx="87796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/>
                <p:cNvCxnSpPr/>
                <p:nvPr/>
              </p:nvCxnSpPr>
              <p:spPr>
                <a:xfrm rot="5400000">
                  <a:off x="2107009" y="5501014"/>
                  <a:ext cx="87796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/>
                <p:cNvCxnSpPr/>
                <p:nvPr/>
              </p:nvCxnSpPr>
              <p:spPr>
                <a:xfrm rot="5400000">
                  <a:off x="2264199" y="5488313"/>
                  <a:ext cx="87796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/>
                <p:cNvCxnSpPr/>
                <p:nvPr/>
              </p:nvCxnSpPr>
              <p:spPr>
                <a:xfrm rot="5400000">
                  <a:off x="2426151" y="5486726"/>
                  <a:ext cx="86844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>
                <a:xfrm rot="5400000">
                  <a:off x="2583342" y="5477200"/>
                  <a:ext cx="86844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/>
                <p:cNvCxnSpPr/>
                <p:nvPr/>
              </p:nvCxnSpPr>
              <p:spPr>
                <a:xfrm rot="5400000">
                  <a:off x="2752441" y="5466880"/>
                  <a:ext cx="87002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/>
                <p:cNvCxnSpPr/>
                <p:nvPr/>
              </p:nvCxnSpPr>
              <p:spPr>
                <a:xfrm rot="5400000">
                  <a:off x="2927096" y="5455767"/>
                  <a:ext cx="86050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/>
                <p:cNvCxnSpPr/>
                <p:nvPr/>
              </p:nvCxnSpPr>
              <p:spPr>
                <a:xfrm rot="5400000">
                  <a:off x="3104927" y="5447828"/>
                  <a:ext cx="8509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/>
                <p:cNvCxnSpPr/>
                <p:nvPr/>
              </p:nvCxnSpPr>
              <p:spPr>
                <a:xfrm rot="5400000">
                  <a:off x="3257354" y="5438302"/>
                  <a:ext cx="8509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/>
                <p:cNvCxnSpPr/>
                <p:nvPr/>
              </p:nvCxnSpPr>
              <p:spPr>
                <a:xfrm rot="5400000">
                  <a:off x="3422483" y="5431952"/>
                  <a:ext cx="8509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/>
                <p:nvPr/>
              </p:nvCxnSpPr>
              <p:spPr>
                <a:xfrm rot="5400000">
                  <a:off x="3579673" y="5422426"/>
                  <a:ext cx="8509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/>
                <p:cNvCxnSpPr/>
                <p:nvPr/>
              </p:nvCxnSpPr>
              <p:spPr>
                <a:xfrm rot="5400000">
                  <a:off x="3758299" y="5415281"/>
                  <a:ext cx="84938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/>
                <p:cNvCxnSpPr/>
                <p:nvPr/>
              </p:nvCxnSpPr>
              <p:spPr>
                <a:xfrm rot="5400000">
                  <a:off x="3921838" y="5407343"/>
                  <a:ext cx="84303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>
                <a:xfrm rot="5400000">
                  <a:off x="4102052" y="5397024"/>
                  <a:ext cx="84145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>
                <a:xfrm rot="5400000">
                  <a:off x="4262417" y="5387498"/>
                  <a:ext cx="84145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>
                <a:xfrm rot="5400000">
                  <a:off x="4419607" y="5381147"/>
                  <a:ext cx="84145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>
                <a:xfrm rot="5400000">
                  <a:off x="4591087" y="5373208"/>
                  <a:ext cx="83192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>
                <a:xfrm rot="5400000">
                  <a:off x="4767331" y="5363683"/>
                  <a:ext cx="83192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/>
                <p:nvPr/>
              </p:nvCxnSpPr>
              <p:spPr>
                <a:xfrm rot="5400000">
                  <a:off x="4953100" y="5352570"/>
                  <a:ext cx="82239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/>
              </p:nvCxnSpPr>
              <p:spPr>
                <a:xfrm rot="5400000">
                  <a:off x="5116641" y="5344632"/>
                  <a:ext cx="82239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/>
                <p:cNvCxnSpPr/>
                <p:nvPr/>
              </p:nvCxnSpPr>
              <p:spPr>
                <a:xfrm rot="5400000">
                  <a:off x="5288915" y="5331137"/>
                  <a:ext cx="82398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/>
                <p:cNvCxnSpPr/>
                <p:nvPr/>
              </p:nvCxnSpPr>
              <p:spPr>
                <a:xfrm rot="5400000">
                  <a:off x="5473097" y="5321611"/>
                  <a:ext cx="81446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/>
                <p:cNvCxnSpPr/>
                <p:nvPr/>
              </p:nvCxnSpPr>
              <p:spPr>
                <a:xfrm rot="5400000">
                  <a:off x="5647753" y="5312085"/>
                  <a:ext cx="81446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6" name="Group 331"/>
              <p:cNvGrpSpPr>
                <a:grpSpLocks/>
              </p:cNvGrpSpPr>
              <p:nvPr/>
            </p:nvGrpSpPr>
            <p:grpSpPr bwMode="auto">
              <a:xfrm>
                <a:off x="808962" y="4992175"/>
                <a:ext cx="595418" cy="965287"/>
                <a:chOff x="808962" y="4992175"/>
                <a:chExt cx="595418" cy="965287"/>
              </a:xfrm>
            </p:grpSpPr>
            <p:cxnSp>
              <p:nvCxnSpPr>
                <p:cNvPr id="157" name="Straight Connector 156"/>
                <p:cNvCxnSpPr/>
                <p:nvPr/>
              </p:nvCxnSpPr>
              <p:spPr>
                <a:xfrm>
                  <a:off x="839130" y="5065206"/>
                  <a:ext cx="565250" cy="2016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>
                  <a:off x="828015" y="5176341"/>
                  <a:ext cx="565250" cy="2016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>
                  <a:cxnSpLocks noChangeAspect="1"/>
                </p:cNvCxnSpPr>
                <p:nvPr/>
              </p:nvCxnSpPr>
              <p:spPr>
                <a:xfrm>
                  <a:off x="808962" y="5285889"/>
                  <a:ext cx="590654" cy="21115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>
                  <a:off x="835955" y="5416076"/>
                  <a:ext cx="566837" cy="19210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/>
                <p:cNvCxnSpPr/>
                <p:nvPr/>
              </p:nvCxnSpPr>
              <p:spPr>
                <a:xfrm>
                  <a:off x="828015" y="5527211"/>
                  <a:ext cx="576365" cy="19369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/>
                <p:nvPr/>
              </p:nvCxnSpPr>
              <p:spPr>
                <a:xfrm>
                  <a:off x="828015" y="5625645"/>
                  <a:ext cx="576365" cy="19210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/>
                <p:cNvCxnSpPr/>
                <p:nvPr/>
              </p:nvCxnSpPr>
              <p:spPr>
                <a:xfrm>
                  <a:off x="828015" y="5720903"/>
                  <a:ext cx="576365" cy="19210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/>
                <p:cNvCxnSpPr/>
                <p:nvPr/>
              </p:nvCxnSpPr>
              <p:spPr>
                <a:xfrm rot="5400000">
                  <a:off x="816145" y="5518479"/>
                  <a:ext cx="87796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/>
                <p:cNvCxnSpPr/>
                <p:nvPr/>
              </p:nvCxnSpPr>
              <p:spPr>
                <a:xfrm rot="5400000">
                  <a:off x="671657" y="5472437"/>
                  <a:ext cx="86844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/>
                <p:cNvCxnSpPr/>
                <p:nvPr/>
              </p:nvCxnSpPr>
              <p:spPr>
                <a:xfrm rot="5400000">
                  <a:off x="527167" y="5426396"/>
                  <a:ext cx="86844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3" name="TextBox 381"/>
            <p:cNvSpPr txBox="1">
              <a:spLocks noChangeArrowheads="1"/>
            </p:cNvSpPr>
            <p:nvPr/>
          </p:nvSpPr>
          <p:spPr bwMode="auto">
            <a:xfrm>
              <a:off x="170952" y="2422049"/>
              <a:ext cx="800144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SzPct val="100000"/>
                <a:buFont typeface="Wingdings" pitchFamily="2" charset="2"/>
                <a:buChar char="§"/>
              </a:pPr>
              <a:r>
                <a:rPr lang="en-US" sz="2200" dirty="0"/>
                <a:t> </a:t>
              </a:r>
              <a:r>
                <a:rPr lang="en-US" sz="2200" dirty="0" err="1"/>
                <a:t>Discretizes</a:t>
              </a:r>
              <a:r>
                <a:rPr lang="en-US" sz="2200" dirty="0"/>
                <a:t> the computational domain with </a:t>
              </a:r>
              <a:r>
                <a:rPr lang="en-US" sz="2200" dirty="0" err="1"/>
                <a:t>cartesian</a:t>
              </a:r>
              <a:r>
                <a:rPr lang="en-US" sz="2200" dirty="0"/>
                <a:t> grid</a:t>
              </a:r>
            </a:p>
          </p:txBody>
        </p:sp>
      </p:grpSp>
      <p:grpSp>
        <p:nvGrpSpPr>
          <p:cNvPr id="231" name="Group 354"/>
          <p:cNvGrpSpPr>
            <a:grpSpLocks/>
          </p:cNvGrpSpPr>
          <p:nvPr/>
        </p:nvGrpSpPr>
        <p:grpSpPr bwMode="auto">
          <a:xfrm>
            <a:off x="179388" y="3322638"/>
            <a:ext cx="7666037" cy="2320925"/>
            <a:chOff x="179512" y="3322149"/>
            <a:chExt cx="7665703" cy="2322117"/>
          </a:xfrm>
        </p:grpSpPr>
        <p:sp>
          <p:nvSpPr>
            <p:cNvPr id="232" name="TextBox 382"/>
            <p:cNvSpPr txBox="1">
              <a:spLocks noChangeArrowheads="1"/>
            </p:cNvSpPr>
            <p:nvPr/>
          </p:nvSpPr>
          <p:spPr bwMode="auto">
            <a:xfrm>
              <a:off x="179512" y="3322149"/>
              <a:ext cx="766570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SzPct val="100000"/>
                <a:buFont typeface="Wingdings" pitchFamily="2" charset="2"/>
                <a:buChar char="§"/>
              </a:pPr>
              <a:r>
                <a:rPr lang="en-US" sz="2200" dirty="0"/>
                <a:t> </a:t>
              </a:r>
              <a:r>
                <a:rPr lang="en-US" sz="2200" dirty="0" smtClean="0"/>
                <a:t>Emits</a:t>
              </a:r>
              <a:r>
                <a:rPr lang="en-US" sz="2200" baseline="30000" dirty="0" smtClean="0"/>
                <a:t>  </a:t>
              </a:r>
              <a:r>
                <a:rPr lang="en-US" sz="2200" dirty="0"/>
                <a:t>beam and tracks both the beam and electrons</a:t>
              </a:r>
            </a:p>
          </p:txBody>
        </p:sp>
        <p:grpSp>
          <p:nvGrpSpPr>
            <p:cNvPr id="233" name="Group 353"/>
            <p:cNvGrpSpPr>
              <a:grpSpLocks/>
            </p:cNvGrpSpPr>
            <p:nvPr/>
          </p:nvGrpSpPr>
          <p:grpSpPr bwMode="auto">
            <a:xfrm>
              <a:off x="4645289" y="3742403"/>
              <a:ext cx="2093487" cy="1901920"/>
              <a:chOff x="4645289" y="3742403"/>
              <a:chExt cx="2093487" cy="1901920"/>
            </a:xfrm>
          </p:grpSpPr>
          <p:pic>
            <p:nvPicPr>
              <p:cNvPr id="234" name="Picture 1" descr="C:\Users\yaman\Desktop\gauss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645289" y="3742403"/>
                <a:ext cx="1233488" cy="6049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35" name="Group 183"/>
              <p:cNvGrpSpPr>
                <a:grpSpLocks/>
              </p:cNvGrpSpPr>
              <p:nvPr/>
            </p:nvGrpSpPr>
            <p:grpSpPr bwMode="auto">
              <a:xfrm>
                <a:off x="4686236" y="5334594"/>
                <a:ext cx="1063582" cy="309729"/>
                <a:chOff x="3780054" y="2169208"/>
                <a:chExt cx="1063465" cy="309555"/>
              </a:xfrm>
            </p:grpSpPr>
            <p:sp>
              <p:nvSpPr>
                <p:cNvPr id="244" name="Oval 243"/>
                <p:cNvSpPr/>
                <p:nvPr/>
              </p:nvSpPr>
              <p:spPr>
                <a:xfrm>
                  <a:off x="3883226" y="2218420"/>
                  <a:ext cx="28571" cy="26986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Oval 244"/>
                <p:cNvSpPr/>
                <p:nvPr/>
              </p:nvSpPr>
              <p:spPr>
                <a:xfrm>
                  <a:off x="3940368" y="2216832"/>
                  <a:ext cx="26983" cy="28574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6" name="Oval 245"/>
                <p:cNvSpPr/>
                <p:nvPr/>
              </p:nvSpPr>
              <p:spPr>
                <a:xfrm>
                  <a:off x="4061000" y="2369228"/>
                  <a:ext cx="26983" cy="28574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7" name="Oval 246"/>
                <p:cNvSpPr/>
                <p:nvPr/>
              </p:nvSpPr>
              <p:spPr>
                <a:xfrm>
                  <a:off x="4164171" y="2435901"/>
                  <a:ext cx="26984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8" name="Oval 247"/>
                <p:cNvSpPr/>
                <p:nvPr/>
              </p:nvSpPr>
              <p:spPr>
                <a:xfrm>
                  <a:off x="4213377" y="2240644"/>
                  <a:ext cx="26983" cy="28574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9" name="Oval 248"/>
                <p:cNvSpPr/>
                <p:nvPr/>
              </p:nvSpPr>
              <p:spPr>
                <a:xfrm>
                  <a:off x="3959415" y="2313667"/>
                  <a:ext cx="28571" cy="26986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0" name="Oval 249"/>
                <p:cNvSpPr/>
                <p:nvPr/>
              </p:nvSpPr>
              <p:spPr>
                <a:xfrm>
                  <a:off x="4140363" y="2385102"/>
                  <a:ext cx="26983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1" name="Oval 250"/>
                <p:cNvSpPr/>
                <p:nvPr/>
              </p:nvSpPr>
              <p:spPr>
                <a:xfrm>
                  <a:off x="4014969" y="2213657"/>
                  <a:ext cx="26984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2" name="Oval 251"/>
                <p:cNvSpPr/>
                <p:nvPr/>
              </p:nvSpPr>
              <p:spPr>
                <a:xfrm>
                  <a:off x="4067349" y="2277155"/>
                  <a:ext cx="28571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3" name="Oval 252"/>
                <p:cNvSpPr/>
                <p:nvPr/>
              </p:nvSpPr>
              <p:spPr>
                <a:xfrm>
                  <a:off x="4132426" y="2248581"/>
                  <a:ext cx="28571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4" name="Oval 253"/>
                <p:cNvSpPr/>
                <p:nvPr/>
              </p:nvSpPr>
              <p:spPr>
                <a:xfrm>
                  <a:off x="4256232" y="2313667"/>
                  <a:ext cx="28571" cy="26986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5" name="Oval 254"/>
                <p:cNvSpPr/>
                <p:nvPr/>
              </p:nvSpPr>
              <p:spPr>
                <a:xfrm>
                  <a:off x="3934019" y="2416852"/>
                  <a:ext cx="26983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6" name="Oval 255"/>
                <p:cNvSpPr/>
                <p:nvPr/>
              </p:nvSpPr>
              <p:spPr>
                <a:xfrm>
                  <a:off x="3924495" y="2358116"/>
                  <a:ext cx="26983" cy="28574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7" name="Oval 256"/>
                <p:cNvSpPr/>
                <p:nvPr/>
              </p:nvSpPr>
              <p:spPr>
                <a:xfrm>
                  <a:off x="3913384" y="2272393"/>
                  <a:ext cx="26984" cy="26986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8" name="Oval 257"/>
                <p:cNvSpPr/>
                <p:nvPr/>
              </p:nvSpPr>
              <p:spPr>
                <a:xfrm>
                  <a:off x="3978462" y="2373991"/>
                  <a:ext cx="26983" cy="26986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9" name="Oval 258"/>
                <p:cNvSpPr/>
                <p:nvPr/>
              </p:nvSpPr>
              <p:spPr>
                <a:xfrm>
                  <a:off x="3983223" y="2445426"/>
                  <a:ext cx="28571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0" name="Oval 259"/>
                <p:cNvSpPr/>
                <p:nvPr/>
              </p:nvSpPr>
              <p:spPr>
                <a:xfrm>
                  <a:off x="3895925" y="2451776"/>
                  <a:ext cx="26983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1" name="Oval 260"/>
                <p:cNvSpPr/>
                <p:nvPr/>
              </p:nvSpPr>
              <p:spPr>
                <a:xfrm>
                  <a:off x="3980049" y="2259694"/>
                  <a:ext cx="26984" cy="26986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2" name="Oval 261"/>
                <p:cNvSpPr/>
                <p:nvPr/>
              </p:nvSpPr>
              <p:spPr>
                <a:xfrm>
                  <a:off x="4018143" y="2313667"/>
                  <a:ext cx="28571" cy="26986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3" name="Oval 262"/>
                <p:cNvSpPr/>
                <p:nvPr/>
              </p:nvSpPr>
              <p:spPr>
                <a:xfrm>
                  <a:off x="4043539" y="2426376"/>
                  <a:ext cx="26984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>
                <a:xfrm>
                  <a:off x="4095919" y="2432726"/>
                  <a:ext cx="28571" cy="28574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5" name="Oval 264"/>
                <p:cNvSpPr/>
                <p:nvPr/>
              </p:nvSpPr>
              <p:spPr>
                <a:xfrm>
                  <a:off x="4075285" y="2212070"/>
                  <a:ext cx="26984" cy="28574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6" name="Oval 265"/>
                <p:cNvSpPr/>
                <p:nvPr/>
              </p:nvSpPr>
              <p:spPr>
                <a:xfrm>
                  <a:off x="4103855" y="2323192"/>
                  <a:ext cx="26984" cy="26986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7" name="Oval 266"/>
                <p:cNvSpPr/>
                <p:nvPr/>
              </p:nvSpPr>
              <p:spPr>
                <a:xfrm>
                  <a:off x="4165759" y="2299380"/>
                  <a:ext cx="28571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8" name="Oval 267"/>
                <p:cNvSpPr/>
                <p:nvPr/>
              </p:nvSpPr>
              <p:spPr>
                <a:xfrm>
                  <a:off x="4200679" y="2353353"/>
                  <a:ext cx="26983" cy="28574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9" name="Oval 268"/>
                <p:cNvSpPr/>
                <p:nvPr/>
              </p:nvSpPr>
              <p:spPr>
                <a:xfrm>
                  <a:off x="4214964" y="2410502"/>
                  <a:ext cx="28571" cy="28574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0" name="Oval 269"/>
                <p:cNvSpPr/>
                <p:nvPr/>
              </p:nvSpPr>
              <p:spPr>
                <a:xfrm>
                  <a:off x="4273693" y="2254931"/>
                  <a:ext cx="26983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1" name="Oval 270"/>
                <p:cNvSpPr/>
                <p:nvPr/>
              </p:nvSpPr>
              <p:spPr>
                <a:xfrm>
                  <a:off x="4264169" y="2372403"/>
                  <a:ext cx="26983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2" name="Oval 271"/>
                <p:cNvSpPr/>
                <p:nvPr/>
              </p:nvSpPr>
              <p:spPr>
                <a:xfrm>
                  <a:off x="4268930" y="2432726"/>
                  <a:ext cx="26984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3" name="Oval 272"/>
                <p:cNvSpPr/>
                <p:nvPr/>
              </p:nvSpPr>
              <p:spPr>
                <a:xfrm>
                  <a:off x="4164171" y="2197782"/>
                  <a:ext cx="26984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4" name="Oval 273"/>
                <p:cNvSpPr/>
                <p:nvPr/>
              </p:nvSpPr>
              <p:spPr>
                <a:xfrm>
                  <a:off x="4249883" y="2196195"/>
                  <a:ext cx="26984" cy="28574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5" name="Oval 274"/>
                <p:cNvSpPr/>
                <p:nvPr/>
              </p:nvSpPr>
              <p:spPr>
                <a:xfrm>
                  <a:off x="4307025" y="2205720"/>
                  <a:ext cx="28571" cy="26986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6" name="Oval 275"/>
                <p:cNvSpPr/>
                <p:nvPr/>
              </p:nvSpPr>
              <p:spPr>
                <a:xfrm>
                  <a:off x="4329246" y="2266043"/>
                  <a:ext cx="26984" cy="26986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7" name="Oval 276"/>
                <p:cNvSpPr/>
                <p:nvPr/>
              </p:nvSpPr>
              <p:spPr>
                <a:xfrm>
                  <a:off x="4313374" y="2324779"/>
                  <a:ext cx="26984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8" name="Oval 277"/>
                <p:cNvSpPr/>
                <p:nvPr/>
              </p:nvSpPr>
              <p:spPr>
                <a:xfrm>
                  <a:off x="4316548" y="2386690"/>
                  <a:ext cx="26984" cy="26986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9" name="Oval 278"/>
                <p:cNvSpPr/>
                <p:nvPr/>
              </p:nvSpPr>
              <p:spPr>
                <a:xfrm>
                  <a:off x="4345119" y="2427964"/>
                  <a:ext cx="26984" cy="26986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0" name="Oval 279"/>
                <p:cNvSpPr/>
                <p:nvPr/>
              </p:nvSpPr>
              <p:spPr>
                <a:xfrm>
                  <a:off x="4364166" y="2353353"/>
                  <a:ext cx="28571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1" name="Oval 280"/>
                <p:cNvSpPr/>
                <p:nvPr/>
              </p:nvSpPr>
              <p:spPr>
                <a:xfrm>
                  <a:off x="4372103" y="2297793"/>
                  <a:ext cx="26983" cy="26986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2" name="Oval 281"/>
                <p:cNvSpPr/>
                <p:nvPr/>
              </p:nvSpPr>
              <p:spPr>
                <a:xfrm>
                  <a:off x="4357817" y="2193020"/>
                  <a:ext cx="26984" cy="26986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3" name="Oval 282"/>
                <p:cNvSpPr/>
                <p:nvPr/>
              </p:nvSpPr>
              <p:spPr>
                <a:xfrm>
                  <a:off x="4381626" y="2240644"/>
                  <a:ext cx="28571" cy="28574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4" name="Oval 283"/>
                <p:cNvSpPr/>
                <p:nvPr/>
              </p:nvSpPr>
              <p:spPr>
                <a:xfrm>
                  <a:off x="4389562" y="2413677"/>
                  <a:ext cx="28571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5" name="Oval 284"/>
                <p:cNvSpPr/>
                <p:nvPr/>
              </p:nvSpPr>
              <p:spPr>
                <a:xfrm>
                  <a:off x="4416546" y="2369228"/>
                  <a:ext cx="26983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6" name="Oval 285"/>
                <p:cNvSpPr/>
                <p:nvPr/>
              </p:nvSpPr>
              <p:spPr>
                <a:xfrm>
                  <a:off x="4421308" y="2313667"/>
                  <a:ext cx="26984" cy="26986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7" name="Oval 286"/>
                <p:cNvSpPr/>
                <p:nvPr/>
              </p:nvSpPr>
              <p:spPr>
                <a:xfrm>
                  <a:off x="4408609" y="2185083"/>
                  <a:ext cx="26984" cy="28574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8" name="Oval 287"/>
                <p:cNvSpPr/>
                <p:nvPr/>
              </p:nvSpPr>
              <p:spPr>
                <a:xfrm>
                  <a:off x="4445117" y="2421614"/>
                  <a:ext cx="28571" cy="26986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9" name="Oval 288"/>
                <p:cNvSpPr/>
                <p:nvPr/>
              </p:nvSpPr>
              <p:spPr>
                <a:xfrm>
                  <a:off x="4500671" y="2418440"/>
                  <a:ext cx="26984" cy="26986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0" name="Oval 289"/>
                <p:cNvSpPr/>
                <p:nvPr/>
              </p:nvSpPr>
              <p:spPr>
                <a:xfrm>
                  <a:off x="4553051" y="2413677"/>
                  <a:ext cx="26983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1" name="Oval 290"/>
                <p:cNvSpPr/>
                <p:nvPr/>
              </p:nvSpPr>
              <p:spPr>
                <a:xfrm>
                  <a:off x="4607018" y="2410502"/>
                  <a:ext cx="26983" cy="28574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2" name="Oval 291"/>
                <p:cNvSpPr/>
                <p:nvPr/>
              </p:nvSpPr>
              <p:spPr>
                <a:xfrm>
                  <a:off x="4459402" y="2188257"/>
                  <a:ext cx="26984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3" name="Oval 292"/>
                <p:cNvSpPr/>
                <p:nvPr/>
              </p:nvSpPr>
              <p:spPr>
                <a:xfrm>
                  <a:off x="4513369" y="2183496"/>
                  <a:ext cx="28571" cy="26986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4" name="Oval 293"/>
                <p:cNvSpPr/>
                <p:nvPr/>
              </p:nvSpPr>
              <p:spPr>
                <a:xfrm>
                  <a:off x="4564161" y="2178733"/>
                  <a:ext cx="28571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5" name="Oval 294"/>
                <p:cNvSpPr/>
                <p:nvPr/>
              </p:nvSpPr>
              <p:spPr>
                <a:xfrm>
                  <a:off x="4613367" y="2177146"/>
                  <a:ext cx="26983" cy="26986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6" name="Oval 295"/>
                <p:cNvSpPr/>
                <p:nvPr/>
              </p:nvSpPr>
              <p:spPr>
                <a:xfrm>
                  <a:off x="4667334" y="2175558"/>
                  <a:ext cx="26983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7" name="Oval 296"/>
                <p:cNvSpPr/>
                <p:nvPr/>
              </p:nvSpPr>
              <p:spPr>
                <a:xfrm>
                  <a:off x="4721300" y="2172383"/>
                  <a:ext cx="26983" cy="28574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8" name="Oval 297"/>
                <p:cNvSpPr/>
                <p:nvPr/>
              </p:nvSpPr>
              <p:spPr>
                <a:xfrm>
                  <a:off x="4772093" y="2169208"/>
                  <a:ext cx="28571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9" name="Oval 298"/>
                <p:cNvSpPr/>
                <p:nvPr/>
              </p:nvSpPr>
              <p:spPr>
                <a:xfrm>
                  <a:off x="4657810" y="2410502"/>
                  <a:ext cx="26983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0" name="Oval 299"/>
                <p:cNvSpPr/>
                <p:nvPr/>
              </p:nvSpPr>
              <p:spPr>
                <a:xfrm>
                  <a:off x="4710189" y="2408915"/>
                  <a:ext cx="26984" cy="26986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1" name="Oval 300"/>
                <p:cNvSpPr/>
                <p:nvPr/>
              </p:nvSpPr>
              <p:spPr>
                <a:xfrm>
                  <a:off x="4803838" y="2215245"/>
                  <a:ext cx="26983" cy="26986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2" name="Oval 301"/>
                <p:cNvSpPr/>
                <p:nvPr/>
              </p:nvSpPr>
              <p:spPr>
                <a:xfrm>
                  <a:off x="4816536" y="2266043"/>
                  <a:ext cx="26983" cy="28574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3" name="Oval 302"/>
                <p:cNvSpPr/>
                <p:nvPr/>
              </p:nvSpPr>
              <p:spPr>
                <a:xfrm>
                  <a:off x="4813362" y="2318429"/>
                  <a:ext cx="26983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4" name="Oval 303"/>
                <p:cNvSpPr/>
                <p:nvPr/>
              </p:nvSpPr>
              <p:spPr>
                <a:xfrm>
                  <a:off x="4807013" y="2372403"/>
                  <a:ext cx="28571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5" name="Oval 304"/>
                <p:cNvSpPr/>
                <p:nvPr/>
              </p:nvSpPr>
              <p:spPr>
                <a:xfrm>
                  <a:off x="4760981" y="2404152"/>
                  <a:ext cx="26984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6" name="Oval 305"/>
                <p:cNvSpPr/>
                <p:nvPr/>
              </p:nvSpPr>
              <p:spPr>
                <a:xfrm>
                  <a:off x="4440355" y="2240644"/>
                  <a:ext cx="26984" cy="28574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7" name="Oval 306"/>
                <p:cNvSpPr/>
                <p:nvPr/>
              </p:nvSpPr>
              <p:spPr>
                <a:xfrm>
                  <a:off x="4465751" y="2348591"/>
                  <a:ext cx="26984" cy="28574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8" name="Oval 307"/>
                <p:cNvSpPr/>
                <p:nvPr/>
              </p:nvSpPr>
              <p:spPr>
                <a:xfrm>
                  <a:off x="4494322" y="2240644"/>
                  <a:ext cx="26984" cy="26986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9" name="Oval 308"/>
                <p:cNvSpPr/>
                <p:nvPr/>
              </p:nvSpPr>
              <p:spPr>
                <a:xfrm>
                  <a:off x="4545114" y="2232706"/>
                  <a:ext cx="26984" cy="28574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0" name="Oval 309"/>
                <p:cNvSpPr/>
                <p:nvPr/>
              </p:nvSpPr>
              <p:spPr>
                <a:xfrm>
                  <a:off x="4597494" y="2231119"/>
                  <a:ext cx="26983" cy="26986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1" name="Oval 310"/>
                <p:cNvSpPr/>
                <p:nvPr/>
              </p:nvSpPr>
              <p:spPr>
                <a:xfrm>
                  <a:off x="4476862" y="2293030"/>
                  <a:ext cx="28571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2" name="Oval 311"/>
                <p:cNvSpPr/>
                <p:nvPr/>
              </p:nvSpPr>
              <p:spPr>
                <a:xfrm>
                  <a:off x="4518131" y="2364466"/>
                  <a:ext cx="26983" cy="26986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3" name="Oval 312"/>
                <p:cNvSpPr/>
                <p:nvPr/>
              </p:nvSpPr>
              <p:spPr>
                <a:xfrm>
                  <a:off x="4529241" y="2308904"/>
                  <a:ext cx="28571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4" name="Oval 313"/>
                <p:cNvSpPr/>
                <p:nvPr/>
              </p:nvSpPr>
              <p:spPr>
                <a:xfrm>
                  <a:off x="4573685" y="2356528"/>
                  <a:ext cx="26984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5" name="Oval 314"/>
                <p:cNvSpPr/>
                <p:nvPr/>
              </p:nvSpPr>
              <p:spPr>
                <a:xfrm>
                  <a:off x="4578447" y="2283505"/>
                  <a:ext cx="26983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6" name="Oval 315"/>
                <p:cNvSpPr/>
                <p:nvPr/>
              </p:nvSpPr>
              <p:spPr>
                <a:xfrm>
                  <a:off x="4653048" y="2239056"/>
                  <a:ext cx="26984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7" name="Oval 316"/>
                <p:cNvSpPr/>
                <p:nvPr/>
              </p:nvSpPr>
              <p:spPr>
                <a:xfrm>
                  <a:off x="4630826" y="2358116"/>
                  <a:ext cx="28571" cy="28574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8" name="Oval 317"/>
                <p:cNvSpPr/>
                <p:nvPr/>
              </p:nvSpPr>
              <p:spPr>
                <a:xfrm>
                  <a:off x="4634001" y="2296205"/>
                  <a:ext cx="26984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9" name="Oval 318"/>
                <p:cNvSpPr/>
                <p:nvPr/>
              </p:nvSpPr>
              <p:spPr>
                <a:xfrm>
                  <a:off x="4686381" y="2343828"/>
                  <a:ext cx="26983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0" name="Oval 319"/>
                <p:cNvSpPr/>
                <p:nvPr/>
              </p:nvSpPr>
              <p:spPr>
                <a:xfrm>
                  <a:off x="4702253" y="2223182"/>
                  <a:ext cx="26983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1" name="Oval 320"/>
                <p:cNvSpPr/>
                <p:nvPr/>
              </p:nvSpPr>
              <p:spPr>
                <a:xfrm>
                  <a:off x="4687967" y="2288268"/>
                  <a:ext cx="28571" cy="26986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2" name="Oval 321"/>
                <p:cNvSpPr/>
                <p:nvPr/>
              </p:nvSpPr>
              <p:spPr>
                <a:xfrm>
                  <a:off x="4751458" y="2229531"/>
                  <a:ext cx="28571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3" name="Oval 322"/>
                <p:cNvSpPr/>
                <p:nvPr/>
              </p:nvSpPr>
              <p:spPr>
                <a:xfrm>
                  <a:off x="4738760" y="2348591"/>
                  <a:ext cx="28571" cy="26986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4" name="Oval 323"/>
                <p:cNvSpPr/>
                <p:nvPr/>
              </p:nvSpPr>
              <p:spPr>
                <a:xfrm>
                  <a:off x="4751458" y="2286680"/>
                  <a:ext cx="26984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5" name="Oval 324"/>
                <p:cNvSpPr/>
                <p:nvPr/>
              </p:nvSpPr>
              <p:spPr>
                <a:xfrm>
                  <a:off x="3811799" y="2221595"/>
                  <a:ext cx="28571" cy="28574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6" name="Oval 325"/>
                <p:cNvSpPr/>
                <p:nvPr/>
              </p:nvSpPr>
              <p:spPr>
                <a:xfrm>
                  <a:off x="3848307" y="2272393"/>
                  <a:ext cx="28571" cy="26986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7" name="Oval 326"/>
                <p:cNvSpPr/>
                <p:nvPr/>
              </p:nvSpPr>
              <p:spPr>
                <a:xfrm>
                  <a:off x="3781642" y="2277155"/>
                  <a:ext cx="26983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8" name="Oval 327"/>
                <p:cNvSpPr/>
                <p:nvPr/>
              </p:nvSpPr>
              <p:spPr>
                <a:xfrm>
                  <a:off x="3780054" y="2337479"/>
                  <a:ext cx="26984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9" name="Oval 328"/>
                <p:cNvSpPr/>
                <p:nvPr/>
              </p:nvSpPr>
              <p:spPr>
                <a:xfrm>
                  <a:off x="3835609" y="2351766"/>
                  <a:ext cx="26983" cy="26986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30" name="Oval 329"/>
                <p:cNvSpPr/>
                <p:nvPr/>
              </p:nvSpPr>
              <p:spPr>
                <a:xfrm>
                  <a:off x="3880052" y="2318429"/>
                  <a:ext cx="26983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31" name="Oval 330"/>
                <p:cNvSpPr/>
                <p:nvPr/>
              </p:nvSpPr>
              <p:spPr>
                <a:xfrm>
                  <a:off x="3787991" y="2393040"/>
                  <a:ext cx="28571" cy="28574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32" name="Oval 331"/>
                <p:cNvSpPr/>
                <p:nvPr/>
              </p:nvSpPr>
              <p:spPr>
                <a:xfrm>
                  <a:off x="3816561" y="2440664"/>
                  <a:ext cx="26983" cy="28574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33" name="Oval 332"/>
                <p:cNvSpPr/>
                <p:nvPr/>
              </p:nvSpPr>
              <p:spPr>
                <a:xfrm>
                  <a:off x="3875290" y="2393040"/>
                  <a:ext cx="28571" cy="28574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cxnSp>
            <p:nvCxnSpPr>
              <p:cNvPr id="236" name="Straight Connector 235"/>
              <p:cNvCxnSpPr/>
              <p:nvPr/>
            </p:nvCxnSpPr>
            <p:spPr bwMode="auto">
              <a:xfrm rot="5400000">
                <a:off x="4115241" y="4877904"/>
                <a:ext cx="1097525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auto">
              <a:xfrm rot="5400000">
                <a:off x="5201837" y="4867580"/>
                <a:ext cx="1095937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Arrow Connector 237"/>
              <p:cNvCxnSpPr/>
              <p:nvPr/>
            </p:nvCxnSpPr>
            <p:spPr bwMode="auto">
              <a:xfrm>
                <a:off x="5384697" y="4818342"/>
                <a:ext cx="349235" cy="1588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Arrow Connector 238"/>
              <p:cNvCxnSpPr/>
              <p:nvPr/>
            </p:nvCxnSpPr>
            <p:spPr bwMode="auto">
              <a:xfrm rot="10800000">
                <a:off x="4648129" y="4797694"/>
                <a:ext cx="349235" cy="1589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0" name="TextBox 384"/>
              <p:cNvSpPr txBox="1">
                <a:spLocks noChangeArrowheads="1"/>
              </p:cNvSpPr>
              <p:nvPr/>
            </p:nvSpPr>
            <p:spPr bwMode="auto">
              <a:xfrm>
                <a:off x="5047333" y="4545124"/>
                <a:ext cx="424767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/>
                  <a:t>l</a:t>
                </a:r>
                <a:r>
                  <a:rPr lang="en-US" sz="2400" baseline="-25000"/>
                  <a:t>b</a:t>
                </a:r>
                <a:endParaRPr lang="en-US" sz="2400"/>
              </a:p>
            </p:txBody>
          </p:sp>
          <p:cxnSp>
            <p:nvCxnSpPr>
              <p:cNvPr id="241" name="Straight Arrow Connector 240"/>
              <p:cNvCxnSpPr/>
              <p:nvPr/>
            </p:nvCxnSpPr>
            <p:spPr bwMode="auto">
              <a:xfrm rot="10800000">
                <a:off x="5029112" y="4154426"/>
                <a:ext cx="349235" cy="1588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2" name="Striped Right Arrow 241"/>
              <p:cNvSpPr/>
              <p:nvPr/>
            </p:nvSpPr>
            <p:spPr bwMode="auto">
              <a:xfrm rot="21420000">
                <a:off x="6091104" y="5282130"/>
                <a:ext cx="647672" cy="295427"/>
              </a:xfrm>
              <a:prstGeom prst="stripedRightArrow">
                <a:avLst/>
              </a:prstGeom>
              <a:solidFill>
                <a:srgbClr val="005EA4"/>
              </a:solidFill>
              <a:ln>
                <a:solidFill>
                  <a:srgbClr val="005E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3" name="TextBox 300"/>
              <p:cNvSpPr txBox="1">
                <a:spLocks noChangeArrowheads="1"/>
              </p:cNvSpPr>
              <p:nvPr/>
            </p:nvSpPr>
            <p:spPr bwMode="auto">
              <a:xfrm>
                <a:off x="5025966" y="4066048"/>
                <a:ext cx="71942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>
                    <a:sym typeface="Symbol" pitchFamily="18" charset="2"/>
                  </a:rPr>
                  <a:t></a:t>
                </a:r>
                <a:r>
                  <a:rPr lang="en-US" sz="2400" baseline="-25000">
                    <a:sym typeface="Symbol" pitchFamily="18" charset="2"/>
                  </a:rPr>
                  <a:t>rms</a:t>
                </a:r>
                <a:endParaRPr lang="en-US" sz="2400"/>
              </a:p>
            </p:txBody>
          </p:sp>
        </p:grpSp>
      </p:grpSp>
      <p:grpSp>
        <p:nvGrpSpPr>
          <p:cNvPr id="334" name="Group 342"/>
          <p:cNvGrpSpPr>
            <a:grpSpLocks/>
          </p:cNvGrpSpPr>
          <p:nvPr/>
        </p:nvGrpSpPr>
        <p:grpSpPr bwMode="auto">
          <a:xfrm>
            <a:off x="2519363" y="4329113"/>
            <a:ext cx="6307137" cy="2195512"/>
            <a:chOff x="2195736" y="3644379"/>
            <a:chExt cx="6307138" cy="2196889"/>
          </a:xfrm>
        </p:grpSpPr>
        <p:grpSp>
          <p:nvGrpSpPr>
            <p:cNvPr id="335" name="Group 340"/>
            <p:cNvGrpSpPr>
              <a:grpSpLocks/>
            </p:cNvGrpSpPr>
            <p:nvPr/>
          </p:nvGrpSpPr>
          <p:grpSpPr bwMode="auto">
            <a:xfrm>
              <a:off x="2195736" y="3644379"/>
              <a:ext cx="6307138" cy="2196889"/>
              <a:chOff x="2574925" y="3577516"/>
              <a:chExt cx="6307138" cy="2196889"/>
            </a:xfrm>
          </p:grpSpPr>
          <p:sp>
            <p:nvSpPr>
              <p:cNvPr id="337" name="Text Box 7"/>
              <p:cNvSpPr txBox="1">
                <a:spLocks noChangeArrowheads="1"/>
              </p:cNvSpPr>
              <p:nvPr/>
            </p:nvSpPr>
            <p:spPr bwMode="auto">
              <a:xfrm>
                <a:off x="2981325" y="5216844"/>
                <a:ext cx="304800" cy="2859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en-US" sz="1500" dirty="0">
                    <a:latin typeface="+mj-lt"/>
                  </a:rPr>
                  <a:t>0</a:t>
                </a:r>
              </a:p>
            </p:txBody>
          </p:sp>
          <p:cxnSp>
            <p:nvCxnSpPr>
              <p:cNvPr id="338" name="AutoShape 12"/>
              <p:cNvCxnSpPr>
                <a:cxnSpLocks noChangeShapeType="1"/>
              </p:cNvCxnSpPr>
              <p:nvPr/>
            </p:nvCxnSpPr>
            <p:spPr bwMode="auto">
              <a:xfrm flipV="1">
                <a:off x="2909888" y="4833229"/>
                <a:ext cx="5008562" cy="35083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39" name="AutoShape 13"/>
              <p:cNvCxnSpPr>
                <a:cxnSpLocks noChangeShapeType="1"/>
              </p:cNvCxnSpPr>
              <p:nvPr/>
            </p:nvCxnSpPr>
            <p:spPr bwMode="auto">
              <a:xfrm flipV="1">
                <a:off x="2892425" y="3883904"/>
                <a:ext cx="0" cy="1300162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40" name="AutoShape 14"/>
              <p:cNvCxnSpPr>
                <a:cxnSpLocks noChangeShapeType="1"/>
              </p:cNvCxnSpPr>
              <p:nvPr/>
            </p:nvCxnSpPr>
            <p:spPr bwMode="auto">
              <a:xfrm>
                <a:off x="2892425" y="5184066"/>
                <a:ext cx="949325" cy="338138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41" name="AutoShape 15"/>
              <p:cNvCxnSpPr>
                <a:cxnSpLocks noChangeShapeType="1"/>
              </p:cNvCxnSpPr>
              <p:nvPr/>
            </p:nvCxnSpPr>
            <p:spPr bwMode="auto">
              <a:xfrm flipV="1">
                <a:off x="2909888" y="4798304"/>
                <a:ext cx="5703887" cy="385762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42" name="AutoShape 18"/>
              <p:cNvCxnSpPr>
                <a:cxnSpLocks noChangeShapeType="1"/>
              </p:cNvCxnSpPr>
              <p:nvPr/>
            </p:nvCxnSpPr>
            <p:spPr bwMode="auto">
              <a:xfrm rot="5400000">
                <a:off x="7913688" y="4682416"/>
                <a:ext cx="808037" cy="1111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3" name="AutoShape 19"/>
              <p:cNvCxnSpPr>
                <a:cxnSpLocks noChangeShapeType="1"/>
              </p:cNvCxnSpPr>
              <p:nvPr/>
            </p:nvCxnSpPr>
            <p:spPr bwMode="auto">
              <a:xfrm rot="5400000">
                <a:off x="7564437" y="4488742"/>
                <a:ext cx="72072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4" name="AutoShape 20"/>
              <p:cNvCxnSpPr>
                <a:cxnSpLocks noChangeShapeType="1"/>
              </p:cNvCxnSpPr>
              <p:nvPr/>
            </p:nvCxnSpPr>
            <p:spPr bwMode="auto">
              <a:xfrm>
                <a:off x="2905125" y="4337929"/>
                <a:ext cx="560388" cy="16192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5" name="AutoShape 21"/>
              <p:cNvCxnSpPr>
                <a:cxnSpLocks noChangeShapeType="1"/>
              </p:cNvCxnSpPr>
              <p:nvPr/>
            </p:nvCxnSpPr>
            <p:spPr bwMode="auto">
              <a:xfrm>
                <a:off x="3465513" y="4498266"/>
                <a:ext cx="0" cy="89217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6" name="AutoShape 22"/>
              <p:cNvCxnSpPr>
                <a:cxnSpLocks noChangeShapeType="1"/>
              </p:cNvCxnSpPr>
              <p:nvPr/>
            </p:nvCxnSpPr>
            <p:spPr bwMode="auto">
              <a:xfrm flipV="1">
                <a:off x="2917825" y="4129966"/>
                <a:ext cx="5013325" cy="20955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7" name="AutoShape 23"/>
              <p:cNvCxnSpPr>
                <a:cxnSpLocks noChangeShapeType="1"/>
              </p:cNvCxnSpPr>
              <p:nvPr/>
            </p:nvCxnSpPr>
            <p:spPr bwMode="auto">
              <a:xfrm flipV="1">
                <a:off x="3465513" y="4282366"/>
                <a:ext cx="4857750" cy="21590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8" name="AutoShape 25"/>
              <p:cNvCxnSpPr>
                <a:cxnSpLocks noChangeShapeType="1"/>
              </p:cNvCxnSpPr>
              <p:nvPr/>
            </p:nvCxnSpPr>
            <p:spPr bwMode="auto">
              <a:xfrm flipV="1">
                <a:off x="3465513" y="5098341"/>
                <a:ext cx="4846637" cy="28892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9" name="AutoShape 26"/>
              <p:cNvCxnSpPr>
                <a:cxnSpLocks noChangeShapeType="1"/>
              </p:cNvCxnSpPr>
              <p:nvPr/>
            </p:nvCxnSpPr>
            <p:spPr bwMode="auto">
              <a:xfrm>
                <a:off x="7942263" y="4849104"/>
                <a:ext cx="369887" cy="24130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350" name="Text Box 8"/>
              <p:cNvSpPr txBox="1">
                <a:spLocks noChangeArrowheads="1"/>
              </p:cNvSpPr>
              <p:nvPr/>
            </p:nvSpPr>
            <p:spPr bwMode="auto">
              <a:xfrm>
                <a:off x="3014663" y="4368091"/>
                <a:ext cx="638175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4000">
                    <a:latin typeface="Times New Roman" pitchFamily="18" charset="0"/>
                  </a:rPr>
                  <a:t>.</a:t>
                </a:r>
                <a:endParaRPr lang="en-US" sz="4000"/>
              </a:p>
            </p:txBody>
          </p:sp>
          <p:sp>
            <p:nvSpPr>
              <p:cNvPr id="351" name="TextBox 386"/>
              <p:cNvSpPr txBox="1">
                <a:spLocks noChangeArrowheads="1"/>
              </p:cNvSpPr>
              <p:nvPr/>
            </p:nvSpPr>
            <p:spPr bwMode="auto">
              <a:xfrm>
                <a:off x="3268663" y="5265698"/>
                <a:ext cx="32702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a</a:t>
                </a:r>
              </a:p>
            </p:txBody>
          </p:sp>
          <p:sp>
            <p:nvSpPr>
              <p:cNvPr id="352" name="TextBox 387"/>
              <p:cNvSpPr txBox="1">
                <a:spLocks noChangeArrowheads="1"/>
              </p:cNvSpPr>
              <p:nvPr/>
            </p:nvSpPr>
            <p:spPr bwMode="auto">
              <a:xfrm>
                <a:off x="2574925" y="4998329"/>
                <a:ext cx="412750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-a</a:t>
                </a:r>
              </a:p>
            </p:txBody>
          </p:sp>
          <p:sp>
            <p:nvSpPr>
              <p:cNvPr id="353" name="TextBox 388"/>
              <p:cNvSpPr txBox="1">
                <a:spLocks noChangeArrowheads="1"/>
              </p:cNvSpPr>
              <p:nvPr/>
            </p:nvSpPr>
            <p:spPr bwMode="auto">
              <a:xfrm>
                <a:off x="2627313" y="4082341"/>
                <a:ext cx="32702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a</a:t>
                </a:r>
              </a:p>
            </p:txBody>
          </p:sp>
          <p:sp>
            <p:nvSpPr>
              <p:cNvPr id="354" name="TextBox 389"/>
              <p:cNvSpPr txBox="1">
                <a:spLocks noChangeArrowheads="1"/>
              </p:cNvSpPr>
              <p:nvPr/>
            </p:nvSpPr>
            <p:spPr bwMode="auto">
              <a:xfrm>
                <a:off x="3790950" y="5374355"/>
                <a:ext cx="312738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x</a:t>
                </a:r>
              </a:p>
            </p:txBody>
          </p:sp>
          <p:sp>
            <p:nvSpPr>
              <p:cNvPr id="355" name="TextBox 390"/>
              <p:cNvSpPr txBox="1">
                <a:spLocks noChangeArrowheads="1"/>
              </p:cNvSpPr>
              <p:nvPr/>
            </p:nvSpPr>
            <p:spPr bwMode="auto">
              <a:xfrm>
                <a:off x="2638425" y="3577516"/>
                <a:ext cx="312738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y</a:t>
                </a:r>
              </a:p>
            </p:txBody>
          </p:sp>
          <p:sp>
            <p:nvSpPr>
              <p:cNvPr id="356" name="TextBox 391"/>
              <p:cNvSpPr txBox="1">
                <a:spLocks noChangeArrowheads="1"/>
              </p:cNvSpPr>
              <p:nvPr/>
            </p:nvSpPr>
            <p:spPr bwMode="auto">
              <a:xfrm>
                <a:off x="8567738" y="4585579"/>
                <a:ext cx="31432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z</a:t>
                </a:r>
              </a:p>
            </p:txBody>
          </p:sp>
          <p:sp>
            <p:nvSpPr>
              <p:cNvPr id="357" name="TextBox 392"/>
              <p:cNvSpPr txBox="1">
                <a:spLocks noChangeArrowheads="1"/>
              </p:cNvSpPr>
              <p:nvPr/>
            </p:nvSpPr>
            <p:spPr bwMode="auto">
              <a:xfrm>
                <a:off x="7699375" y="4493504"/>
                <a:ext cx="328613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L</a:t>
                </a:r>
              </a:p>
            </p:txBody>
          </p:sp>
        </p:grpSp>
        <p:cxnSp>
          <p:nvCxnSpPr>
            <p:cNvPr id="336" name="AutoShape 24"/>
            <p:cNvCxnSpPr>
              <a:cxnSpLocks noChangeShapeType="1"/>
            </p:cNvCxnSpPr>
            <p:nvPr/>
          </p:nvCxnSpPr>
          <p:spPr bwMode="auto">
            <a:xfrm>
              <a:off x="7541980" y="4191544"/>
              <a:ext cx="388937" cy="1539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359" name="Content Placeholder 348"/>
          <p:cNvSpPr>
            <a:spLocks noGrp="1"/>
          </p:cNvSpPr>
          <p:nvPr>
            <p:ph idx="1"/>
          </p:nvPr>
        </p:nvSpPr>
        <p:spPr>
          <a:xfrm>
            <a:off x="211598" y="1981717"/>
            <a:ext cx="8485980" cy="604837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200" dirty="0" smtClean="0"/>
              <a:t>Imports the beam pipe geometry prepared in CST Particle Studio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eneral-Workshop.png"/>
          <p:cNvPicPr>
            <a:picLocks noChangeAspect="1"/>
          </p:cNvPicPr>
          <p:nvPr/>
        </p:nvPicPr>
        <p:blipFill>
          <a:blip r:embed="rId2">
            <a:alphaModFix/>
          </a:blip>
          <a:srcRect l="3490" t="8562" r="8054" b="6342"/>
          <a:stretch>
            <a:fillRect/>
          </a:stretch>
        </p:blipFill>
        <p:spPr>
          <a:xfrm>
            <a:off x="457200" y="0"/>
            <a:ext cx="8420701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581400" y="1371600"/>
            <a:ext cx="2209800" cy="4572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7200" y="3200400"/>
            <a:ext cx="1447800" cy="609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723900" y="4229100"/>
            <a:ext cx="9906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590800" y="2133600"/>
            <a:ext cx="6287101" cy="914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405" y="4751741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FF0000"/>
                </a:solidFill>
              </a:rPr>
              <a:t>30 registered participants, half of whom coming from CERN</a:t>
            </a:r>
            <a:endParaRPr lang="en-US" sz="1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457200" y="4572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Simulations</a:t>
            </a:r>
            <a:r>
              <a:rPr kumimoji="0" lang="en-US" sz="35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electron cloud wakes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 smtClean="0">
                <a:latin typeface="+mj-lt"/>
                <a:ea typeface="+mj-ea"/>
                <a:cs typeface="+mj-cs"/>
              </a:rPr>
              <a:t>Calculation with 3D PIC code</a:t>
            </a:r>
            <a:endParaRPr kumimoji="0" lang="en-US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3" name="Picture 2" descr="C:\Users\yaman\Desktop\WAKEFIELDRESULTS\1\sondk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200400"/>
            <a:ext cx="6628633" cy="3600000"/>
          </a:xfrm>
          <a:prstGeom prst="rect">
            <a:avLst/>
          </a:prstGeom>
          <a:noFill/>
        </p:spPr>
      </p:pic>
      <p:sp>
        <p:nvSpPr>
          <p:cNvPr id="235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16764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Calculates wake fields using a full Maxwell solver</a:t>
            </a:r>
          </a:p>
          <a:p>
            <a:r>
              <a:rPr lang="en-US" dirty="0" smtClean="0"/>
              <a:t>Can answer to the questions:</a:t>
            </a:r>
          </a:p>
          <a:p>
            <a:pPr lvl="1"/>
            <a:r>
              <a:rPr lang="en-US" dirty="0" smtClean="0"/>
              <a:t>Effect of magnetic field from electrons on the beam (due to </a:t>
            </a:r>
            <a:r>
              <a:rPr lang="en-US" i="1" dirty="0" err="1" smtClean="0"/>
              <a:t>E</a:t>
            </a:r>
            <a:r>
              <a:rPr lang="en-US" i="1" baseline="-25000" dirty="0" err="1" smtClean="0"/>
              <a:t>e</a:t>
            </a:r>
            <a:r>
              <a:rPr lang="en-US" i="1" dirty="0" err="1" smtClean="0"/>
              <a:t>(t</a:t>
            </a:r>
            <a:r>
              <a:rPr lang="en-US" i="1" dirty="0" smtClean="0"/>
              <a:t>)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Can the longitudinal </a:t>
            </a:r>
            <a:r>
              <a:rPr lang="en-US" dirty="0" err="1" smtClean="0"/>
              <a:t>e</a:t>
            </a:r>
            <a:r>
              <a:rPr lang="en-US" dirty="0" smtClean="0"/>
              <a:t>-field be responsible for the energy loss measured by Elena?</a:t>
            </a:r>
          </a:p>
          <a:p>
            <a:r>
              <a:rPr lang="en-US" dirty="0" smtClean="0"/>
              <a:t>Follow up: use the SPS parameters to calculate transverse and longitudinal wakes.</a:t>
            </a:r>
          </a:p>
        </p:txBody>
      </p:sp>
      <p:pic>
        <p:nvPicPr>
          <p:cNvPr id="334" name="Picture 333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57200" y="5638800"/>
            <a:ext cx="1904211" cy="54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gram Tuesday.png"/>
          <p:cNvPicPr>
            <a:picLocks noChangeAspect="1"/>
          </p:cNvPicPr>
          <p:nvPr/>
        </p:nvPicPr>
        <p:blipFill>
          <a:blip r:embed="rId2"/>
          <a:srcRect l="4035" t="3147" r="3766" b="6293"/>
          <a:stretch>
            <a:fillRect/>
          </a:stretch>
        </p:blipFill>
        <p:spPr>
          <a:xfrm>
            <a:off x="685796" y="0"/>
            <a:ext cx="8168817" cy="685865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04800" y="2667000"/>
            <a:ext cx="6777000" cy="2527800"/>
            <a:chOff x="304800" y="2667000"/>
            <a:chExt cx="6777000" cy="25278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4114800"/>
              <a:ext cx="6777000" cy="10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bg1">
                  <a:lumMod val="50000"/>
                </a:schemeClr>
              </a:solidFill>
            </a:ln>
          </p:spPr>
        </p:pic>
        <p:cxnSp>
          <p:nvCxnSpPr>
            <p:cNvPr id="7" name="Straight Arrow Connector 6"/>
            <p:cNvCxnSpPr/>
            <p:nvPr/>
          </p:nvCxnSpPr>
          <p:spPr>
            <a:xfrm rot="5400000" flipH="1" flipV="1">
              <a:off x="2324100" y="3086100"/>
              <a:ext cx="1447800" cy="609600"/>
            </a:xfrm>
            <a:prstGeom prst="straightConnector1">
              <a:avLst/>
            </a:prstGeom>
            <a:ln>
              <a:solidFill>
                <a:srgbClr val="7F7F7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133600" y="3810000"/>
            <a:ext cx="6565085" cy="2612399"/>
            <a:chOff x="2133600" y="3810000"/>
            <a:chExt cx="6565085" cy="261239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33600" y="5486400"/>
              <a:ext cx="6565085" cy="935999"/>
            </a:xfrm>
            <a:prstGeom prst="rect">
              <a:avLst/>
            </a:prstGeom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pic>
        <p:cxnSp>
          <p:nvCxnSpPr>
            <p:cNvPr id="10" name="Straight Arrow Connector 9"/>
            <p:cNvCxnSpPr/>
            <p:nvPr/>
          </p:nvCxnSpPr>
          <p:spPr>
            <a:xfrm rot="16200000" flipV="1">
              <a:off x="5788800" y="4193400"/>
              <a:ext cx="1676400" cy="909600"/>
            </a:xfrm>
            <a:prstGeom prst="straightConnector1">
              <a:avLst/>
            </a:prstGeom>
            <a:ln>
              <a:solidFill>
                <a:srgbClr val="D9D9D9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572571" y="382093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More</a:t>
            </a:r>
            <a:r>
              <a:rPr kumimoji="0" lang="en-US" sz="35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on the PS measurements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baseline="0" dirty="0" smtClean="0">
                <a:latin typeface="+mj-lt"/>
                <a:ea typeface="+mj-ea"/>
                <a:cs typeface="+mj-cs"/>
              </a:rPr>
              <a:t>Clearing</a:t>
            </a:r>
            <a:r>
              <a:rPr lang="en-US" sz="3500" b="1" dirty="0" smtClean="0">
                <a:latin typeface="+mj-lt"/>
                <a:ea typeface="+mj-ea"/>
                <a:cs typeface="+mj-cs"/>
              </a:rPr>
              <a:t> and suppression with a-C coating</a:t>
            </a:r>
            <a:endParaRPr kumimoji="0" lang="en-US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823" y="1580597"/>
            <a:ext cx="7364848" cy="504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572571" y="382093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More</a:t>
            </a:r>
            <a:r>
              <a:rPr kumimoji="0" lang="en-US" sz="35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on the SPS measurements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baseline="0" dirty="0" smtClean="0">
                <a:latin typeface="+mj-lt"/>
                <a:ea typeface="+mj-ea"/>
                <a:cs typeface="+mj-cs"/>
              </a:rPr>
              <a:t>Electron cloud as a function of SEY</a:t>
            </a:r>
            <a:endParaRPr kumimoji="0" lang="en-US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37423" y="1926973"/>
          <a:ext cx="8636000" cy="4483100"/>
        </p:xfrm>
        <a:graphic>
          <a:graphicData uri="http://schemas.openxmlformats.org/presentationml/2006/ole">
            <p:oleObj spid="_x0000_s34818" name="Worksheet" r:id="rId3" imgW="11785600" imgH="5880100" progId="Excel.Sheet.12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675279" y="2681692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StSt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37211" y="2496307"/>
            <a:ext cx="598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DLC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4603" y="3284614"/>
            <a:ext cx="1117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DLC cond.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5474" y="4083870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a-C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16200000" flipH="1">
            <a:off x="3904310" y="3748097"/>
            <a:ext cx="3197027" cy="10948"/>
          </a:xfrm>
          <a:prstGeom prst="line">
            <a:avLst/>
          </a:prstGeom>
          <a:ln>
            <a:solidFill>
              <a:srgbClr val="99EC4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67019" y="1653256"/>
            <a:ext cx="13094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99EC47"/>
                </a:solidFill>
              </a:rPr>
              <a:t>50 ns threshold (</a:t>
            </a:r>
            <a:r>
              <a:rPr lang="en-US" sz="1500" dirty="0" err="1" smtClean="0">
                <a:solidFill>
                  <a:srgbClr val="99EC47"/>
                </a:solidFill>
              </a:rPr>
              <a:t>simul</a:t>
            </a:r>
            <a:r>
              <a:rPr lang="en-US" sz="1500" dirty="0" smtClean="0">
                <a:solidFill>
                  <a:srgbClr val="99EC47"/>
                </a:solidFill>
              </a:rPr>
              <a:t>.)</a:t>
            </a:r>
            <a:endParaRPr lang="en-US" sz="1500" dirty="0">
              <a:solidFill>
                <a:srgbClr val="99EC47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572571" y="382093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More</a:t>
            </a:r>
            <a:r>
              <a:rPr kumimoji="0" lang="en-US" sz="35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on the LHC measurements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Energy loss due to </a:t>
            </a:r>
            <a:r>
              <a:rPr kumimoji="0" lang="en-US" sz="35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</a:t>
            </a:r>
            <a:r>
              <a:rPr kumimoji="0" lang="en-US" sz="35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-cloud?</a:t>
            </a:r>
            <a:endParaRPr kumimoji="0" lang="en-US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812" y="1372693"/>
            <a:ext cx="68103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17663" y="580281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Observation: if we assume 1kW lost by 200 nominal bunches (compatible with the measured heat load of 40mW/m), this would translate into </a:t>
            </a:r>
            <a:r>
              <a:rPr lang="en-US" dirty="0" err="1" smtClean="0">
                <a:latin typeface="Symbol" charset="2"/>
                <a:cs typeface="Symbol" charset="2"/>
              </a:rPr>
              <a:t>Df</a:t>
            </a:r>
            <a:r>
              <a:rPr lang="en-US" baseline="-25000" dirty="0" err="1" smtClean="0"/>
              <a:t>s</a:t>
            </a:r>
            <a:r>
              <a:rPr lang="en-US" dirty="0" smtClean="0"/>
              <a:t>=0.45</a:t>
            </a:r>
            <a:r>
              <a:rPr lang="en-US" baseline="30000" dirty="0" smtClean="0"/>
              <a:t> </a:t>
            </a:r>
            <a:r>
              <a:rPr lang="en-US" dirty="0" smtClean="0"/>
              <a:t>deg …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1726428" y="3326196"/>
            <a:ext cx="3885107" cy="1588"/>
          </a:xfrm>
          <a:prstGeom prst="line">
            <a:avLst/>
          </a:prstGeom>
          <a:ln w="12700" cap="flat" cmpd="sng" algn="ctr">
            <a:solidFill>
              <a:srgbClr val="008000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5-Point Star 15"/>
          <p:cNvSpPr>
            <a:spLocks noChangeAspect="1"/>
          </p:cNvSpPr>
          <p:nvPr/>
        </p:nvSpPr>
        <p:spPr>
          <a:xfrm>
            <a:off x="3538406" y="3199078"/>
            <a:ext cx="276233" cy="277198"/>
          </a:xfrm>
          <a:prstGeom prst="star5">
            <a:avLst>
              <a:gd name="adj" fmla="val 18015"/>
              <a:gd name="hf" fmla="val 105146"/>
              <a:gd name="vf" fmla="val 110557"/>
            </a:avLst>
          </a:prstGeom>
          <a:solidFill>
            <a:srgbClr val="27741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572571" y="382093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Coherent and 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incoherent effects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 smtClean="0">
                <a:latin typeface="+mj-lt"/>
                <a:ea typeface="+mj-ea"/>
                <a:cs typeface="+mj-cs"/>
              </a:rPr>
              <a:t>Tune footprints</a:t>
            </a:r>
            <a:endParaRPr kumimoji="0" lang="en-US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39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Electron cloud tune footprints</a:t>
            </a:r>
          </a:p>
          <a:p>
            <a:pPr lvl="1"/>
            <a:r>
              <a:rPr lang="en-US" dirty="0" smtClean="0"/>
              <a:t>Injection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and top energy</a:t>
            </a:r>
          </a:p>
          <a:p>
            <a:pPr lvl="1"/>
            <a:r>
              <a:rPr lang="en-US" dirty="0" smtClean="0"/>
              <a:t>Field-free and dipole region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06" y="2615930"/>
            <a:ext cx="7922691" cy="41760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572571" y="5902702"/>
            <a:ext cx="3694629" cy="158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2571" y="6102243"/>
            <a:ext cx="3703772" cy="158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72571" y="5694112"/>
            <a:ext cx="3694629" cy="158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-362232" y="4948855"/>
            <a:ext cx="3192110" cy="158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-158706" y="4949252"/>
            <a:ext cx="3191316" cy="158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V="1">
            <a:off x="18843" y="4935745"/>
            <a:ext cx="3191316" cy="28602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-398115" y="5299021"/>
            <a:ext cx="1606443" cy="1588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6200000" flipH="1">
            <a:off x="-82788" y="4943562"/>
            <a:ext cx="685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0000FF"/>
                </a:solidFill>
              </a:rPr>
              <a:t>0.02</a:t>
            </a:r>
            <a:endParaRPr lang="en-US" sz="1500" dirty="0">
              <a:solidFill>
                <a:srgbClr val="0000FF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6121330" y="5903496"/>
            <a:ext cx="408128" cy="1588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400800" y="5759023"/>
            <a:ext cx="8366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00FF"/>
                </a:solidFill>
              </a:rPr>
              <a:t>6</a:t>
            </a:r>
            <a:r>
              <a:rPr lang="en-US" sz="1500" dirty="0" smtClean="0">
                <a:solidFill>
                  <a:srgbClr val="0000FF"/>
                </a:solidFill>
              </a:rPr>
              <a:t> </a:t>
            </a:r>
            <a:r>
              <a:rPr lang="en-US" sz="1500" dirty="0" err="1" smtClean="0">
                <a:solidFill>
                  <a:srgbClr val="0000FF"/>
                </a:solidFill>
              </a:rPr>
              <a:t>x</a:t>
            </a:r>
            <a:r>
              <a:rPr lang="en-US" sz="1500" dirty="0" smtClean="0">
                <a:solidFill>
                  <a:srgbClr val="0000FF"/>
                </a:solidFill>
              </a:rPr>
              <a:t> 10</a:t>
            </a:r>
            <a:r>
              <a:rPr lang="en-US" sz="1500" baseline="30000" dirty="0" smtClean="0">
                <a:solidFill>
                  <a:srgbClr val="0000FF"/>
                </a:solidFill>
              </a:rPr>
              <a:t>-3</a:t>
            </a:r>
            <a:endParaRPr lang="en-US" sz="15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82000"/>
            <a:ext cx="7888000" cy="41760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72571" y="382093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Coherent and 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incoherent effects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 smtClean="0">
                <a:latin typeface="+mj-lt"/>
                <a:ea typeface="+mj-ea"/>
                <a:cs typeface="+mj-cs"/>
              </a:rPr>
              <a:t>Tune footprints</a:t>
            </a:r>
            <a:endParaRPr kumimoji="0" lang="en-US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39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Electron cloud tune footprints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Injection and </a:t>
            </a:r>
            <a:r>
              <a:rPr lang="en-US" dirty="0" smtClean="0"/>
              <a:t>top energy (4TeV)</a:t>
            </a:r>
          </a:p>
          <a:p>
            <a:pPr lvl="1"/>
            <a:r>
              <a:rPr lang="en-US" dirty="0" smtClean="0"/>
              <a:t>Field-free and dipole region 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rot="5400000">
            <a:off x="-398115" y="5299021"/>
            <a:ext cx="1606443" cy="1588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6200000" flipH="1">
            <a:off x="-82788" y="4943562"/>
            <a:ext cx="685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0000FF"/>
                </a:solidFill>
              </a:rPr>
              <a:t>0.003</a:t>
            </a:r>
            <a:endParaRPr lang="en-US" sz="1500" dirty="0">
              <a:solidFill>
                <a:srgbClr val="0000FF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6121330" y="5903496"/>
            <a:ext cx="408128" cy="1588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415571" y="5759023"/>
            <a:ext cx="8366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0000FF"/>
                </a:solidFill>
              </a:rPr>
              <a:t>8 </a:t>
            </a:r>
            <a:r>
              <a:rPr lang="en-US" sz="1500" dirty="0" err="1" smtClean="0">
                <a:solidFill>
                  <a:srgbClr val="0000FF"/>
                </a:solidFill>
              </a:rPr>
              <a:t>x</a:t>
            </a:r>
            <a:r>
              <a:rPr lang="en-US" sz="1500" dirty="0" smtClean="0">
                <a:solidFill>
                  <a:srgbClr val="0000FF"/>
                </a:solidFill>
              </a:rPr>
              <a:t> 10</a:t>
            </a:r>
            <a:r>
              <a:rPr lang="en-US" sz="1500" baseline="30000" dirty="0" smtClean="0">
                <a:solidFill>
                  <a:srgbClr val="0000FF"/>
                </a:solidFill>
              </a:rPr>
              <a:t>-4</a:t>
            </a:r>
            <a:endParaRPr lang="en-US" sz="15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572571" y="382093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Coherent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incoherent 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effects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 smtClean="0">
                <a:latin typeface="+mj-lt"/>
                <a:ea typeface="+mj-ea"/>
                <a:cs typeface="+mj-cs"/>
              </a:rPr>
              <a:t>Tune footprints</a:t>
            </a:r>
            <a:endParaRPr kumimoji="0" lang="en-US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79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Electron cloud instability thresholds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Injection and </a:t>
            </a:r>
            <a:r>
              <a:rPr lang="en-US" dirty="0" smtClean="0"/>
              <a:t>top energy (4TeV)</a:t>
            </a:r>
          </a:p>
          <a:p>
            <a:pPr lvl="1"/>
            <a:r>
              <a:rPr lang="en-US" dirty="0" smtClean="0"/>
              <a:t>Field-free and dipole region</a:t>
            </a:r>
          </a:p>
          <a:p>
            <a:pPr lvl="1"/>
            <a:r>
              <a:rPr lang="en-US" dirty="0" smtClean="0"/>
              <a:t>Different </a:t>
            </a:r>
            <a:r>
              <a:rPr lang="en-US" dirty="0" err="1" smtClean="0"/>
              <a:t>emittances</a:t>
            </a:r>
            <a:r>
              <a:rPr lang="en-US" dirty="0" smtClean="0"/>
              <a:t> and bunch lengths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4500"/>
            <a:ext cx="2908300" cy="387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275" y="3624024"/>
            <a:ext cx="5809263" cy="302400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290440" y="2318578"/>
            <a:ext cx="3429000" cy="2348246"/>
            <a:chOff x="5186073" y="2528554"/>
            <a:chExt cx="3429000" cy="2348246"/>
          </a:xfrm>
        </p:grpSpPr>
        <p:sp>
          <p:nvSpPr>
            <p:cNvPr id="11" name="Oval 10"/>
            <p:cNvSpPr/>
            <p:nvPr/>
          </p:nvSpPr>
          <p:spPr>
            <a:xfrm>
              <a:off x="5638800" y="4648200"/>
              <a:ext cx="457200" cy="22860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162800" y="4648200"/>
              <a:ext cx="457200" cy="22860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5400000">
              <a:off x="5600700" y="3543300"/>
              <a:ext cx="1371600" cy="838200"/>
            </a:xfrm>
            <a:prstGeom prst="straightConnector1">
              <a:avLst/>
            </a:prstGeom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6200000" flipH="1">
              <a:off x="6438900" y="3695700"/>
              <a:ext cx="1371600" cy="533400"/>
            </a:xfrm>
            <a:prstGeom prst="straightConnector1">
              <a:avLst/>
            </a:prstGeom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186073" y="2528554"/>
              <a:ext cx="3429000" cy="738664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</a:rPr>
                <a:t>Exactly same numbers quoted by Elena (HEADTAIL 2003), Kevin (HEADTAIL 2010), </a:t>
              </a:r>
              <a:r>
                <a:rPr lang="en-US" sz="1400" dirty="0" err="1" smtClean="0">
                  <a:solidFill>
                    <a:srgbClr val="0000FF"/>
                  </a:solidFill>
                </a:rPr>
                <a:t>Ohmi</a:t>
              </a:r>
              <a:r>
                <a:rPr lang="en-US" sz="1400" dirty="0" smtClean="0">
                  <a:solidFill>
                    <a:srgbClr val="0000FF"/>
                  </a:solidFill>
                </a:rPr>
                <a:t>-san (PEHTS 2010)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572571" y="382093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Coherent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incoherent 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effects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 smtClean="0">
                <a:latin typeface="+mj-lt"/>
                <a:ea typeface="+mj-ea"/>
                <a:cs typeface="+mj-cs"/>
              </a:rPr>
              <a:t>Tune footprints</a:t>
            </a:r>
            <a:endParaRPr kumimoji="0" lang="en-US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79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Electron cloud instability thresholds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Injection and </a:t>
            </a:r>
            <a:r>
              <a:rPr lang="en-US" dirty="0" smtClean="0"/>
              <a:t>top energy (4TeV)</a:t>
            </a:r>
          </a:p>
          <a:p>
            <a:pPr lvl="1"/>
            <a:r>
              <a:rPr lang="en-US" dirty="0" smtClean="0"/>
              <a:t>Field-free and dipole region</a:t>
            </a:r>
          </a:p>
          <a:p>
            <a:pPr lvl="1"/>
            <a:r>
              <a:rPr lang="en-US" dirty="0" smtClean="0"/>
              <a:t>Recovery of stability through chromaticity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77" y="3035300"/>
            <a:ext cx="2819400" cy="38227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063" y="3459580"/>
            <a:ext cx="5841057" cy="30239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572571" y="382093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Coherent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incoherent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effects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 smtClean="0">
                <a:latin typeface="+mj-lt"/>
                <a:ea typeface="+mj-ea"/>
                <a:cs typeface="+mj-cs"/>
              </a:rPr>
              <a:t>Long term beam behavior</a:t>
            </a:r>
            <a:endParaRPr kumimoji="0" lang="en-US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159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Long term behavior of the beam under the action of an electron cloud. Model planned to include elements with pinch from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Field-free regions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Dipoles</a:t>
            </a:r>
          </a:p>
          <a:p>
            <a:pPr lvl="1"/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Quadrupoles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340" y="3000176"/>
            <a:ext cx="7843462" cy="370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eneral-Workshop.png"/>
          <p:cNvPicPr>
            <a:picLocks noChangeAspect="1"/>
          </p:cNvPicPr>
          <p:nvPr/>
        </p:nvPicPr>
        <p:blipFill>
          <a:blip r:embed="rId2">
            <a:alphaModFix amt="15000"/>
          </a:blip>
          <a:srcRect l="3490" t="8562" r="8054" b="6342"/>
          <a:stretch>
            <a:fillRect/>
          </a:stretch>
        </p:blipFill>
        <p:spPr>
          <a:xfrm>
            <a:off x="457200" y="0"/>
            <a:ext cx="8420701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410200"/>
          </a:xfrm>
        </p:spPr>
        <p:txBody>
          <a:bodyPr>
            <a:normAutofit fontScale="85000" lnSpcReduction="20000"/>
          </a:bodyPr>
          <a:lstStyle/>
          <a:p>
            <a:pPr>
              <a:buFont typeface="Lucida Grande"/>
              <a:buChar char="→"/>
            </a:pPr>
            <a:r>
              <a:rPr lang="en-US" dirty="0" smtClean="0"/>
              <a:t>Proposed by O. </a:t>
            </a:r>
            <a:r>
              <a:rPr lang="en-US" dirty="0" err="1" smtClean="0"/>
              <a:t>Boine-Frankenheim</a:t>
            </a:r>
            <a:r>
              <a:rPr lang="en-US" dirty="0" smtClean="0"/>
              <a:t> (GSI) as a starting point to discuss electron cloud modeling with the CERN experts</a:t>
            </a:r>
          </a:p>
          <a:p>
            <a:pPr>
              <a:buFont typeface="Lucida Grande"/>
              <a:buChar char="→"/>
            </a:pPr>
            <a:r>
              <a:rPr lang="en-US" dirty="0" smtClean="0"/>
              <a:t>Organized by myself, Frank and Oliver under the </a:t>
            </a:r>
            <a:r>
              <a:rPr lang="en-US" dirty="0" err="1" smtClean="0"/>
              <a:t>EuCARD</a:t>
            </a:r>
            <a:r>
              <a:rPr lang="en-US" dirty="0" smtClean="0"/>
              <a:t>/ACCNET sponsorship</a:t>
            </a:r>
          </a:p>
          <a:p>
            <a:pPr>
              <a:buFont typeface="Lucida Grande"/>
              <a:buChar char="→"/>
            </a:pPr>
            <a:r>
              <a:rPr lang="en-US" dirty="0" smtClean="0"/>
              <a:t> Goals of the workshop</a:t>
            </a:r>
          </a:p>
          <a:p>
            <a:pPr lvl="1"/>
            <a:r>
              <a:rPr lang="en-US" dirty="0" smtClean="0"/>
              <a:t>Review the status of CERN and GSI electron cloud studies 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achine observations </a:t>
            </a:r>
          </a:p>
          <a:p>
            <a:pPr lvl="2"/>
            <a:r>
              <a:rPr lang="en-US" dirty="0" smtClean="0"/>
              <a:t>Modeling</a:t>
            </a:r>
          </a:p>
          <a:p>
            <a:pPr lvl="2"/>
            <a:r>
              <a:rPr lang="en-US" dirty="0" smtClean="0"/>
              <a:t>Simulations</a:t>
            </a:r>
          </a:p>
          <a:p>
            <a:pPr lvl="2"/>
            <a:r>
              <a:rPr lang="en-US" dirty="0" smtClean="0"/>
              <a:t>Diagnostics  </a:t>
            </a:r>
          </a:p>
          <a:p>
            <a:pPr lvl="1"/>
            <a:r>
              <a:rPr lang="en-US" dirty="0" smtClean="0"/>
              <a:t>Find synergies between the two laboratories 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efine a common strategy for future developments in terms of simulation tools, diagnostics and mitigation techniques.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572571" y="382093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Coherent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incoherent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effects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 smtClean="0">
                <a:latin typeface="+mj-lt"/>
                <a:ea typeface="+mj-ea"/>
                <a:cs typeface="+mj-cs"/>
              </a:rPr>
              <a:t>Long term beam behavior</a:t>
            </a:r>
            <a:endParaRPr kumimoji="0" lang="en-US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159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Preliminary simulations have been carried out with toy model electron cloud kicks of the field-free type alone (assuming a total tune spread as that obtained by Kevin’s footprints)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Very low </a:t>
            </a:r>
            <a:r>
              <a:rPr lang="en-US" dirty="0" err="1" smtClean="0">
                <a:solidFill>
                  <a:srgbClr val="000000"/>
                </a:solidFill>
              </a:rPr>
              <a:t>emiitance</a:t>
            </a:r>
            <a:r>
              <a:rPr lang="en-US" dirty="0" smtClean="0">
                <a:solidFill>
                  <a:srgbClr val="000000"/>
                </a:solidFill>
              </a:rPr>
              <a:t> growth rates have been found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Model needs to be refined with the correct </a:t>
            </a:r>
            <a:r>
              <a:rPr lang="en-US" dirty="0" err="1" smtClean="0">
                <a:solidFill>
                  <a:srgbClr val="000000"/>
                </a:solidFill>
              </a:rPr>
              <a:t>e</a:t>
            </a:r>
            <a:r>
              <a:rPr lang="en-US" dirty="0" smtClean="0">
                <a:solidFill>
                  <a:srgbClr val="000000"/>
                </a:solidFill>
              </a:rPr>
              <a:t>-cloud kicks in magnetic fields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429000"/>
            <a:ext cx="7256774" cy="288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572571" y="382093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Coherent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incoherent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effects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 smtClean="0">
                <a:latin typeface="+mj-lt"/>
                <a:ea typeface="+mj-ea"/>
                <a:cs typeface="+mj-cs"/>
              </a:rPr>
              <a:t>Long term beam behavior</a:t>
            </a:r>
            <a:endParaRPr kumimoji="0" lang="en-US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159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Long term behavior of the beam under the action of an electron cloud. Model planned to include elements with pinch from</a:t>
            </a:r>
          </a:p>
          <a:p>
            <a:pPr lvl="1"/>
            <a:r>
              <a:rPr lang="en-US" dirty="0" smtClean="0">
                <a:solidFill>
                  <a:srgbClr val="D9D9D9"/>
                </a:solidFill>
              </a:rPr>
              <a:t>Field-free regions</a:t>
            </a:r>
          </a:p>
          <a:p>
            <a:pPr lvl="1"/>
            <a:r>
              <a:rPr lang="en-US" dirty="0" smtClean="0"/>
              <a:t>Dipoles</a:t>
            </a:r>
          </a:p>
          <a:p>
            <a:pPr lvl="1"/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Quadrupoles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055" y="2971800"/>
            <a:ext cx="7790745" cy="370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572571" y="382093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Coherent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incoherent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effects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 smtClean="0">
                <a:latin typeface="+mj-lt"/>
                <a:ea typeface="+mj-ea"/>
                <a:cs typeface="+mj-cs"/>
              </a:rPr>
              <a:t>Long term beam behavior</a:t>
            </a:r>
            <a:endParaRPr kumimoji="0" lang="en-US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159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Long term behavior of the beam under the action of an electron cloud. Model planned to include elements with pinch from</a:t>
            </a:r>
          </a:p>
          <a:p>
            <a:pPr lvl="1"/>
            <a:r>
              <a:rPr lang="en-US" dirty="0" smtClean="0">
                <a:solidFill>
                  <a:srgbClr val="D9D9D9"/>
                </a:solidFill>
              </a:rPr>
              <a:t>Field-free regions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Dipoles</a:t>
            </a:r>
          </a:p>
          <a:p>
            <a:pPr lvl="1"/>
            <a:r>
              <a:rPr lang="en-US" dirty="0" err="1" smtClean="0"/>
              <a:t>Quadrupoles</a:t>
            </a:r>
            <a:r>
              <a:rPr lang="en-US" dirty="0" smtClean="0"/>
              <a:t> (approximation of strong field, not always true, under verification)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795" y="3116941"/>
            <a:ext cx="7778739" cy="370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572571" y="382093"/>
            <a:ext cx="8229600" cy="768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Main follow 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up 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from Workshop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85968" y="1456179"/>
            <a:ext cx="5867400" cy="914399"/>
          </a:xfrm>
          <a:ln>
            <a:solidFill>
              <a:srgbClr val="0000FF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Long term behavior of the beam under the action of an electron cloud. Model planned to include elements with detailed pinch</a:t>
            </a:r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1519324" y="3317460"/>
            <a:ext cx="5867400" cy="1295400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/>
              <a:t>3D self-consistent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calculation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-cloud wake fields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ü"/>
            </a:pPr>
            <a:r>
              <a:rPr lang="en-US" sz="3200" dirty="0" smtClean="0"/>
              <a:t>Quantify energy loss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ü"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Influence of electron magnetic field on transverse wakes 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585968" y="2370578"/>
            <a:ext cx="729499" cy="66294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6844544" y="2381000"/>
            <a:ext cx="815346" cy="79450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5310" y="2835717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Giuliano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43" y="1150443"/>
            <a:ext cx="1155700" cy="444500"/>
          </a:xfrm>
          <a:prstGeom prst="rect">
            <a:avLst/>
          </a:prstGeom>
        </p:spPr>
      </p:pic>
      <p:pic>
        <p:nvPicPr>
          <p:cNvPr id="18" name="Picture 17" descr="cern_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171" y="1216255"/>
            <a:ext cx="864000" cy="864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698006" y="2923307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Kevin, Frank, etc.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789825" y="3774660"/>
            <a:ext cx="729499" cy="66294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V="1">
            <a:off x="7376302" y="3632682"/>
            <a:ext cx="815346" cy="79450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8324" y="4437606"/>
            <a:ext cx="1300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Fatih</a:t>
            </a:r>
            <a:r>
              <a:rPr lang="en-US" dirty="0" smtClean="0">
                <a:solidFill>
                  <a:srgbClr val="0000FF"/>
                </a:solidFill>
              </a:rPr>
              <a:t>, Oliver, etc.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86427" y="4357587"/>
            <a:ext cx="1099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Giovanni, et al.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4" name="Content Placeholder 6"/>
          <p:cNvSpPr txBox="1">
            <a:spLocks/>
          </p:cNvSpPr>
          <p:nvPr/>
        </p:nvSpPr>
        <p:spPr>
          <a:xfrm>
            <a:off x="1845477" y="5342972"/>
            <a:ext cx="5867400" cy="1295400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/>
              <a:t>E-cloud build simulations with ECLOUD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ü"/>
            </a:pPr>
            <a:r>
              <a:rPr lang="en-US" sz="3200" dirty="0" smtClean="0"/>
              <a:t> in warm-warm transitions with the present pressure rise data (internal to CERN)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ü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Benchmark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GSI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Petrov’s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code for SIS18 bunches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10800000" flipV="1">
            <a:off x="6553203" y="5342972"/>
            <a:ext cx="1384969" cy="29582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006775" y="5091151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Giuseppe, Vincent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10800000">
            <a:off x="7649469" y="5943600"/>
            <a:ext cx="692485" cy="1524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163610" y="6065587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Octavio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1500486" y="6321590"/>
            <a:ext cx="828324" cy="18651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71021" y="6303007"/>
            <a:ext cx="941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Fedor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572571" y="382093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Other miscellaneous questions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63734" y="1620409"/>
            <a:ext cx="7818266" cy="4704191"/>
          </a:xfrm>
          <a:ln>
            <a:solidFill>
              <a:schemeClr val="tx1"/>
            </a:solidFill>
            <a:prstDash val="dot"/>
          </a:ln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High band-width f</a:t>
            </a:r>
            <a:r>
              <a:rPr lang="en-US" dirty="0" smtClean="0"/>
              <a:t>eedback </a:t>
            </a:r>
            <a:r>
              <a:rPr lang="en-US" dirty="0" smtClean="0"/>
              <a:t>system? Inefficient?</a:t>
            </a:r>
          </a:p>
          <a:p>
            <a:r>
              <a:rPr lang="en-US" dirty="0" smtClean="0"/>
              <a:t>Electron cloud </a:t>
            </a:r>
            <a:r>
              <a:rPr lang="en-US" dirty="0" smtClean="0"/>
              <a:t>fluctuations</a:t>
            </a:r>
          </a:p>
          <a:p>
            <a:r>
              <a:rPr lang="en-US" dirty="0" smtClean="0"/>
              <a:t>Scrubbing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Change of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max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Graphene</a:t>
            </a:r>
            <a:r>
              <a:rPr lang="en-US" dirty="0" smtClean="0"/>
              <a:t> </a:t>
            </a:r>
            <a:r>
              <a:rPr lang="en-US" dirty="0" smtClean="0"/>
              <a:t>layers (however, why conditioning is lost when venting?)</a:t>
            </a:r>
          </a:p>
          <a:p>
            <a:pPr lvl="1"/>
            <a:r>
              <a:rPr lang="en-US" dirty="0" smtClean="0"/>
              <a:t>Beams with high energy electrons</a:t>
            </a:r>
          </a:p>
          <a:p>
            <a:r>
              <a:rPr lang="en-US" dirty="0" smtClean="0"/>
              <a:t>Energy loss measured with the synchronous phase shift related to electron cloud</a:t>
            </a:r>
            <a:r>
              <a:rPr lang="en-US" dirty="0" smtClean="0"/>
              <a:t>? Benchmark with cryogenic measurements</a:t>
            </a:r>
          </a:p>
          <a:p>
            <a:r>
              <a:rPr lang="en-US" dirty="0" smtClean="0"/>
              <a:t>Another proof that a-C does not build </a:t>
            </a:r>
            <a:r>
              <a:rPr lang="en-US" dirty="0" err="1" smtClean="0"/>
              <a:t>e</a:t>
            </a:r>
            <a:r>
              <a:rPr lang="en-US" dirty="0" smtClean="0"/>
              <a:t>-cloud (PS)? Why then pressure rise in SPS</a:t>
            </a:r>
            <a:r>
              <a:rPr lang="en-US" dirty="0" smtClean="0"/>
              <a:t>?</a:t>
            </a:r>
          </a:p>
          <a:p>
            <a:r>
              <a:rPr lang="en-US" dirty="0" smtClean="0"/>
              <a:t>Coupled-bunch higher-order head-tail wakes and instabilities</a:t>
            </a:r>
          </a:p>
          <a:p>
            <a:r>
              <a:rPr lang="en-US" dirty="0" smtClean="0"/>
              <a:t>Initialization </a:t>
            </a:r>
            <a:r>
              <a:rPr lang="en-US" dirty="0" smtClean="0"/>
              <a:t>of electrons from gas ionization in simulations (positions and velocities)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Stripes in </a:t>
            </a:r>
            <a:r>
              <a:rPr lang="en-US" dirty="0" smtClean="0">
                <a:sym typeface="Wingdings"/>
              </a:rPr>
              <a:t>dipoles</a:t>
            </a:r>
            <a:endParaRPr lang="en-US" dirty="0" smtClean="0"/>
          </a:p>
          <a:p>
            <a:r>
              <a:rPr lang="en-US" dirty="0" smtClean="0"/>
              <a:t>Role and </a:t>
            </a:r>
            <a:r>
              <a:rPr lang="en-US" dirty="0" err="1" smtClean="0"/>
              <a:t>parametrization</a:t>
            </a:r>
            <a:r>
              <a:rPr lang="en-US" dirty="0" smtClean="0"/>
              <a:t> of </a:t>
            </a:r>
            <a:r>
              <a:rPr lang="en-US" dirty="0" err="1" smtClean="0"/>
              <a:t>rediffused</a:t>
            </a:r>
            <a:r>
              <a:rPr lang="en-US" dirty="0" smtClean="0"/>
              <a:t> electrons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ogram Monday.png"/>
          <p:cNvPicPr>
            <a:picLocks noGrp="1" noChangeAspect="1"/>
          </p:cNvPicPr>
          <p:nvPr>
            <p:ph idx="1"/>
          </p:nvPr>
        </p:nvPicPr>
        <p:blipFill>
          <a:blip r:embed="rId2"/>
          <a:srcRect l="3497" t="3147" r="3497" b="6293"/>
          <a:stretch>
            <a:fillRect/>
          </a:stretch>
        </p:blipFill>
        <p:spPr>
          <a:xfrm>
            <a:off x="386952" y="0"/>
            <a:ext cx="8217697" cy="6840000"/>
          </a:xfrm>
        </p:spPr>
      </p:pic>
      <p:grpSp>
        <p:nvGrpSpPr>
          <p:cNvPr id="8" name="Group 7"/>
          <p:cNvGrpSpPr/>
          <p:nvPr/>
        </p:nvGrpSpPr>
        <p:grpSpPr>
          <a:xfrm>
            <a:off x="304803" y="2514600"/>
            <a:ext cx="7074304" cy="1492800"/>
            <a:chOff x="304803" y="2514600"/>
            <a:chExt cx="7074304" cy="14928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3" y="2819400"/>
              <a:ext cx="7074304" cy="1188000"/>
            </a:xfrm>
            <a:prstGeom prst="rect">
              <a:avLst/>
            </a:prstGeom>
            <a:solidFill>
              <a:srgbClr val="27741E"/>
            </a:solidFill>
            <a:ln w="38100" cap="flat" cmpd="sng" algn="ctr">
              <a:solidFill>
                <a:srgbClr val="27741E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cxnSp>
          <p:nvCxnSpPr>
            <p:cNvPr id="7" name="Straight Arrow Connector 6"/>
            <p:cNvCxnSpPr/>
            <p:nvPr/>
          </p:nvCxnSpPr>
          <p:spPr>
            <a:xfrm flipV="1">
              <a:off x="1066800" y="2514600"/>
              <a:ext cx="381000" cy="304800"/>
            </a:xfrm>
            <a:prstGeom prst="straightConnector1">
              <a:avLst/>
            </a:prstGeom>
            <a:ln w="28575" cap="flat" cmpd="sng" algn="ctr">
              <a:solidFill>
                <a:srgbClr val="27741E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533400" y="1386002"/>
            <a:ext cx="7375610" cy="1433399"/>
            <a:chOff x="533400" y="1386002"/>
            <a:chExt cx="7375610" cy="1433399"/>
          </a:xfrm>
        </p:grpSpPr>
        <p:cxnSp>
          <p:nvCxnSpPr>
            <p:cNvPr id="9" name="Straight Arrow Connector 8"/>
            <p:cNvCxnSpPr/>
            <p:nvPr/>
          </p:nvCxnSpPr>
          <p:spPr>
            <a:xfrm rot="5400000">
              <a:off x="4038602" y="2362202"/>
              <a:ext cx="533399" cy="380999"/>
            </a:xfrm>
            <a:prstGeom prst="straightConnector1">
              <a:avLst/>
            </a:prstGeom>
            <a:ln w="28575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" y="1386002"/>
              <a:ext cx="7375610" cy="900000"/>
            </a:xfrm>
            <a:prstGeom prst="rect">
              <a:avLst/>
            </a:prstGeom>
            <a:ln w="28575" cap="flat" cmpd="sng" algn="ctr">
              <a:solidFill>
                <a:srgbClr val="77933C"/>
              </a:solidFill>
              <a:prstDash val="solid"/>
              <a:round/>
              <a:headEnd type="none" w="med" len="med"/>
              <a:tailEnd type="none" w="med" len="med"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3500" b="1" dirty="0" smtClean="0"/>
              <a:t>Electron cloud observation in LHC</a:t>
            </a:r>
            <a:br>
              <a:rPr lang="en-US" sz="3500" b="1" dirty="0" smtClean="0"/>
            </a:br>
            <a:r>
              <a:rPr lang="en-US" sz="3500" b="1" dirty="0" smtClean="0"/>
              <a:t>overview </a:t>
            </a:r>
            <a:endParaRPr lang="en-US" sz="3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150ns beams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ressure rise in common beam pipe, suppressed with solenoids</a:t>
            </a:r>
          </a:p>
          <a:p>
            <a:r>
              <a:rPr lang="en-US" dirty="0" smtClean="0"/>
              <a:t>75ns beams</a:t>
            </a:r>
          </a:p>
          <a:p>
            <a:pPr lvl="1"/>
            <a:r>
              <a:rPr lang="en-US" dirty="0" smtClean="0"/>
              <a:t>Same as 150ns</a:t>
            </a:r>
          </a:p>
          <a:p>
            <a:pPr lvl="1"/>
            <a:r>
              <a:rPr lang="en-US" dirty="0" smtClean="0"/>
              <a:t>Pressure rise in cold-warm and warm-warm transitions</a:t>
            </a:r>
          </a:p>
          <a:p>
            <a:pPr lvl="1"/>
            <a:r>
              <a:rPr lang="en-US" dirty="0" smtClean="0"/>
              <a:t>Beam instability for last bunches in one or more batches</a:t>
            </a:r>
          </a:p>
          <a:p>
            <a:r>
              <a:rPr lang="en-US" dirty="0" smtClean="0"/>
              <a:t>50ns beams</a:t>
            </a:r>
          </a:p>
          <a:p>
            <a:pPr lvl="1"/>
            <a:r>
              <a:rPr lang="en-US" dirty="0" smtClean="0"/>
              <a:t>Same as 75ns, and even more pronounced</a:t>
            </a:r>
          </a:p>
          <a:p>
            <a:pPr lvl="1"/>
            <a:r>
              <a:rPr lang="en-US" dirty="0" smtClean="0"/>
              <a:t>Additional heat load (40mW/m) on the beam screen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3500" b="1" dirty="0" smtClean="0"/>
              <a:t>Electron cloud observation in LHC</a:t>
            </a:r>
            <a:br>
              <a:rPr lang="en-US" sz="3500" b="1" dirty="0" smtClean="0"/>
            </a:br>
            <a:r>
              <a:rPr lang="en-US" sz="3500" b="1" dirty="0" smtClean="0"/>
              <a:t>pressure rise at transitions </a:t>
            </a:r>
            <a:endParaRPr lang="en-US" sz="3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744" y="1510922"/>
            <a:ext cx="8229600" cy="114299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Pressure rise at several types of gauges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its occurrence depends strongly on the local electron flux!</a:t>
            </a:r>
            <a:endParaRPr lang="en-US" dirty="0" smtClean="0"/>
          </a:p>
          <a:p>
            <a:r>
              <a:rPr lang="en-US" dirty="0" smtClean="0"/>
              <a:t>More than one order of magnitude between Cold-Warm and Room Temperature transitions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7" y="2743200"/>
            <a:ext cx="6271918" cy="381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3500" b="1" dirty="0" smtClean="0"/>
              <a:t>Electron cloud observation in LHC</a:t>
            </a:r>
            <a:br>
              <a:rPr lang="en-US" sz="3500" b="1" dirty="0" smtClean="0"/>
            </a:br>
            <a:r>
              <a:rPr lang="en-US" sz="3500" b="1" dirty="0" smtClean="0"/>
              <a:t>pressure rise at transitions </a:t>
            </a:r>
            <a:endParaRPr lang="en-US" sz="3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Zoom on the three types of transitions</a:t>
            </a:r>
          </a:p>
          <a:p>
            <a:r>
              <a:rPr lang="en-US" dirty="0" smtClean="0"/>
              <a:t>Pressure rise determined by electron flux, but also local desorption yields and pumping speeds (neighboring configuration)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867" y="2670703"/>
            <a:ext cx="7958838" cy="2915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782" y="5868510"/>
            <a:ext cx="2129304" cy="7958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581400" y="5912305"/>
            <a:ext cx="5471096" cy="564695"/>
            <a:chOff x="3581400" y="5912305"/>
            <a:chExt cx="5471096" cy="564695"/>
          </a:xfrm>
        </p:grpSpPr>
        <p:sp>
          <p:nvSpPr>
            <p:cNvPr id="6" name="Oval 5"/>
            <p:cNvSpPr/>
            <p:nvPr/>
          </p:nvSpPr>
          <p:spPr>
            <a:xfrm>
              <a:off x="3581400" y="5956100"/>
              <a:ext cx="1884214" cy="5209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5465614" y="6096000"/>
              <a:ext cx="935186" cy="139900"/>
            </a:xfrm>
            <a:prstGeom prst="straightConnector1">
              <a:avLst/>
            </a:prstGeom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461696" y="5912305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Scrubbing acts on both!!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3500" b="1" dirty="0" smtClean="0"/>
              <a:t>Electron cloud observation in LHC</a:t>
            </a:r>
            <a:br>
              <a:rPr lang="en-US" sz="3500" b="1" dirty="0" smtClean="0"/>
            </a:br>
            <a:r>
              <a:rPr lang="en-US" sz="3500" b="1" dirty="0" smtClean="0"/>
              <a:t>Scrubbing experience and plans</a:t>
            </a:r>
            <a:endParaRPr lang="en-US" sz="3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579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Pressure rise with 50ns a factor ~15 worse than with 75ns, therefore scrubbing more efficient with 50ns beams</a:t>
            </a:r>
          </a:p>
          <a:p>
            <a:r>
              <a:rPr lang="en-US" dirty="0" smtClean="0"/>
              <a:t>An improvement by a factor ~6 was observed in the same beam conditions after 20h of scrubbing with 50ns beams</a:t>
            </a:r>
          </a:p>
          <a:p>
            <a:r>
              <a:rPr lang="en-US" dirty="0" smtClean="0"/>
              <a:t>Scrubbing at injection reduces the SEY (logarithmically) and should serve the purpose also for top energy</a:t>
            </a:r>
          </a:p>
          <a:p>
            <a:pPr lvl="1"/>
            <a:r>
              <a:rPr lang="en-US" dirty="0" smtClean="0"/>
              <a:t>90% of the photoelectrons confined in the 1/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 cone thanks to the saw-tooth, the remaining 10% should not </a:t>
            </a:r>
            <a:r>
              <a:rPr lang="en-US" dirty="0" err="1" smtClean="0"/>
              <a:t>multipact</a:t>
            </a:r>
            <a:r>
              <a:rPr lang="en-US" dirty="0" smtClean="0"/>
              <a:t> if the inner surface of the chamber is uniformly scrubbed</a:t>
            </a:r>
          </a:p>
          <a:p>
            <a:pPr lvl="1"/>
            <a:r>
              <a:rPr lang="en-US" dirty="0" smtClean="0"/>
              <a:t>However SR scrubbing of SEY was found not to be effective, so there’s no additional advantage to scrub at top energy</a:t>
            </a:r>
          </a:p>
          <a:p>
            <a:r>
              <a:rPr lang="en-US" dirty="0" smtClean="0"/>
              <a:t>Scrubbing was shown to work both on warm and cold surfaces</a:t>
            </a:r>
          </a:p>
          <a:p>
            <a:pPr>
              <a:buNone/>
            </a:pPr>
            <a:endParaRPr lang="en-US" dirty="0" smtClean="0"/>
          </a:p>
          <a:p>
            <a:pPr>
              <a:buClr>
                <a:schemeClr val="tx1"/>
              </a:buClr>
              <a:buFont typeface="Lucida Grande"/>
              <a:buChar char="⇒"/>
            </a:pPr>
            <a:r>
              <a:rPr lang="en-US" b="1" dirty="0" smtClean="0">
                <a:solidFill>
                  <a:srgbClr val="FF0000"/>
                </a:solidFill>
              </a:rPr>
              <a:t>1 week scrubbing with 50ns beams at injection energy </a:t>
            </a:r>
            <a:r>
              <a:rPr lang="en-US" dirty="0" smtClean="0"/>
              <a:t>and constant electron cloud activity (i.e. topping up with beam when the pressure is seen to decrease) is expected to ensure safe operation with 75ns beams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More on scrubbing</a:t>
            </a:r>
            <a:endParaRPr lang="en-US" sz="35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96" y="2806476"/>
            <a:ext cx="8231303" cy="3852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9362"/>
            <a:ext cx="8229600" cy="1722438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Scrubbing, or conditioning, is usually ascribed to a graphitization of the surface under photon, electron or ion bombardment (seems confirmed by surface spectroscopy)</a:t>
            </a:r>
          </a:p>
          <a:p>
            <a:r>
              <a:rPr lang="en-US" dirty="0" smtClean="0"/>
              <a:t>Therefore it can be aided by depositing on the surface some </a:t>
            </a:r>
            <a:r>
              <a:rPr lang="en-US" dirty="0" err="1" smtClean="0"/>
              <a:t>monolayers</a:t>
            </a:r>
            <a:r>
              <a:rPr lang="en-US" dirty="0" smtClean="0"/>
              <a:t> of graphitic C (</a:t>
            </a:r>
            <a:r>
              <a:rPr lang="en-US" dirty="0" err="1" smtClean="0"/>
              <a:t>graphene</a:t>
            </a:r>
            <a:r>
              <a:rPr lang="en-US" dirty="0" smtClean="0"/>
              <a:t>) in a preventive manner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however, issues of stability in an accelerator environment??</a:t>
            </a:r>
          </a:p>
          <a:p>
            <a:r>
              <a:rPr lang="en-US" dirty="0" smtClean="0">
                <a:sym typeface="Wingdings"/>
              </a:rPr>
              <a:t>Why scrubbing is lost after opening to air? We can believe that the surface becomes dirty again, but why the graphitic layer gets removed??</a:t>
            </a:r>
            <a:r>
              <a:rPr lang="en-US" dirty="0" smtClean="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1879</TotalTime>
  <Words>1916</Words>
  <Application>Microsoft Macintosh PowerPoint</Application>
  <PresentationFormat>On-screen Show (4:3)</PresentationFormat>
  <Paragraphs>215</Paragraphs>
  <Slides>34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Worksheet</vt:lpstr>
      <vt:lpstr>Summary of the CERN-GSI Workshop on Electron Cloud</vt:lpstr>
      <vt:lpstr>Slide 2</vt:lpstr>
      <vt:lpstr>Slide 3</vt:lpstr>
      <vt:lpstr>Slide 4</vt:lpstr>
      <vt:lpstr>Electron cloud observation in LHC overview </vt:lpstr>
      <vt:lpstr>Electron cloud observation in LHC pressure rise at transitions </vt:lpstr>
      <vt:lpstr>Electron cloud observation in LHC pressure rise at transitions </vt:lpstr>
      <vt:lpstr>Electron cloud observation in LHC Scrubbing experience and plans</vt:lpstr>
      <vt:lpstr>More on scrubbing</vt:lpstr>
      <vt:lpstr>More on scrubbing</vt:lpstr>
      <vt:lpstr>More on scrubbing</vt:lpstr>
      <vt:lpstr>More on scrubbing</vt:lpstr>
      <vt:lpstr>Instabilities in positron machines</vt:lpstr>
      <vt:lpstr>Instabilities in positron machines Feedback system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of the CERN-GSI Workshop on Electron Cloud</dc:title>
  <dc:creator>Giovanni Rumolo</dc:creator>
  <cp:lastModifiedBy>Giovanni Rumolo</cp:lastModifiedBy>
  <cp:revision>107</cp:revision>
  <dcterms:created xsi:type="dcterms:W3CDTF">2011-03-25T14:26:49Z</dcterms:created>
  <dcterms:modified xsi:type="dcterms:W3CDTF">2011-03-25T14:33:55Z</dcterms:modified>
</cp:coreProperties>
</file>