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74" r:id="rId13"/>
    <p:sldId id="269" r:id="rId14"/>
    <p:sldId id="270" r:id="rId15"/>
    <p:sldId id="260" r:id="rId16"/>
    <p:sldId id="275" r:id="rId17"/>
    <p:sldId id="276" r:id="rId18"/>
    <p:sldId id="277" r:id="rId19"/>
    <p:sldId id="278" r:id="rId20"/>
    <p:sldId id="261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0189F-A24B-44D1-9817-A057DA5B0D17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89F9-AF86-4D8F-948B-BBBEEA00C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9144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Parameter studies of the e</a:t>
            </a:r>
            <a:r>
              <a:rPr lang="en-US" sz="4400" b="1" baseline="30000" dirty="0" smtClean="0">
                <a:solidFill>
                  <a:schemeClr val="tx2"/>
                </a:solidFill>
              </a:rPr>
              <a:t>-</a:t>
            </a:r>
            <a:r>
              <a:rPr lang="en-US" sz="4400" b="1" dirty="0" smtClean="0">
                <a:solidFill>
                  <a:schemeClr val="tx2"/>
                </a:solidFill>
              </a:rPr>
              <a:t> cloud build up (update)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95581"/>
            <a:ext cx="830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/>
              <a:t>C.Octavio</a:t>
            </a:r>
            <a:r>
              <a:rPr lang="en-US" sz="2300" dirty="0" smtClean="0"/>
              <a:t>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Giovanni </a:t>
            </a:r>
            <a:r>
              <a:rPr lang="es-ES_tradnl" sz="2300" dirty="0"/>
              <a:t>R</a:t>
            </a:r>
            <a:r>
              <a:rPr lang="es-ES_tradnl" sz="2300" dirty="0" smtClean="0"/>
              <a:t>umolo, Frank Zimmermann</a:t>
            </a:r>
          </a:p>
          <a:p>
            <a:pPr algn="ctr"/>
            <a:endParaRPr lang="es-ES_tradnl" sz="2300" dirty="0"/>
          </a:p>
          <a:p>
            <a:pPr algn="ctr"/>
            <a:r>
              <a:rPr lang="es-ES_tradnl" sz="2300" b="1" dirty="0" err="1" smtClean="0"/>
              <a:t>Thanks</a:t>
            </a:r>
            <a:r>
              <a:rPr lang="es-ES_tradnl" sz="2300" b="1" dirty="0" smtClean="0"/>
              <a:t> </a:t>
            </a:r>
            <a:r>
              <a:rPr lang="es-ES_tradnl" sz="2300" b="1" dirty="0" err="1" smtClean="0"/>
              <a:t>to</a:t>
            </a:r>
            <a:r>
              <a:rPr lang="es-ES_tradnl" sz="2300" dirty="0" smtClean="0"/>
              <a:t> </a:t>
            </a:r>
          </a:p>
          <a:p>
            <a:pPr algn="ctr"/>
            <a:r>
              <a:rPr lang="en-US" sz="2300" dirty="0" err="1" smtClean="0"/>
              <a:t>G.Bregliozzi</a:t>
            </a:r>
            <a:endParaRPr lang="es-ES_tradnl" sz="2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066796"/>
          <a:ext cx="8229600" cy="492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95400"/>
                <a:gridCol w="1219200"/>
                <a:gridCol w="1371600"/>
                <a:gridCol w="1371600"/>
                <a:gridCol w="1371600"/>
              </a:tblGrid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Gauge Name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Position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[mm]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VGI.543.6L2.B.PR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3100.922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35.957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293.332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0.0340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0.476/1.355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VGI.89.5R2.B.PR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3485.786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48.620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102.386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0.0536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0.554/0.800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VGI.319.5L3.B.PR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6582.651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148.249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159.321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0.307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1.011/0.998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VGI.77.7R3.B.PR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6878.895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36.566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207.785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0.0109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0.478/1.140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VGI.141.6L4.B.PR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9847.184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283.684            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315.246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</a:t>
                      </a:r>
                      <a:r>
                        <a:rPr lang="en-US" sz="1800" dirty="0" smtClean="0"/>
                        <a:t>0.0932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1.335/1.404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VGI.77.6L5.B.PR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13148.149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147.106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128.667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0.0780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0.962/0.897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VGI.117.5R6.B.PR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16849.049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359.358 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351.753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0.222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1.516/1.483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VGI.53.6L7.B.PR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19844.301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30.232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284.680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0.0461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0.437/1.334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VGI.77.6R8.B.PR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23500.148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57.103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145.645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0.0391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0.599/0.955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VGI.35.7R8.B.PR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23568.221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264.057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55.905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0.182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1.238/0.591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VGI.85.6L1.B.PR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26449.409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129.699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143.134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0.0512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0.902/0.946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6001435"/>
            <a:ext cx="2667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*</a:t>
            </a:r>
            <a:r>
              <a:rPr lang="en-US" sz="1500" dirty="0"/>
              <a:t>Calculated from </a:t>
            </a:r>
            <a:r>
              <a:rPr lang="en-US" sz="1500" dirty="0" smtClean="0"/>
              <a:t>IP1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066796"/>
          <a:ext cx="8229600" cy="492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95400"/>
                <a:gridCol w="1219200"/>
                <a:gridCol w="1371600"/>
                <a:gridCol w="1371600"/>
                <a:gridCol w="1371600"/>
              </a:tblGrid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Gauge Name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Position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[mm]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VGI.543.6L2.B.PR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3100.922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35.957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293.332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0.0340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0.476/1.355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VGI.89.5R2.B.PR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3485.786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48.620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102.386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0.0536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0.554/0.800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VGI.319.5L3.B.PR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6582.651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148.249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159.321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0.307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1.011/0.998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VGI.77.7R3.B.PR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6878.895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36.566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207.785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0.0109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0.478/1.140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VGI.141.6L4.B.PR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9847.184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283.684            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315.246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</a:t>
                      </a:r>
                      <a:r>
                        <a:rPr lang="en-US" sz="1800" dirty="0" smtClean="0"/>
                        <a:t>0.0932</a:t>
                      </a:r>
                      <a:endParaRPr lang="en-US" sz="18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1.335/1.404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VGI.77.6L5.B.PR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13148.149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147.106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128.667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0.0780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0.962/0.897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VGI.117.5R6.B.PR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16849.049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359.358 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351.753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0.222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1.516/1.483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VGI.53.6L7.B.PR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19844.301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30.232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284.680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0.0461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0.437/1.334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VGI.77.6R8.B.PR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23500.148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57.103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145.645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0.0391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0.599/0.955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VGI.35.7R8.B.PR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23568.221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264.057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55.905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0.182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1.238/0.591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VGI.85.6L1.B.PR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26449.409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129.699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143.134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0.0512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0.902/0.946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6001435"/>
            <a:ext cx="2667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*</a:t>
            </a:r>
            <a:r>
              <a:rPr lang="en-US" sz="1500" dirty="0"/>
              <a:t>Calculated from </a:t>
            </a:r>
            <a:r>
              <a:rPr lang="en-US" sz="1500" dirty="0" smtClean="0"/>
              <a:t>IP1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1066796"/>
          <a:ext cx="8229600" cy="492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95400"/>
                <a:gridCol w="1219200"/>
                <a:gridCol w="1371600"/>
                <a:gridCol w="1371600"/>
                <a:gridCol w="1371600"/>
              </a:tblGrid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Gauge Name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Position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Symbo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baseline="-25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b="1" dirty="0" err="1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600" b="1" baseline="-25000" dirty="0" err="1"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[mm]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VGI.543.6L2.B.PR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3100.922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35.957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293.332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0.0340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0.476/1.355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VGI.89.5R2.B.PR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3485.786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48.620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102.386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0.0536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0.554/0.800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VGI.319.5L3.B.PR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6582.651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148.249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159.321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0.307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1.011/0.998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VGI.77.7R3.B.PR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6878.895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36.566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207.785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0.0109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0.478/1.140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VGI.141.6L4.B.PR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9847.184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283.684            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315.246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</a:t>
                      </a:r>
                      <a:r>
                        <a:rPr lang="en-US" sz="1800" dirty="0" smtClean="0"/>
                        <a:t>0.0932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1.335/1.404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VGI.77.6L5.B.PR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13148.149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147.106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128.667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0.0780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0.962/0.897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VGI.117.5R6.B.PR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16849.049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359.358 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351.753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0.222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1.516/1.483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VGI.53.6L7.B.PR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19844.301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30.232 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284.680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0.0461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0.437/1.334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VGI.77.6R8.B.PR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23500.148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57.103 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145.645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0.0391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0.599/0.955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VGI.35.7R8.B.PR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23568.221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264.057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55.905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0.182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1.238/0.591</a:t>
                      </a:r>
                      <a:endParaRPr lang="en-US" sz="1800" dirty="0"/>
                    </a:p>
                  </a:txBody>
                  <a:tcPr marL="68580" marR="68580" marT="0" marB="0"/>
                </a:tc>
              </a:tr>
              <a:tr h="398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VGI.85.6L1.B.PR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26449.409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129.699          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143.134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0.0512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0.902/0.946</a:t>
                      </a:r>
                      <a:endParaRPr lang="en-US" sz="1800" dirty="0"/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6001435"/>
            <a:ext cx="2667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*</a:t>
            </a:r>
            <a:r>
              <a:rPr lang="en-US" sz="1500" dirty="0"/>
              <a:t>Calculated from </a:t>
            </a:r>
            <a:r>
              <a:rPr lang="en-US" sz="1500" dirty="0" smtClean="0"/>
              <a:t>IP1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1" name="Picture 10" descr="Selected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77892"/>
            <a:ext cx="8839200" cy="461330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362200" y="6096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VGI.141.6L4.B.PR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endCxn id="12" idx="1"/>
          </p:cNvCxnSpPr>
          <p:nvPr/>
        </p:nvCxnSpPr>
        <p:spPr>
          <a:xfrm flipV="1">
            <a:off x="838200" y="800100"/>
            <a:ext cx="15240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219200"/>
            <a:ext cx="8077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Why </a:t>
            </a:r>
            <a:r>
              <a:rPr lang="en-US" sz="2200" b="1" dirty="0" smtClean="0"/>
              <a:t>VGI.141.6L4.B.PR</a:t>
            </a:r>
            <a:r>
              <a:rPr lang="en-US" sz="2200" dirty="0" smtClean="0"/>
              <a:t>?</a:t>
            </a:r>
          </a:p>
          <a:p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Bigger pressure (less influence from base pressure???)</a:t>
            </a:r>
          </a:p>
          <a:p>
            <a:pPr lvl="1">
              <a:buFont typeface="Arial" pitchFamily="34" charset="0"/>
              <a:buChar char="•"/>
            </a:pPr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 Quite similar initial pressure for long batch spacing</a:t>
            </a:r>
          </a:p>
          <a:p>
            <a:pPr lvl="1">
              <a:buFont typeface="Arial" pitchFamily="34" charset="0"/>
              <a:buChar char="•"/>
            </a:pPr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Clear pressure jumps</a:t>
            </a:r>
          </a:p>
          <a:p>
            <a:pPr lvl="1">
              <a:buFont typeface="Arial" pitchFamily="34" charset="0"/>
              <a:buChar char="•"/>
            </a:pPr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Not too noisy</a:t>
            </a:r>
          </a:p>
          <a:p>
            <a:pPr lvl="1">
              <a:buFont typeface="Arial" pitchFamily="34" charset="0"/>
              <a:buChar char="•"/>
            </a:pPr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Round beam (quite big size [1.35/1.40 mm</a:t>
            </a:r>
            <a:r>
              <a:rPr lang="en-US" sz="2200" dirty="0"/>
              <a:t>]</a:t>
            </a:r>
            <a:r>
              <a:rPr lang="en-US" sz="2200" dirty="0" smtClean="0"/>
              <a:t>, similar to IP3 [1.51/1.13 mm])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2057400"/>
            <a:ext cx="8458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/>
              <a:t>New approach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>
                <a:solidFill>
                  <a:srgbClr val="FF0000"/>
                </a:solidFill>
              </a:rPr>
              <a:t>Results?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MD proposal</a:t>
            </a:r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2" name="Picture 11" descr="plot_1p35_8p85_28p85_isobars_b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plot_1p35_8p85_zoom1_isobars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1000"/>
            <a:ext cx="91440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plot_1p35_8p85_zoom1_isobars_6x6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399" y="685800"/>
            <a:ext cx="4463143" cy="3124200"/>
          </a:xfrm>
          <a:prstGeom prst="rect">
            <a:avLst/>
          </a:prstGeom>
        </p:spPr>
      </p:pic>
      <p:pic>
        <p:nvPicPr>
          <p:cNvPr id="10" name="Picture 9" descr="plot_1p35_8p85_zoom1_isobars_4x4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6571" y="3276600"/>
            <a:ext cx="4700229" cy="3290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81600" y="1447800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</a:rPr>
              <a:t>The number of grid points definitely makes a difference</a:t>
            </a:r>
            <a:endParaRPr lang="en-US" sz="2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 Maybe the fluctuations dominate when doing a “zoom” in a certain</a:t>
            </a:r>
          </a:p>
          <a:p>
            <a:r>
              <a:rPr lang="en-US" sz="2200" dirty="0" smtClean="0"/>
              <a:t>   region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smtClean="0"/>
              <a:t>This </a:t>
            </a:r>
            <a:r>
              <a:rPr lang="en-US" sz="2200" dirty="0" smtClean="0"/>
              <a:t>lack of consistency could arrive from a bad </a:t>
            </a:r>
            <a:r>
              <a:rPr lang="en-US" sz="2200" dirty="0" smtClean="0"/>
              <a:t>fitting</a:t>
            </a:r>
            <a:endParaRPr lang="en-US" sz="2200" dirty="0" smtClean="0"/>
          </a:p>
          <a:p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Future work: Find a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or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order surface fitting and see if we get a</a:t>
            </a:r>
          </a:p>
          <a:p>
            <a:r>
              <a:rPr lang="en-US" sz="2200" dirty="0" smtClean="0"/>
              <a:t>   </a:t>
            </a:r>
            <a:r>
              <a:rPr lang="en-US" sz="2200" dirty="0" smtClean="0"/>
              <a:t>better agreement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New data from scrubbing run will be much appreciated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2057400"/>
            <a:ext cx="8458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/>
              <a:t>New approach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Results?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MD proposal</a:t>
            </a:r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2057400"/>
            <a:ext cx="8458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/>
              <a:t>New approach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Results?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>
                <a:solidFill>
                  <a:srgbClr val="FF0000"/>
                </a:solidFill>
              </a:rPr>
              <a:t>MD proposal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MD proposal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 ideal MD for such a study:</a:t>
            </a:r>
          </a:p>
          <a:p>
            <a:endParaRPr lang="en-US" sz="2200" dirty="0"/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Longer time running for each batch spacing </a:t>
            </a:r>
            <a:r>
              <a:rPr lang="en-US" sz="2200" dirty="0" smtClean="0">
                <a:sym typeface="Wingdings" pitchFamily="2" charset="2"/>
              </a:rPr>
              <a:t> To reach constant pressure</a:t>
            </a:r>
          </a:p>
          <a:p>
            <a:pPr lvl="1">
              <a:buFont typeface="Arial" pitchFamily="34" charset="0"/>
              <a:buChar char="•"/>
            </a:pPr>
            <a:endParaRPr lang="en-US" sz="2200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ym typeface="Wingdings" pitchFamily="2" charset="2"/>
              </a:rPr>
              <a:t> Longer relaxing time  To achieve the same initial value</a:t>
            </a:r>
          </a:p>
          <a:p>
            <a:pPr lvl="1">
              <a:buFont typeface="Arial" pitchFamily="34" charset="0"/>
              <a:buChar char="•"/>
            </a:pPr>
            <a:endParaRPr lang="en-US" sz="2200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ym typeface="Wingdings" pitchFamily="2" charset="2"/>
              </a:rPr>
              <a:t> Shorter batch spacing  Less influence of base pressure, less CPU time, less CPU space; E.g.: 0.225, 1.0, 2.0, 4.0, 6.0 and 10.0 </a:t>
            </a:r>
            <a:r>
              <a:rPr lang="en-US" sz="22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200" dirty="0" smtClean="0">
                <a:sym typeface="Wingdings" pitchFamily="2" charset="2"/>
              </a:rPr>
              <a:t>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2057400"/>
            <a:ext cx="8458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>
                <a:solidFill>
                  <a:srgbClr val="FF0000"/>
                </a:solidFill>
              </a:rPr>
              <a:t>New approach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Results?</a:t>
            </a:r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MD proposal</a:t>
            </a:r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4800" y="914400"/>
            <a:ext cx="8534400" cy="5636568"/>
            <a:chOff x="304800" y="914400"/>
            <a:chExt cx="8534400" cy="5636568"/>
          </a:xfrm>
        </p:grpSpPr>
        <p:sp>
          <p:nvSpPr>
            <p:cNvPr id="11" name="TextBox 10"/>
            <p:cNvSpPr txBox="1"/>
            <p:nvPr/>
          </p:nvSpPr>
          <p:spPr>
            <a:xfrm>
              <a:off x="304800" y="914400"/>
              <a:ext cx="8534400" cy="2908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 smtClean="0"/>
                <a:t>- Vacuum people: ”VGPB.2.5L3.B.PR is not suitable for this study”; Why?</a:t>
              </a:r>
            </a:p>
            <a:p>
              <a:r>
                <a:rPr lang="en-US" dirty="0"/>
                <a:t> </a:t>
              </a:r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 Penning gauge </a:t>
              </a:r>
              <a:r>
                <a:rPr lang="en-US" dirty="0" smtClean="0">
                  <a:sym typeface="Wingdings" pitchFamily="2" charset="2"/>
                </a:rPr>
                <a:t></a:t>
              </a:r>
              <a:r>
                <a:rPr lang="en-US" dirty="0" smtClean="0"/>
                <a:t> </a:t>
              </a:r>
              <a:r>
                <a:rPr lang="en-US" dirty="0"/>
                <a:t>not </a:t>
              </a:r>
              <a:r>
                <a:rPr lang="en-US" dirty="0" smtClean="0"/>
                <a:t>very accurate</a:t>
              </a:r>
            </a:p>
            <a:p>
              <a:pPr lvl="1">
                <a:buFont typeface="Arial" pitchFamily="34" charset="0"/>
                <a:buChar char="•"/>
              </a:pPr>
              <a:endParaRPr lang="en-US" dirty="0"/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n-US" dirty="0"/>
                <a:t>C</a:t>
              </a:r>
              <a:r>
                <a:rPr lang="en-US" dirty="0" smtClean="0"/>
                <a:t>lose to an </a:t>
              </a:r>
              <a:r>
                <a:rPr lang="en-US" dirty="0" err="1" smtClean="0"/>
                <a:t>octupole</a:t>
              </a:r>
              <a:r>
                <a:rPr lang="en-US" dirty="0" smtClean="0"/>
                <a:t> magnet with unclear state of the NEG coating (problems during the bake out)</a:t>
              </a:r>
            </a:p>
            <a:p>
              <a:pPr lvl="1">
                <a:buFont typeface="Arial" pitchFamily="34" charset="0"/>
                <a:buChar char="•"/>
              </a:pPr>
              <a:endParaRPr lang="en-US" dirty="0"/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n-US" dirty="0"/>
                <a:t>O</a:t>
              </a:r>
              <a:r>
                <a:rPr lang="en-US" dirty="0" smtClean="0"/>
                <a:t>nly two gauges like that in the machine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r>
                <a:rPr lang="en-US" dirty="0" smtClean="0"/>
                <a:t>difficult comparison and extrapolation</a:t>
              </a:r>
            </a:p>
            <a:p>
              <a:pPr lvl="1">
                <a:buFont typeface="Arial" pitchFamily="34" charset="0"/>
                <a:buChar char="•"/>
              </a:pPr>
              <a:endParaRPr lang="en-US" dirty="0"/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 Complicated geometry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" y="3919478"/>
              <a:ext cx="8534400" cy="2631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 smtClean="0"/>
                <a:t>- Instead let’s use </a:t>
              </a:r>
              <a:r>
                <a:rPr lang="en-US" sz="2100" b="1" dirty="0" smtClean="0"/>
                <a:t>ionization gauges</a:t>
              </a:r>
              <a:r>
                <a:rPr lang="en-US" sz="2100" dirty="0" smtClean="0"/>
                <a:t>:</a:t>
              </a:r>
            </a:p>
            <a:p>
              <a:endParaRPr lang="en-US" dirty="0"/>
            </a:p>
            <a:p>
              <a:pPr lvl="1">
                <a:buFont typeface="Arial" pitchFamily="34" charset="0"/>
                <a:buChar char="•"/>
              </a:pPr>
              <a:r>
                <a:rPr lang="en-US" dirty="0" smtClean="0"/>
                <a:t> More accurate</a:t>
              </a:r>
            </a:p>
            <a:p>
              <a:pPr lvl="1">
                <a:buFont typeface="Arial" pitchFamily="34" charset="0"/>
                <a:buChar char="•"/>
              </a:pPr>
              <a:endParaRPr lang="en-US" dirty="0" smtClean="0"/>
            </a:p>
            <a:p>
              <a:pPr lvl="1">
                <a:buFont typeface="Arial" pitchFamily="34" charset="0"/>
                <a:buChar char="•"/>
              </a:pPr>
              <a:r>
                <a:rPr lang="en-US" dirty="0"/>
                <a:t> L</a:t>
              </a:r>
              <a:r>
                <a:rPr lang="en-US" dirty="0" smtClean="0"/>
                <a:t>ocated between two 7 m NEG coated beam pipes</a:t>
              </a:r>
            </a:p>
            <a:p>
              <a:pPr lvl="1">
                <a:buFont typeface="Arial" pitchFamily="34" charset="0"/>
                <a:buChar char="•"/>
              </a:pPr>
              <a:endParaRPr lang="en-US" dirty="0" smtClean="0"/>
            </a:p>
            <a:p>
              <a:pPr lvl="1">
                <a:buFont typeface="Arial" pitchFamily="34" charset="0"/>
                <a:buChar char="•"/>
              </a:pPr>
              <a:r>
                <a:rPr lang="en-US" dirty="0"/>
                <a:t> </a:t>
              </a:r>
              <a:r>
                <a:rPr lang="en-US" dirty="0" smtClean="0"/>
                <a:t>There </a:t>
              </a:r>
              <a:r>
                <a:rPr lang="en-US" dirty="0"/>
                <a:t>are 173 around the ring (easier comparison and extrapolation</a:t>
              </a:r>
              <a:r>
                <a:rPr lang="en-US" dirty="0" smtClean="0"/>
                <a:t>)</a:t>
              </a:r>
            </a:p>
            <a:p>
              <a:pPr lvl="1">
                <a:buFont typeface="Arial" pitchFamily="34" charset="0"/>
                <a:buChar char="•"/>
              </a:pPr>
              <a:endParaRPr lang="en-US" dirty="0" smtClean="0"/>
            </a:p>
            <a:p>
              <a:pPr lvl="1">
                <a:buFont typeface="Arial" pitchFamily="34" charset="0"/>
                <a:buChar char="•"/>
              </a:pPr>
              <a:r>
                <a:rPr lang="en-US" dirty="0"/>
                <a:t> </a:t>
              </a:r>
              <a:r>
                <a:rPr lang="en-US" dirty="0" smtClean="0"/>
                <a:t>They </a:t>
              </a:r>
              <a:r>
                <a:rPr lang="en-US" dirty="0"/>
                <a:t>all have the same (simple) </a:t>
              </a:r>
              <a:r>
                <a:rPr lang="en-US" dirty="0" smtClean="0"/>
                <a:t>geometry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62000" y="990600"/>
            <a:ext cx="7391400" cy="4383657"/>
            <a:chOff x="762000" y="990600"/>
            <a:chExt cx="7391400" cy="4383657"/>
          </a:xfrm>
        </p:grpSpPr>
        <p:pic>
          <p:nvPicPr>
            <p:cNvPr id="10" name="Picture 9" descr="C:\Octavio\CERN\Electron cloud\First observations\G Bregliozzi\Location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990600"/>
              <a:ext cx="7391400" cy="4383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523941" y="2438400"/>
              <a:ext cx="5836739" cy="344805"/>
              <a:chOff x="1913" y="6784"/>
              <a:chExt cx="9191" cy="543"/>
            </a:xfrm>
          </p:grpSpPr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3353" y="6784"/>
                <a:ext cx="798" cy="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 m</a:t>
                </a:r>
                <a:endParaRPr kumimoji="0" lang="en-US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1913" y="6784"/>
                <a:ext cx="9191" cy="543"/>
                <a:chOff x="1913" y="6784"/>
                <a:chExt cx="9191" cy="543"/>
              </a:xfrm>
            </p:grpSpPr>
            <p:grpSp>
              <p:nvGrpSpPr>
                <p:cNvPr id="1029" name="Group 5"/>
                <p:cNvGrpSpPr>
                  <a:grpSpLocks/>
                </p:cNvGrpSpPr>
                <p:nvPr/>
              </p:nvGrpSpPr>
              <p:grpSpPr bwMode="auto">
                <a:xfrm>
                  <a:off x="1913" y="7244"/>
                  <a:ext cx="9191" cy="83"/>
                  <a:chOff x="1913" y="7244"/>
                  <a:chExt cx="9191" cy="83"/>
                </a:xfrm>
              </p:grpSpPr>
              <p:cxnSp>
                <p:nvCxnSpPr>
                  <p:cNvPr id="1030" name="AutoShape 6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713" y="7264"/>
                    <a:ext cx="4391" cy="1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031" name="AutoShape 7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1913" y="7264"/>
                    <a:ext cx="4184" cy="18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032" name="AutoShape 8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097" y="7244"/>
                    <a:ext cx="1" cy="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33" name="AutoShape 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6712" y="7260"/>
                    <a:ext cx="1" cy="6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1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13" y="6784"/>
                  <a:ext cx="798" cy="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5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7 m</a:t>
                  </a:r>
                  <a:endParaRPr kumimoji="0" lang="en-US" sz="1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7" name="Picture 16" descr="drawing2.bmp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0400" y="990600"/>
            <a:ext cx="5703139" cy="4648200"/>
          </a:xfrm>
          <a:prstGeom prst="rect">
            <a:avLst/>
          </a:prstGeom>
        </p:spPr>
      </p:pic>
      <p:pic>
        <p:nvPicPr>
          <p:cNvPr id="18" name="Picture 17" descr="drawing1.bmp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57200" y="1447800"/>
            <a:ext cx="41148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990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/>
              <a:t>Problems</a:t>
            </a:r>
            <a:r>
              <a:rPr lang="en-US" sz="2100" dirty="0" smtClean="0"/>
              <a:t>:</a:t>
            </a:r>
          </a:p>
          <a:p>
            <a:endParaRPr lang="en-US" sz="2100" dirty="0" smtClean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 Accuracy (~20% and get worse with aging)</a:t>
            </a:r>
          </a:p>
          <a:p>
            <a:pPr lvl="1">
              <a:buFont typeface="Arial" pitchFamily="34" charset="0"/>
              <a:buChar char="•"/>
            </a:pPr>
            <a:endParaRPr lang="en-US" sz="2100" dirty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 No stable pressure</a:t>
            </a:r>
          </a:p>
          <a:p>
            <a:pPr lvl="1">
              <a:buFont typeface="Arial" pitchFamily="34" charset="0"/>
              <a:buChar char="•"/>
            </a:pPr>
            <a:endParaRPr lang="en-US" sz="2100" dirty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 Different starting pressure for different batch spacing</a:t>
            </a:r>
          </a:p>
          <a:p>
            <a:pPr lvl="1">
              <a:buFont typeface="Arial" pitchFamily="34" charset="0"/>
              <a:buChar char="•"/>
            </a:pPr>
            <a:endParaRPr lang="en-US" sz="2100" dirty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 Not clear behavior for long batch spacing</a:t>
            </a:r>
          </a:p>
          <a:p>
            <a:pPr lvl="1">
              <a:buFont typeface="Arial" pitchFamily="34" charset="0"/>
              <a:buChar char="•"/>
            </a:pPr>
            <a:endParaRPr lang="en-US" sz="2100" dirty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 1.85 and 6.85 </a:t>
            </a:r>
            <a:r>
              <a:rPr lang="en-US" sz="2100" dirty="0" smtClean="0">
                <a:latin typeface="Symbol" pitchFamily="18" charset="2"/>
              </a:rPr>
              <a:t>m</a:t>
            </a:r>
            <a:r>
              <a:rPr lang="en-US" sz="2100" dirty="0" smtClean="0"/>
              <a:t>s measurements not done during this MD (</a:t>
            </a:r>
            <a:r>
              <a:rPr lang="en-US" sz="2100" dirty="0" err="1" smtClean="0"/>
              <a:t>G.Bregliozzi</a:t>
            </a:r>
            <a:r>
              <a:rPr lang="en-US" sz="21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endParaRPr lang="en-US" sz="2100" dirty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 Different beam sizes</a:t>
            </a:r>
          </a:p>
          <a:p>
            <a:endParaRPr lang="en-US" sz="2100" dirty="0" smtClean="0"/>
          </a:p>
          <a:p>
            <a:r>
              <a:rPr lang="en-US" sz="2100" dirty="0" smtClean="0"/>
              <a:t>But </a:t>
            </a:r>
            <a:r>
              <a:rPr lang="en-US" sz="2100" dirty="0"/>
              <a:t>w</a:t>
            </a:r>
            <a:r>
              <a:rPr lang="en-US" sz="2100" dirty="0" smtClean="0"/>
              <a:t>e have to decide a location to start…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050" name="Picture 2" descr="C:\Octavio\CERN\Electron cloud\First observations\Timber plots\Gauges_LR1_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743951" cy="4524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86600" y="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New location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25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March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" name="Picture 9" descr="Gauges_LR5_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063201"/>
            <a:ext cx="8839200" cy="4573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825</Words>
  <Application>Microsoft Office PowerPoint</Application>
  <PresentationFormat>On-screen Show (4:3)</PresentationFormat>
  <Paragraphs>352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cdomingu</dc:creator>
  <cp:lastModifiedBy>cdomingu</cp:lastModifiedBy>
  <cp:revision>33</cp:revision>
  <dcterms:created xsi:type="dcterms:W3CDTF">2011-03-23T14:53:18Z</dcterms:created>
  <dcterms:modified xsi:type="dcterms:W3CDTF">2011-03-25T13:57:56Z</dcterms:modified>
</cp:coreProperties>
</file>