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0"/>
  </p:notesMasterIdLst>
  <p:sldIdLst>
    <p:sldId id="1019" r:id="rId2"/>
    <p:sldId id="1071" r:id="rId3"/>
    <p:sldId id="1063" r:id="rId4"/>
    <p:sldId id="1068" r:id="rId5"/>
    <p:sldId id="1069" r:id="rId6"/>
    <p:sldId id="1065" r:id="rId7"/>
    <p:sldId id="1070" r:id="rId8"/>
    <p:sldId id="1067" r:id="rId9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60663"/>
    <a:srgbClr val="FF3300"/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9" autoAdjust="0"/>
    <p:restoredTop sz="94686" autoAdjust="0"/>
  </p:normalViewPr>
  <p:slideViewPr>
    <p:cSldViewPr>
      <p:cViewPr varScale="1">
        <p:scale>
          <a:sx n="104" d="100"/>
          <a:sy n="104" d="100"/>
        </p:scale>
        <p:origin x="-10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3128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45" y="4716585"/>
            <a:ext cx="5439987" cy="446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9779"/>
            <a:ext cx="2946275" cy="4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550DCE-C0F6-4BD3-85B0-042E7AADD9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676400" y="6553201"/>
            <a:ext cx="6477000" cy="152399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Chamonix 2011 -  Beam observations with different bunch </a:t>
            </a:r>
            <a:r>
              <a:rPr lang="en-GB" dirty="0" err="1" smtClean="0"/>
              <a:t>spacings</a:t>
            </a:r>
            <a:r>
              <a:rPr lang="en-GB" dirty="0" smtClean="0"/>
              <a:t> and overall synthesis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D66058-8582-419F-AA3B-A79C8D77E7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0C18BF5E-72E5-4E2B-A2B5-074F2FC07C82}" type="datetime1">
              <a:rPr lang="en-US" smtClean="0"/>
              <a:pPr/>
              <a:t>3/25/2011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228600" y="914400"/>
            <a:ext cx="8686800" cy="1588"/>
          </a:xfrm>
          <a:prstGeom prst="line">
            <a:avLst/>
          </a:prstGeom>
          <a:ln w="190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399212"/>
            <a:ext cx="8686800" cy="1588"/>
          </a:xfrm>
          <a:prstGeom prst="line">
            <a:avLst/>
          </a:prstGeom>
          <a:ln w="19050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ewlhc logo1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681848" y="0"/>
            <a:ext cx="1357346" cy="1357346"/>
          </a:xfrm>
          <a:prstGeom prst="rect">
            <a:avLst/>
          </a:prstGeom>
          <a:effectLst>
            <a:glow rad="101600">
              <a:schemeClr val="accent1">
                <a:lumMod val="40000"/>
                <a:lumOff val="60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pic>
        <p:nvPicPr>
          <p:cNvPr id="11" name="Picture 3" descr="newlhc logo1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681848" y="0"/>
            <a:ext cx="1357346" cy="1357346"/>
          </a:xfrm>
          <a:prstGeom prst="rect">
            <a:avLst/>
          </a:prstGeom>
          <a:effectLst>
            <a:glow rad="101600">
              <a:schemeClr val="accent1">
                <a:lumMod val="40000"/>
                <a:lumOff val="60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152400"/>
            <a:ext cx="73152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9906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1CE25EC-77E0-4224-BE2A-B8E4E1DA3620}" type="datetime1">
              <a:rPr lang="en-US" smtClean="0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76400" y="6553201"/>
            <a:ext cx="6400800" cy="15239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Chamonix 2011 -  Beam observations with different bunch spacings and overall synthesis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A8F772A-8CCA-4885-87BF-DE56416A2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1" r:id="rId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 of the scrubbing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90600"/>
            <a:ext cx="9144000" cy="5257800"/>
          </a:xfrm>
        </p:spPr>
        <p:txBody>
          <a:bodyPr/>
          <a:lstStyle/>
          <a:p>
            <a:r>
              <a:rPr lang="en-US" sz="2400" dirty="0" smtClean="0">
                <a:solidFill>
                  <a:srgbClr val="7030A0"/>
                </a:solidFill>
                <a:sym typeface="Wingdings" pitchFamily="2" charset="2"/>
              </a:rPr>
              <a:t>Reduction of the SEY to allow for operation with 75 and possibly 50 ns beams with no significant pressure rise, acceptable heat load and minimum blow-up</a:t>
            </a:r>
          </a:p>
          <a:p>
            <a:r>
              <a:rPr lang="en-US" sz="2400" dirty="0" smtClean="0">
                <a:solidFill>
                  <a:srgbClr val="7030A0"/>
                </a:solidFill>
                <a:sym typeface="Wingdings" pitchFamily="2" charset="2"/>
              </a:rPr>
              <a:t>According to the results of the scrubbing allow fast ramp-up with 75 or possibly 50 ns beams up to 900 – 1400 bunches in steps of 100-200 bunches per step (see Chamonix)</a:t>
            </a:r>
          </a:p>
          <a:p>
            <a:r>
              <a:rPr lang="en-US" sz="2400" dirty="0" smtClean="0">
                <a:solidFill>
                  <a:srgbClr val="7030A0"/>
                </a:solidFill>
                <a:sym typeface="Wingdings" pitchFamily="2" charset="2"/>
              </a:rPr>
              <a:t>Allow early detection of issues for high intensity operation (RF, UFOs, etc.)</a:t>
            </a:r>
            <a:endParaRPr lang="en-US" sz="1800" dirty="0" smtClean="0">
              <a:solidFill>
                <a:srgbClr val="7030A0"/>
              </a:solidFill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A555528-B419-42A5-8B42-A3322751153D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Scrubbing run requirements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90600"/>
            <a:ext cx="9144000" cy="525780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Requirements for the scrubbing run</a:t>
            </a:r>
            <a:r>
              <a:rPr lang="en-US" sz="2800" dirty="0" smtClean="0">
                <a:sym typeface="Wingdings" pitchFamily="2" charset="2"/>
              </a:rPr>
              <a:t>:</a:t>
            </a:r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In the injectors: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50 ns beam with up to 1.5x10</a:t>
            </a:r>
            <a:r>
              <a:rPr lang="en-US" sz="1600" baseline="30000" dirty="0" smtClean="0">
                <a:sym typeface="Wingdings" pitchFamily="2" charset="2"/>
              </a:rPr>
              <a:t>11</a:t>
            </a:r>
            <a:r>
              <a:rPr lang="en-US" sz="1600" dirty="0" smtClean="0">
                <a:sym typeface="Wingdings" pitchFamily="2" charset="2"/>
              </a:rPr>
              <a:t> p/bunch with </a:t>
            </a:r>
            <a:r>
              <a:rPr lang="en-US" sz="1600" dirty="0" err="1" smtClean="0">
                <a:sym typeface="Wingdings" pitchFamily="2" charset="2"/>
              </a:rPr>
              <a:t>emittances</a:t>
            </a:r>
            <a:r>
              <a:rPr lang="en-US" sz="1600" dirty="0" smtClean="0">
                <a:sym typeface="Wingdings" pitchFamily="2" charset="2"/>
              </a:rPr>
              <a:t> in the range 2-3.5 </a:t>
            </a:r>
            <a:r>
              <a:rPr lang="en-US" sz="16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US" sz="1600" dirty="0" smtClean="0">
                <a:sym typeface="Wingdings" pitchFamily="2" charset="2"/>
              </a:rPr>
              <a:t>m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25 ns beam with 1.15x10</a:t>
            </a:r>
            <a:r>
              <a:rPr lang="en-US" sz="1600" baseline="30000" dirty="0" smtClean="0">
                <a:sym typeface="Wingdings" pitchFamily="2" charset="2"/>
              </a:rPr>
              <a:t>11</a:t>
            </a:r>
            <a:r>
              <a:rPr lang="en-US" sz="1600" dirty="0" smtClean="0">
                <a:sym typeface="Wingdings" pitchFamily="2" charset="2"/>
              </a:rPr>
              <a:t> p/bunch with nominal </a:t>
            </a:r>
            <a:r>
              <a:rPr lang="en-US" sz="1600" dirty="0" err="1" smtClean="0">
                <a:sym typeface="Wingdings" pitchFamily="2" charset="2"/>
              </a:rPr>
              <a:t>emittance</a:t>
            </a:r>
            <a:endParaRPr lang="en-US" sz="1600" dirty="0" smtClean="0">
              <a:sym typeface="Wingdings" pitchFamily="2" charset="2"/>
            </a:endParaRPr>
          </a:p>
          <a:p>
            <a:pPr lvl="2"/>
            <a:endParaRPr lang="en-US" sz="2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In the LHC: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Injection of 144 bunches with 50 (25) ns spacing (up to nominal transverse </a:t>
            </a:r>
            <a:r>
              <a:rPr lang="en-US" sz="1600" dirty="0" err="1" smtClean="0">
                <a:sym typeface="Wingdings" pitchFamily="2" charset="2"/>
              </a:rPr>
              <a:t>emittance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>
              <a:sym typeface="Wingdings" pitchFamily="2" charset="2"/>
            </a:endParaRPr>
          </a:p>
          <a:p>
            <a:pPr lvl="2"/>
            <a:r>
              <a:rPr lang="en-US" sz="1600" dirty="0" smtClean="0">
                <a:sym typeface="Wingdings" pitchFamily="2" charset="2"/>
              </a:rPr>
              <a:t>Machine protection set-up for high intensity at 450 </a:t>
            </a:r>
            <a:r>
              <a:rPr lang="en-US" sz="1600" dirty="0" err="1" smtClean="0">
                <a:sym typeface="Wingdings" pitchFamily="2" charset="2"/>
              </a:rPr>
              <a:t>GeV</a:t>
            </a:r>
            <a:r>
              <a:rPr lang="en-US" sz="1600" dirty="0" smtClean="0">
                <a:sym typeface="Wingdings" pitchFamily="2" charset="2"/>
              </a:rPr>
              <a:t>/c </a:t>
            </a:r>
            <a:r>
              <a:rPr lang="en-US" sz="1600" dirty="0" smtClean="0">
                <a:sym typeface="Wingdings" pitchFamily="2" charset="2"/>
              </a:rPr>
              <a:t>(for &gt; 2000 bunches)</a:t>
            </a:r>
            <a:endParaRPr lang="en-US" sz="1600" dirty="0" smtClean="0">
              <a:sym typeface="Wingdings" pitchFamily="2" charset="2"/>
            </a:endParaRPr>
          </a:p>
          <a:p>
            <a:pPr lvl="2"/>
            <a:r>
              <a:rPr lang="en-US" sz="1600" dirty="0" smtClean="0">
                <a:sym typeface="Wingdings" pitchFamily="2" charset="2"/>
              </a:rPr>
              <a:t>RF should be conditioned for operation at high intensity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Transverse feedback set-up for high intensity operation with 50 and 25 ns beams</a:t>
            </a: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During the scrubbing run: 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Solenoids (experimental and anti e-cloud) and experimental dipoles should be OFF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Vacuum interlock levels should be temporarily increased to 2x10</a:t>
            </a:r>
            <a:r>
              <a:rPr lang="en-US" sz="1600" baseline="30000" dirty="0" smtClean="0">
                <a:sym typeface="Wingdings" pitchFamily="2" charset="2"/>
              </a:rPr>
              <a:t>-6 </a:t>
            </a:r>
            <a:r>
              <a:rPr lang="en-US" sz="1600" dirty="0" smtClean="0">
                <a:sym typeface="Wingdings" pitchFamily="2" charset="2"/>
              </a:rPr>
              <a:t>mbar </a:t>
            </a:r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(from 5x10</a:t>
            </a:r>
            <a:r>
              <a:rPr lang="en-US" sz="1600" baseline="30000" dirty="0" smtClean="0">
                <a:solidFill>
                  <a:srgbClr val="FF0000"/>
                </a:solidFill>
                <a:sym typeface="Wingdings" pitchFamily="2" charset="2"/>
              </a:rPr>
              <a:t>-7</a:t>
            </a:r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 mbar?) </a:t>
            </a:r>
            <a:r>
              <a:rPr lang="en-US" sz="1600" dirty="0" smtClean="0">
                <a:sym typeface="Wingdings" pitchFamily="2" charset="2"/>
              </a:rPr>
              <a:t>where and </a:t>
            </a:r>
            <a:r>
              <a:rPr lang="en-US" sz="1600" dirty="0" smtClean="0">
                <a:sym typeface="Wingdings" pitchFamily="2" charset="2"/>
              </a:rPr>
              <a:t>if needed </a:t>
            </a:r>
            <a:r>
              <a:rPr lang="en-US" sz="1600" dirty="0" smtClean="0">
                <a:sym typeface="Wingdings" pitchFamily="2" charset="2"/>
              </a:rPr>
              <a:t>and compatibly with machine and experiment protection requirements</a:t>
            </a:r>
          </a:p>
          <a:p>
            <a:pPr lvl="2"/>
            <a:r>
              <a:rPr lang="en-US" sz="1600" dirty="0" err="1" smtClean="0">
                <a:sym typeface="Wingdings" pitchFamily="2" charset="2"/>
              </a:rPr>
              <a:t>Cryo</a:t>
            </a:r>
            <a:r>
              <a:rPr lang="en-US" sz="1600" dirty="0" smtClean="0">
                <a:sym typeface="Wingdings" pitchFamily="2" charset="2"/>
              </a:rPr>
              <a:t> valve regulation for the beam screen in relaxed mode? </a:t>
            </a:r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Valves regulating when T&gt; xx K?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A555528-B419-42A5-8B42-A3322751153D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Day 0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pPr lvl="1"/>
            <a:r>
              <a:rPr lang="en-US" sz="2000" dirty="0" smtClean="0">
                <a:sym typeface="Wingdings" pitchFamily="2" charset="2"/>
              </a:rPr>
              <a:t>During the injection tests </a:t>
            </a:r>
            <a:r>
              <a:rPr lang="en-US" sz="2000" dirty="0" smtClean="0">
                <a:sym typeface="Wingdings" pitchFamily="2" charset="2"/>
              </a:rPr>
              <a:t>with </a:t>
            </a:r>
            <a:r>
              <a:rPr lang="en-US" sz="2000" dirty="0" smtClean="0">
                <a:sym typeface="Wingdings" pitchFamily="2" charset="2"/>
              </a:rPr>
              <a:t>50 ns </a:t>
            </a:r>
            <a:r>
              <a:rPr lang="en-US" sz="2000" dirty="0" smtClean="0">
                <a:sym typeface="Wingdings" pitchFamily="2" charset="2"/>
              </a:rPr>
              <a:t>beam: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Injection of four pairs of </a:t>
            </a:r>
            <a:r>
              <a:rPr lang="en-US" sz="2000" dirty="0" smtClean="0">
                <a:sym typeface="Wingdings" pitchFamily="2" charset="2"/>
              </a:rPr>
              <a:t>trains </a:t>
            </a:r>
            <a:r>
              <a:rPr lang="en-US" sz="2000" dirty="0" smtClean="0">
                <a:sym typeface="Wingdings" pitchFamily="2" charset="2"/>
              </a:rPr>
              <a:t>of 36 bunches with variable spacing </a:t>
            </a:r>
            <a:r>
              <a:rPr lang="en-US" sz="2000" dirty="0" smtClean="0">
                <a:sym typeface="Wingdings" pitchFamily="2" charset="2"/>
              </a:rPr>
              <a:t>to </a:t>
            </a:r>
            <a:r>
              <a:rPr lang="en-US" sz="2000" dirty="0" smtClean="0">
                <a:sym typeface="Wingdings" pitchFamily="2" charset="2"/>
              </a:rPr>
              <a:t>try and constrain the parameters at the beginning of the </a:t>
            </a:r>
            <a:r>
              <a:rPr lang="en-US" sz="2000" dirty="0" smtClean="0">
                <a:sym typeface="Wingdings" pitchFamily="2" charset="2"/>
              </a:rPr>
              <a:t>scrubbing.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Proposed </a:t>
            </a:r>
            <a:r>
              <a:rPr lang="en-US" sz="2000" dirty="0" err="1" smtClean="0">
                <a:sym typeface="Wingdings" pitchFamily="2" charset="2"/>
              </a:rPr>
              <a:t>spacings</a:t>
            </a:r>
            <a:r>
              <a:rPr lang="en-US" sz="2000" dirty="0" smtClean="0">
                <a:sym typeface="Wingdings" pitchFamily="2" charset="2"/>
              </a:rPr>
              <a:t> among the two trains of 36 bunches: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225 ns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1000 ns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2000 ns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4000 ns</a:t>
            </a:r>
          </a:p>
          <a:p>
            <a:pPr lvl="2"/>
            <a:endParaRPr lang="en-US" sz="16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Detailed filling scheme to be defined  Elias</a:t>
            </a:r>
            <a:endParaRPr lang="en-US" sz="2000" dirty="0" smtClean="0">
              <a:sym typeface="Wingdings" pitchFamily="2" charset="2"/>
            </a:endParaRPr>
          </a:p>
          <a:p>
            <a:pPr lvl="1"/>
            <a:endParaRPr lang="en-US" sz="16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pPr lvl="1">
              <a:buNone/>
            </a:pPr>
            <a:endParaRPr lang="en-US" sz="8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D2E4C08-6A47-4981-AF6F-7810214158AB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Day 1-3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r>
              <a:rPr lang="en-US" sz="2400" dirty="0" smtClean="0">
                <a:sym typeface="Wingdings" pitchFamily="2" charset="2"/>
              </a:rPr>
              <a:t>Inject trains of up to 4x36 bunches (1.3-1.5x10</a:t>
            </a:r>
            <a:r>
              <a:rPr lang="en-US" sz="2400" baseline="30000" dirty="0" smtClean="0">
                <a:sym typeface="Wingdings" pitchFamily="2" charset="2"/>
              </a:rPr>
              <a:t>11</a:t>
            </a:r>
            <a:r>
              <a:rPr lang="en-US" sz="2400" dirty="0" smtClean="0">
                <a:sym typeface="Wingdings" pitchFamily="2" charset="2"/>
              </a:rPr>
              <a:t> p/bunch) with 50 ns spacing with nominal </a:t>
            </a:r>
            <a:r>
              <a:rPr lang="en-US" sz="2400" dirty="0" err="1" smtClean="0">
                <a:sym typeface="Wingdings" pitchFamily="2" charset="2"/>
              </a:rPr>
              <a:t>emittance</a:t>
            </a:r>
            <a:r>
              <a:rPr lang="en-US" sz="2400" dirty="0" smtClean="0">
                <a:sym typeface="Wingdings" pitchFamily="2" charset="2"/>
              </a:rPr>
              <a:t> up to &gt;1000 bunches compatibly with vacuum rise, heat loads and beam stability.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Injection of trains of 36 bunches from the SPS and nominal spacing in the LHC (975 ns – i.e. 38 empty 25 ns slots)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Monitoring of the temperature of the beam screens and RF stable phase (</a:t>
            </a:r>
            <a:r>
              <a:rPr lang="en-GB" sz="1600" dirty="0" smtClean="0">
                <a:latin typeface="Symbol" pitchFamily="18" charset="2"/>
              </a:rPr>
              <a:t>µ </a:t>
            </a:r>
            <a:r>
              <a:rPr lang="en-US" sz="1600" dirty="0" smtClean="0">
                <a:sym typeface="Wingdings" pitchFamily="2" charset="2"/>
              </a:rPr>
              <a:t>energy loss) as well as vacuum evolution to follow-up the scrubbing progress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Once filled the whole machine dump and go to the next step: injection of nx36 bunches from SPS and nominal spacing in the LHC (n=2,3,4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Filling schemes to be defined in advance (constraint: we will need to inject 12 bunches to start.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Do we leave the pilot in to start to avoid loss of time?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Try and reduce bunch-length to enhance scrubbing</a:t>
            </a:r>
            <a:endParaRPr lang="en-US" sz="2000" dirty="0" smtClean="0">
              <a:sym typeface="Wingdings" pitchFamily="2" charset="2"/>
            </a:endParaRPr>
          </a:p>
          <a:p>
            <a:pPr lvl="1"/>
            <a:endParaRPr lang="en-US" sz="2400" dirty="0" smtClean="0">
              <a:sym typeface="Wingdings" pitchFamily="2" charset="2"/>
            </a:endParaRPr>
          </a:p>
          <a:p>
            <a:pPr lvl="1">
              <a:buNone/>
            </a:pPr>
            <a:endParaRPr lang="en-US" sz="8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EE6E04E-8B4E-46FA-BF56-6F27AC6300B6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Day 4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 sz="2400" dirty="0" smtClean="0">
                <a:sym typeface="Wingdings" pitchFamily="2" charset="2"/>
              </a:rPr>
              <a:t>Evaluation of the sensitivity to orbit distortion and radial position at 450 </a:t>
            </a:r>
            <a:r>
              <a:rPr lang="en-US" sz="2400" dirty="0" err="1" smtClean="0">
                <a:sym typeface="Wingdings" pitchFamily="2" charset="2"/>
              </a:rPr>
              <a:t>GeV</a:t>
            </a:r>
            <a:r>
              <a:rPr lang="en-US" sz="2400" dirty="0" smtClean="0">
                <a:sym typeface="Wingdings" pitchFamily="2" charset="2"/>
              </a:rPr>
              <a:t>/c 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Introduce a peak-to-peak orbit distortion of ±0.5 mm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(what is acceptable?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Introduce a radial position error of ±0.5×10</a:t>
            </a:r>
            <a:r>
              <a:rPr lang="en-US" sz="2000" baseline="30000" dirty="0" smtClean="0">
                <a:sym typeface="Wingdings" pitchFamily="2" charset="2"/>
              </a:rPr>
              <a:t>-3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(what is acceptable?)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Ramp/squeeze/collision with 50 ns beams (same number of bunches as achieved with 75 ns if compatible with vacuum). For the ramp vacuum interlock levels will be restored to nominal settings.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Inject one beam with separation bumps and crossing angles OFF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endParaRPr lang="en-US" sz="2400" dirty="0" smtClean="0">
              <a:sym typeface="Wingdings" pitchFamily="2" charset="2"/>
            </a:endParaRPr>
          </a:p>
          <a:p>
            <a:pPr lvl="1">
              <a:buNone/>
            </a:pPr>
            <a:endParaRPr lang="en-US" sz="8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360C894-EB68-4468-A2F1-1BCAC2F34764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Day </a:t>
            </a:r>
            <a:r>
              <a:rPr lang="en-GB" dirty="0" smtClean="0"/>
              <a:t>5-7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pPr lvl="2">
              <a:buNone/>
            </a:pPr>
            <a:endParaRPr lang="en-US" sz="8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Inject </a:t>
            </a:r>
            <a:r>
              <a:rPr lang="en-US" sz="2400" dirty="0" smtClean="0">
                <a:sym typeface="Wingdings" pitchFamily="2" charset="2"/>
              </a:rPr>
              <a:t>trains of up </a:t>
            </a:r>
            <a:r>
              <a:rPr lang="en-US" sz="2400" dirty="0" smtClean="0">
                <a:sym typeface="Wingdings" pitchFamily="2" charset="2"/>
              </a:rPr>
              <a:t>to 2x72 bunches (nominal) with 25 ns spacing with nominal </a:t>
            </a:r>
            <a:r>
              <a:rPr lang="en-US" sz="2400" dirty="0" err="1" smtClean="0">
                <a:sym typeface="Wingdings" pitchFamily="2" charset="2"/>
              </a:rPr>
              <a:t>emittance</a:t>
            </a:r>
            <a:r>
              <a:rPr lang="en-US" sz="2400" dirty="0" smtClean="0">
                <a:sym typeface="Wingdings" pitchFamily="2" charset="2"/>
              </a:rPr>
              <a:t> up to &gt;2000 bunches compatibly with vacuum rise, heat loads and beam stability.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Injection of trains of 48 bunches from the SPS and nominal spacing in the LHC (975 ns – i.e. 38 empty 25 ns slots)</a:t>
            </a:r>
          </a:p>
          <a:p>
            <a:pPr lvl="2"/>
            <a:r>
              <a:rPr lang="en-US" sz="1600" dirty="0" smtClean="0">
                <a:sym typeface="Wingdings" pitchFamily="2" charset="2"/>
              </a:rPr>
              <a:t>Monitoring of the temperature of the beam screens and RF stable phase (</a:t>
            </a:r>
            <a:r>
              <a:rPr lang="en-GB" sz="1600" dirty="0" smtClean="0">
                <a:latin typeface="Symbol" pitchFamily="18" charset="2"/>
              </a:rPr>
              <a:t>µ </a:t>
            </a:r>
            <a:r>
              <a:rPr lang="en-US" sz="1600" dirty="0" smtClean="0">
                <a:sym typeface="Wingdings" pitchFamily="2" charset="2"/>
              </a:rPr>
              <a:t>energy loss) as well as vacuum evolution to follow-up the scrubbing progress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Once filled the whole machine got to the next step: injection of nx48 bunches from SPS and nominal spacing in the LHC (n=2,3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Filling schemes to be defined in advance (constraint: we will need to inject 12 bunches to start. 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Do we leave the pilot in to start to avoid loss of time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?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Try </a:t>
            </a:r>
            <a:r>
              <a:rPr lang="en-US" sz="2000" dirty="0" smtClean="0">
                <a:sym typeface="Wingdings" pitchFamily="2" charset="2"/>
              </a:rPr>
              <a:t>and reduce bunch-length to enhance scrubbing</a:t>
            </a:r>
            <a:endParaRPr lang="en-US" sz="800" dirty="0" smtClean="0">
              <a:sym typeface="Wingdings" pitchFamily="2" charset="2"/>
            </a:endParaRPr>
          </a:p>
          <a:p>
            <a:pPr lvl="1"/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D47182D-2623-44DE-B8AD-18CD61D03D99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Day 8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pPr lvl="2">
              <a:buNone/>
            </a:pPr>
            <a:endParaRPr lang="en-US" sz="8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Ramp/squeeze/collision with 50 ns beams (same number of bunches as achieved with 75 ns if compatible with vacuum). For the ramp vacuum interlock levels will be restored to nominal settings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000" dirty="0" smtClean="0">
                <a:sym typeface="Wingdings" pitchFamily="2" charset="2"/>
              </a:rPr>
              <a:t>Measurement of the pressure rise for the filling pattern </a:t>
            </a:r>
            <a:r>
              <a:rPr lang="en-US" sz="2000" dirty="0" err="1" smtClean="0">
                <a:sym typeface="Wingdings" pitchFamily="2" charset="2"/>
              </a:rPr>
              <a:t>ised</a:t>
            </a:r>
            <a:r>
              <a:rPr lang="en-US" sz="2000" dirty="0" smtClean="0">
                <a:sym typeface="Wingdings" pitchFamily="2" charset="2"/>
              </a:rPr>
              <a:t> on day 0 to benchmark code and determine effect on SEY and reflectivity</a:t>
            </a:r>
            <a:r>
              <a:rPr lang="en-US" sz="2000" dirty="0" smtClean="0">
                <a:sym typeface="Wingdings" pitchFamily="2" charset="2"/>
              </a:rPr>
              <a:t>.</a:t>
            </a:r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Decision on starting physics with 75 or 50 ns with fast ramp-up in intensity to 900 or 1400 bunches based on the result of the scrubbing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r>
              <a:rPr lang="en-US" sz="2000" dirty="0" smtClean="0">
                <a:sym typeface="Wingdings" pitchFamily="2" charset="2"/>
              </a:rPr>
              <a:t>Criteria for the decision to progress with 75 or 50 ns:</a:t>
            </a:r>
          </a:p>
          <a:p>
            <a:pPr lvl="1"/>
            <a:r>
              <a:rPr lang="en-US" sz="1800" dirty="0" smtClean="0">
                <a:sym typeface="Wingdings" pitchFamily="2" charset="2"/>
              </a:rPr>
              <a:t>Go for 50 ns if scrubbing has occurred with 25 ns spacing</a:t>
            </a:r>
          </a:p>
          <a:p>
            <a:pPr lvl="1"/>
            <a:r>
              <a:rPr lang="en-US" sz="1800" dirty="0" smtClean="0">
                <a:sym typeface="Wingdings" pitchFamily="2" charset="2"/>
              </a:rPr>
              <a:t>Go for 50 ns if pressures after injection of ~1400 bunches with 50 ns spacing are in the range of 10</a:t>
            </a:r>
            <a:r>
              <a:rPr lang="en-US" sz="1800" baseline="30000" dirty="0" smtClean="0">
                <a:sym typeface="Wingdings" pitchFamily="2" charset="2"/>
              </a:rPr>
              <a:t>-8</a:t>
            </a:r>
            <a:r>
              <a:rPr lang="en-US" sz="1800" dirty="0" smtClean="0">
                <a:sym typeface="Wingdings" pitchFamily="2" charset="2"/>
              </a:rPr>
              <a:t> mbar or lower</a:t>
            </a:r>
          </a:p>
          <a:p>
            <a:pPr lvl="1"/>
            <a:r>
              <a:rPr lang="en-US" sz="1800" dirty="0" smtClean="0">
                <a:sym typeface="Wingdings" pitchFamily="2" charset="2"/>
              </a:rPr>
              <a:t>Else go with 75 ns</a:t>
            </a:r>
            <a:endParaRPr lang="en-US" sz="1800" dirty="0" smtClean="0">
              <a:sym typeface="Wingdings" pitchFamily="2" charset="2"/>
            </a:endParaRPr>
          </a:p>
          <a:p>
            <a:pPr lvl="1"/>
            <a:endParaRPr lang="en-US" sz="1800" dirty="0" smtClean="0">
              <a:sym typeface="Wingdings" pitchFamily="2" charset="2"/>
            </a:endParaRPr>
          </a:p>
          <a:p>
            <a:pPr lvl="1"/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9E23BA-3BF5-4BE2-B433-70C8BB84FEA6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Measurements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pPr lvl="2">
              <a:buNone/>
            </a:pPr>
            <a:endParaRPr lang="en-US" sz="800" dirty="0" smtClean="0">
              <a:sym typeface="Wingdings" pitchFamily="2" charset="2"/>
            </a:endParaRPr>
          </a:p>
          <a:p>
            <a:pPr lvl="1"/>
            <a:r>
              <a:rPr lang="en-US" sz="1600" dirty="0" err="1" smtClean="0">
                <a:sym typeface="Wingdings" pitchFamily="2" charset="2"/>
              </a:rPr>
              <a:t>Emittance</a:t>
            </a:r>
            <a:r>
              <a:rPr lang="en-US" sz="1600" dirty="0" smtClean="0">
                <a:sym typeface="Wingdings" pitchFamily="2" charset="2"/>
              </a:rPr>
              <a:t> along the trains  ? + Federico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Tune shift along the bunch train with </a:t>
            </a:r>
            <a:r>
              <a:rPr lang="en-US" sz="1600" dirty="0" err="1" smtClean="0">
                <a:sym typeface="Wingdings" pitchFamily="2" charset="2"/>
              </a:rPr>
              <a:t>Schottky</a:t>
            </a:r>
            <a:r>
              <a:rPr lang="en-US" sz="1600" dirty="0" smtClean="0">
                <a:sym typeface="Wingdings" pitchFamily="2" charset="2"/>
              </a:rPr>
              <a:t>  Tatiana + </a:t>
            </a:r>
            <a:endParaRPr lang="en-US" sz="1600" dirty="0" smtClean="0">
              <a:sym typeface="Wingdings" pitchFamily="2" charset="2"/>
            </a:endParaRPr>
          </a:p>
          <a:p>
            <a:pPr lvl="1"/>
            <a:r>
              <a:rPr lang="en-US" sz="1600" dirty="0" smtClean="0">
                <a:sym typeface="Wingdings" pitchFamily="2" charset="2"/>
              </a:rPr>
              <a:t>Stable phase  Walter + Giulia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BBQ  ?</a:t>
            </a:r>
          </a:p>
          <a:p>
            <a:pPr lvl="1"/>
            <a:r>
              <a:rPr lang="en-US" sz="1600" dirty="0" err="1" smtClean="0">
                <a:sym typeface="Wingdings" pitchFamily="2" charset="2"/>
              </a:rPr>
              <a:t>HeadTail</a:t>
            </a:r>
            <a:r>
              <a:rPr lang="en-US" sz="1600" dirty="0" smtClean="0">
                <a:sym typeface="Wingdings" pitchFamily="2" charset="2"/>
              </a:rPr>
              <a:t> monitor  Benoit?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Heat load  Walter + </a:t>
            </a:r>
            <a:r>
              <a:rPr lang="en-US" sz="1600" dirty="0" err="1" smtClean="0">
                <a:sym typeface="Wingdings" pitchFamily="2" charset="2"/>
              </a:rPr>
              <a:t>Cryo</a:t>
            </a:r>
            <a:endParaRPr lang="en-US" sz="1600" dirty="0" smtClean="0">
              <a:sym typeface="Wingdings" pitchFamily="2" charset="2"/>
            </a:endParaRPr>
          </a:p>
          <a:p>
            <a:pPr lvl="1"/>
            <a:r>
              <a:rPr lang="en-US" sz="1600" dirty="0" smtClean="0">
                <a:sym typeface="Wingdings" pitchFamily="2" charset="2"/>
              </a:rPr>
              <a:t>Vacuum pressures  Vacuum team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Bunch-by-bunch position  Dedicated monitor available? Who is responsible in ABP?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Lifetime of the bunches along the train  Giulia? + ….</a:t>
            </a:r>
            <a:endParaRPr lang="en-US" sz="16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9E23BA-3BF5-4BE2-B433-70C8BB84FEA6}" type="datetime1">
              <a:rPr lang="en-US" smtClean="0"/>
              <a:pPr/>
              <a:t>3/25/2011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D66058-8582-419F-AA3B-A79C8D77E78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Cpresentations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25603</TotalTime>
  <Words>929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LHCpresentations</vt:lpstr>
      <vt:lpstr>Aim of the scrubbing</vt:lpstr>
      <vt:lpstr>Scrubbing run requirements</vt:lpstr>
      <vt:lpstr>Day 0</vt:lpstr>
      <vt:lpstr>Day 1-3</vt:lpstr>
      <vt:lpstr>Day 4</vt:lpstr>
      <vt:lpstr>Day 5-7</vt:lpstr>
      <vt:lpstr>Day 8</vt:lpstr>
      <vt:lpstr>Measurements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Gianluigi Arduini</dc:creator>
  <cp:lastModifiedBy>Gianluigi ARDUINI</cp:lastModifiedBy>
  <cp:revision>1996</cp:revision>
  <dcterms:created xsi:type="dcterms:W3CDTF">2010-04-25T23:23:07Z</dcterms:created>
  <dcterms:modified xsi:type="dcterms:W3CDTF">2011-03-25T21:41:19Z</dcterms:modified>
</cp:coreProperties>
</file>