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362" r:id="rId3"/>
    <p:sldId id="361" r:id="rId4"/>
    <p:sldId id="364" r:id="rId5"/>
    <p:sldId id="363" r:id="rId6"/>
    <p:sldId id="365" r:id="rId7"/>
    <p:sldId id="35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B8CDF-7A44-4B1B-9E72-1E108FD2306F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50025-9964-408B-84A8-01B52B1289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50025-9964-408B-84A8-01B52B1289A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898DC-6908-4DE6-A323-5EB44BFE4B7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32898DC-6908-4DE6-A323-5EB44BFE4B72}" type="datetimeFigureOut">
              <a:rPr lang="en-US" smtClean="0"/>
              <a:pPr/>
              <a:t>6/27/2011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9B26307-2CF7-4F01-AB79-83EBDB6688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urorbs Clou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-27384"/>
            <a:ext cx="9180512" cy="7056784"/>
          </a:xfrm>
          <a:prstGeom prst="rect">
            <a:avLst/>
          </a:prstGeom>
          <a:noFill/>
        </p:spPr>
      </p:pic>
      <p:pic>
        <p:nvPicPr>
          <p:cNvPr id="1031" name="Picture 7" descr="http://www.ptw.de/uploads/pics/CERNlogotyp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2960A1"/>
              </a:clrFrom>
              <a:clrTo>
                <a:srgbClr val="2960A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509120"/>
            <a:ext cx="1224136" cy="1224136"/>
          </a:xfrm>
          <a:prstGeom prst="rect">
            <a:avLst/>
          </a:prstGeom>
          <a:noFill/>
        </p:spPr>
      </p:pic>
      <p:pic>
        <p:nvPicPr>
          <p:cNvPr id="119810" name="Picture 2" descr="http://verano.fis.cinvestav.mx/images/cinvestav.png"/>
          <p:cNvPicPr>
            <a:picLocks noChangeAspect="1" noChangeArrowheads="1"/>
          </p:cNvPicPr>
          <p:nvPr/>
        </p:nvPicPr>
        <p:blipFill>
          <a:blip r:embed="rId5" cstate="print">
            <a:lum bright="70000" contrast="40000"/>
          </a:blip>
          <a:srcRect/>
          <a:stretch>
            <a:fillRect/>
          </a:stretch>
        </p:blipFill>
        <p:spPr bwMode="auto">
          <a:xfrm>
            <a:off x="6583661" y="4869160"/>
            <a:ext cx="1080118" cy="1080120"/>
          </a:xfrm>
          <a:prstGeom prst="rect">
            <a:avLst/>
          </a:prstGeom>
          <a:noFill/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6512" y="2780928"/>
            <a:ext cx="9180512" cy="147002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Ecloud</a:t>
            </a: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Heat Load simulations </a:t>
            </a:r>
            <a:b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LHC arcs</a:t>
            </a:r>
            <a:endParaRPr 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/>
          <a:lstStyle/>
          <a:p>
            <a:pPr algn="ctr"/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Humberto Maury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Cuna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210706"/>
            <a:ext cx="5904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E-cloud Simulation Meeting</a:t>
            </a:r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9832" y="630932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June 27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2011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27384"/>
            <a:ext cx="749808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Simulation parameters for 50 ns – Drift </a:t>
            </a:r>
            <a:endParaRPr lang="en-US" sz="3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15616" y="1254770"/>
          <a:ext cx="7632847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659383"/>
                <a:gridCol w="644873"/>
                <a:gridCol w="1296144"/>
                <a:gridCol w="1225202"/>
                <a:gridCol w="15831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spacing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intensity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Reflectivity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Fill pattern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50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1.15 x 10</a:t>
                      </a:r>
                      <a:r>
                        <a:rPr lang="en-US" baseline="30000" dirty="0" smtClean="0"/>
                        <a:t>11</a:t>
                      </a:r>
                      <a:r>
                        <a:rPr lang="en-US" baseline="0" dirty="0" smtClean="0"/>
                        <a:t> p/b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</a:t>
                      </a:r>
                    </a:p>
                    <a:p>
                      <a:pPr algn="ctr"/>
                      <a:r>
                        <a:rPr lang="en-US" dirty="0" smtClean="0"/>
                        <a:t>-</a:t>
                      </a:r>
                    </a:p>
                    <a:p>
                      <a:pPr algn="ctr"/>
                      <a:r>
                        <a:rPr lang="en-US" dirty="0" smtClean="0"/>
                        <a:t>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3.5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TeV</a:t>
                      </a:r>
                      <a:r>
                        <a:rPr lang="en-US" baseline="0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Rounded Rectangle 24"/>
          <p:cNvSpPr/>
          <p:nvPr/>
        </p:nvSpPr>
        <p:spPr>
          <a:xfrm>
            <a:off x="2843808" y="5517232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36bunches</a:t>
            </a:r>
          </a:p>
          <a:p>
            <a:pPr algn="ctr"/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4932040" y="5517232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36 bunches</a:t>
            </a:r>
          </a:p>
          <a:p>
            <a:pPr algn="ctr"/>
            <a:endParaRPr lang="en-US" dirty="0"/>
          </a:p>
        </p:txBody>
      </p:sp>
      <p:cxnSp>
        <p:nvCxnSpPr>
          <p:cNvPr id="27" name="Curved Connector 26"/>
          <p:cNvCxnSpPr>
            <a:stCxn id="25" idx="3"/>
            <a:endCxn id="26" idx="1"/>
          </p:cNvCxnSpPr>
          <p:nvPr/>
        </p:nvCxnSpPr>
        <p:spPr>
          <a:xfrm>
            <a:off x="4211960" y="5697252"/>
            <a:ext cx="720080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39952" y="57332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200ns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07704" y="5229200"/>
            <a:ext cx="5112568" cy="93610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55576" y="55892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75656" y="449982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We used a primary photoelectron emission yield =0.0001233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475656" y="623731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nistep</a:t>
            </a:r>
            <a:r>
              <a:rPr lang="en-US" dirty="0" smtClean="0"/>
              <a:t> = 2500</a:t>
            </a:r>
          </a:p>
        </p:txBody>
      </p:sp>
      <p:graphicFrame>
        <p:nvGraphicFramePr>
          <p:cNvPr id="15" name="Content Placeholder 6"/>
          <p:cNvGraphicFramePr>
            <a:graphicFrameLocks/>
          </p:cNvGraphicFramePr>
          <p:nvPr/>
        </p:nvGraphicFramePr>
        <p:xfrm>
          <a:off x="1692747" y="2852936"/>
          <a:ext cx="640764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440160"/>
                <a:gridCol w="1080120"/>
                <a:gridCol w="1296144"/>
                <a:gridCol w="15831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length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sx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sy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Magnetic</a:t>
                      </a:r>
                      <a:r>
                        <a:rPr lang="en-US" sz="1600" baseline="0" dirty="0" smtClean="0"/>
                        <a:t> field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Radius</a:t>
                      </a:r>
                    </a:p>
                    <a:p>
                      <a:r>
                        <a:rPr lang="en-US" sz="1600" dirty="0" smtClean="0"/>
                        <a:t>(mm)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9</a:t>
                      </a:r>
                      <a:r>
                        <a:rPr lang="en-US" baseline="0" dirty="0" smtClean="0"/>
                        <a:t>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0.3 mm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4.195 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15 –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3.5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26565" y="0"/>
          <a:ext cx="9818043" cy="6858000"/>
        </p:xfrm>
        <a:graphic>
          <a:graphicData uri="http://schemas.openxmlformats.org/presentationml/2006/ole">
            <p:oleObj spid="_x0000_s3074" name="Graph" r:id="rId3" imgW="4154400" imgH="2901600" progId="Origin50.Grap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en-US" sz="3300" dirty="0" smtClean="0"/>
              <a:t>Simulation parameters for </a:t>
            </a:r>
            <a:r>
              <a:rPr lang="en-US" sz="3300" dirty="0" err="1" smtClean="0"/>
              <a:t>multipacting</a:t>
            </a:r>
            <a:r>
              <a:rPr lang="en-US" sz="3300" dirty="0" smtClean="0"/>
              <a:t> thresholds in dipole sections</a:t>
            </a:r>
            <a:endParaRPr lang="en-US" sz="33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15616" y="999376"/>
          <a:ext cx="7632847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659383"/>
                <a:gridCol w="644873"/>
                <a:gridCol w="1296144"/>
                <a:gridCol w="1225202"/>
                <a:gridCol w="15831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spacing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intensity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Reflectivity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Fill pattern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 ns</a:t>
                      </a:r>
                    </a:p>
                    <a:p>
                      <a:pPr algn="ctr"/>
                      <a:r>
                        <a:rPr lang="en-US" dirty="0" smtClean="0"/>
                        <a:t>50 ns</a:t>
                      </a:r>
                    </a:p>
                    <a:p>
                      <a:pPr algn="ctr"/>
                      <a:r>
                        <a:rPr lang="en-US" dirty="0" smtClean="0"/>
                        <a:t>75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1.15 x 10</a:t>
                      </a:r>
                      <a:r>
                        <a:rPr lang="en-US" baseline="30000" dirty="0" smtClean="0"/>
                        <a:t>11</a:t>
                      </a:r>
                      <a:r>
                        <a:rPr lang="en-US" baseline="0" dirty="0" smtClean="0"/>
                        <a:t> p/b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</a:p>
                    <a:p>
                      <a:pPr algn="ctr"/>
                      <a:r>
                        <a:rPr lang="en-US" dirty="0" smtClean="0"/>
                        <a:t>-</a:t>
                      </a:r>
                    </a:p>
                    <a:p>
                      <a:pPr algn="ctr"/>
                      <a:r>
                        <a:rPr lang="en-US" dirty="0" smtClean="0"/>
                        <a:t>3.0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0.0,  0.25</a:t>
                      </a:r>
                    </a:p>
                    <a:p>
                      <a:pPr algn="ctr"/>
                      <a:r>
                        <a:rPr lang="en-US" dirty="0" smtClean="0"/>
                        <a:t>0.5,</a:t>
                      </a:r>
                      <a:r>
                        <a:rPr lang="en-US" baseline="0" dirty="0" smtClean="0"/>
                        <a:t>  0.75</a:t>
                      </a:r>
                    </a:p>
                    <a:p>
                      <a:pPr algn="ctr"/>
                      <a:r>
                        <a:rPr lang="en-US" baseline="0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</a:p>
                    <a:p>
                      <a:pPr algn="ctr"/>
                      <a:r>
                        <a:rPr lang="en-US" dirty="0" smtClean="0"/>
                        <a:t>II</a:t>
                      </a:r>
                    </a:p>
                    <a:p>
                      <a:pPr algn="ctr"/>
                      <a:r>
                        <a:rPr lang="en-US" dirty="0" smtClean="0"/>
                        <a:t>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3.5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TeV</a:t>
                      </a:r>
                      <a:r>
                        <a:rPr lang="en-US" baseline="0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Rounded Rectangle 24"/>
          <p:cNvSpPr/>
          <p:nvPr/>
        </p:nvSpPr>
        <p:spPr>
          <a:xfrm>
            <a:off x="2843808" y="4653136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36bunches</a:t>
            </a:r>
          </a:p>
          <a:p>
            <a:pPr algn="ctr"/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4932040" y="4653136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36 bunches</a:t>
            </a:r>
          </a:p>
          <a:p>
            <a:pPr algn="ctr"/>
            <a:endParaRPr lang="en-US" dirty="0"/>
          </a:p>
        </p:txBody>
      </p:sp>
      <p:cxnSp>
        <p:nvCxnSpPr>
          <p:cNvPr id="27" name="Curved Connector 26"/>
          <p:cNvCxnSpPr>
            <a:stCxn id="25" idx="3"/>
            <a:endCxn id="26" idx="1"/>
          </p:cNvCxnSpPr>
          <p:nvPr/>
        </p:nvCxnSpPr>
        <p:spPr>
          <a:xfrm>
            <a:off x="4211960" y="4833156"/>
            <a:ext cx="720080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211960" y="48691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200ns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5576" y="472514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(1I)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03648" y="645333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We used a primary photoelectron emission yield =0.0001233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475656" y="623731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nistep</a:t>
            </a:r>
            <a:r>
              <a:rPr lang="en-US" dirty="0" smtClean="0"/>
              <a:t> = 2500</a:t>
            </a:r>
          </a:p>
        </p:txBody>
      </p:sp>
      <p:graphicFrame>
        <p:nvGraphicFramePr>
          <p:cNvPr id="15" name="Content Placeholder 6"/>
          <p:cNvGraphicFramePr>
            <a:graphicFrameLocks/>
          </p:cNvGraphicFramePr>
          <p:nvPr/>
        </p:nvGraphicFramePr>
        <p:xfrm>
          <a:off x="1692747" y="2564904"/>
          <a:ext cx="640764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440160"/>
                <a:gridCol w="1080120"/>
                <a:gridCol w="1296144"/>
                <a:gridCol w="15831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Bunch length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sx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sy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Magnetic</a:t>
                      </a:r>
                      <a:r>
                        <a:rPr lang="en-US" sz="1600" baseline="0" dirty="0" smtClean="0"/>
                        <a:t> field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Radius</a:t>
                      </a:r>
                    </a:p>
                    <a:p>
                      <a:r>
                        <a:rPr lang="en-US" sz="1600" dirty="0" smtClean="0"/>
                        <a:t>(mm)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9</a:t>
                      </a:r>
                      <a:r>
                        <a:rPr lang="en-US" baseline="0" dirty="0" smtClean="0"/>
                        <a:t>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0.3 mm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4.195 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15 –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3.5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2843808" y="3995772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72bunches</a:t>
            </a:r>
          </a:p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4932040" y="3995772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72 bunches</a:t>
            </a:r>
          </a:p>
          <a:p>
            <a:pPr algn="ctr"/>
            <a:endParaRPr lang="en-US" dirty="0"/>
          </a:p>
        </p:txBody>
      </p:sp>
      <p:cxnSp>
        <p:nvCxnSpPr>
          <p:cNvPr id="18" name="Curved Connector 17"/>
          <p:cNvCxnSpPr>
            <a:stCxn id="16" idx="3"/>
            <a:endCxn id="17" idx="1"/>
          </p:cNvCxnSpPr>
          <p:nvPr/>
        </p:nvCxnSpPr>
        <p:spPr>
          <a:xfrm>
            <a:off x="4211960" y="4175792"/>
            <a:ext cx="720080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11960" y="42117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200ns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5576" y="40677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(I)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2843808" y="5435932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24bunches</a:t>
            </a:r>
          </a:p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4932040" y="5435932"/>
            <a:ext cx="136815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24 bunches</a:t>
            </a:r>
          </a:p>
          <a:p>
            <a:pPr algn="ctr"/>
            <a:endParaRPr lang="en-US" dirty="0"/>
          </a:p>
        </p:txBody>
      </p:sp>
      <p:cxnSp>
        <p:nvCxnSpPr>
          <p:cNvPr id="24" name="Curved Connector 23"/>
          <p:cNvCxnSpPr>
            <a:stCxn id="22" idx="3"/>
            <a:endCxn id="23" idx="1"/>
          </p:cNvCxnSpPr>
          <p:nvPr/>
        </p:nvCxnSpPr>
        <p:spPr>
          <a:xfrm>
            <a:off x="4211960" y="5615952"/>
            <a:ext cx="720080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11960" y="56519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225ns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5576" y="55079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(III)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342080" y="1"/>
          <a:ext cx="8982448" cy="6858000"/>
        </p:xfrm>
        <a:graphic>
          <a:graphicData uri="http://schemas.openxmlformats.org/presentationml/2006/ole">
            <p:oleObj spid="_x0000_s29698" name="Graph" r:id="rId3" imgW="3913920" imgH="2988000" progId="Origin50.Graph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24545" y="-71362"/>
          <a:ext cx="9143999" cy="7000351"/>
        </p:xfrm>
        <a:graphic>
          <a:graphicData uri="http://schemas.openxmlformats.org/presentationml/2006/ole">
            <p:oleObj spid="_x0000_s31746" name="Graph" r:id="rId3" imgW="3900960" imgH="2986560" progId="Origin50.Graph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26064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Dipole at 7 </a:t>
            </a:r>
            <a:r>
              <a:rPr lang="en-US" dirty="0" err="1" smtClean="0"/>
              <a:t>TeV</a:t>
            </a:r>
            <a:r>
              <a:rPr lang="en-US" dirty="0" smtClean="0"/>
              <a:t> – Summer 2008 simulations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2852936"/>
            <a:ext cx="64087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</a:t>
            </a:r>
            <a:endParaRPr lang="en-US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2097</TotalTime>
  <Words>201</Words>
  <Application>Microsoft Office PowerPoint</Application>
  <PresentationFormat>On-screen Show (4:3)</PresentationFormat>
  <Paragraphs>112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Solstice</vt:lpstr>
      <vt:lpstr>Graph</vt:lpstr>
      <vt:lpstr>Origin Graph</vt:lpstr>
      <vt:lpstr>Ecloud Heat Load simulations  for the LHC arcs</vt:lpstr>
      <vt:lpstr>Simulation parameters for 50 ns – Drift </vt:lpstr>
      <vt:lpstr>Slide 3</vt:lpstr>
      <vt:lpstr>Simulation parameters for multipacting thresholds in dipole sections</vt:lpstr>
      <vt:lpstr>Slide 5</vt:lpstr>
      <vt:lpstr>Slide 6</vt:lpstr>
      <vt:lpstr>Slide 7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Cloud Simulations Update</dc:title>
  <dc:creator>Humberto Maury Cuna</dc:creator>
  <cp:lastModifiedBy>Humberto Maury Cuna</cp:lastModifiedBy>
  <cp:revision>184</cp:revision>
  <dcterms:created xsi:type="dcterms:W3CDTF">2010-11-26T08:03:10Z</dcterms:created>
  <dcterms:modified xsi:type="dcterms:W3CDTF">2011-06-27T08:05:58Z</dcterms:modified>
</cp:coreProperties>
</file>