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362" r:id="rId3"/>
    <p:sldId id="361" r:id="rId4"/>
    <p:sldId id="364" r:id="rId5"/>
    <p:sldId id="363" r:id="rId6"/>
    <p:sldId id="365" r:id="rId7"/>
    <p:sldId id="35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780928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Heat Load simulations 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LHC arcs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Cuna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1070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E-cloud Simulation Meeting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27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2011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for 50 ns – Drift 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254770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1.15 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2843808" y="55172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36bunches</a:t>
            </a:r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32040" y="55172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  <a:endCxn id="26" idx="1"/>
          </p:cNvCxnSpPr>
          <p:nvPr/>
        </p:nvCxnSpPr>
        <p:spPr>
          <a:xfrm>
            <a:off x="4211960" y="5697252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9952" y="57332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704" y="5229200"/>
            <a:ext cx="5112568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5576" y="55892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44998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We used a primary photoelectron emission yield =0.0001233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nistep</a:t>
            </a:r>
            <a:r>
              <a:rPr lang="en-US" dirty="0" smtClean="0"/>
              <a:t> = 2500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1692747" y="2852936"/>
          <a:ext cx="640764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440160"/>
                <a:gridCol w="1080120"/>
                <a:gridCol w="1296144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sy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Magnetic</a:t>
                      </a:r>
                      <a:r>
                        <a:rPr lang="en-US" sz="1600" baseline="0" dirty="0" smtClean="0"/>
                        <a:t> 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Radius</a:t>
                      </a:r>
                    </a:p>
                    <a:p>
                      <a:r>
                        <a:rPr lang="en-US" sz="1600" dirty="0" smtClean="0"/>
                        <a:t>(mm)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0.3 mm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4.195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15 –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6565" y="0"/>
          <a:ext cx="9818043" cy="6858000"/>
        </p:xfrm>
        <a:graphic>
          <a:graphicData uri="http://schemas.openxmlformats.org/presentationml/2006/ole">
            <p:oleObj spid="_x0000_s3074" name="Graph" r:id="rId3" imgW="4154400" imgH="290160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Simulation parameters for </a:t>
            </a:r>
            <a:r>
              <a:rPr lang="en-US" sz="3300" dirty="0" err="1" smtClean="0"/>
              <a:t>multipacting</a:t>
            </a:r>
            <a:r>
              <a:rPr lang="en-US" sz="3300" dirty="0" smtClean="0"/>
              <a:t> thresholds in dipole sections</a:t>
            </a:r>
            <a:endParaRPr lang="en-US" sz="33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999376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ns</a:t>
                      </a:r>
                    </a:p>
                    <a:p>
                      <a:pPr algn="ctr"/>
                      <a:r>
                        <a:rPr lang="en-US" dirty="0" smtClean="0"/>
                        <a:t>50 ns</a:t>
                      </a:r>
                    </a:p>
                    <a:p>
                      <a:pPr algn="ctr"/>
                      <a:r>
                        <a:rPr lang="en-US" dirty="0" smtClean="0"/>
                        <a:t>75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1.15 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0.0,  0.25</a:t>
                      </a:r>
                    </a:p>
                    <a:p>
                      <a:pPr algn="ctr"/>
                      <a:r>
                        <a:rPr lang="en-US" dirty="0" smtClean="0"/>
                        <a:t>0.5,</a:t>
                      </a:r>
                      <a:r>
                        <a:rPr lang="en-US" baseline="0" dirty="0" smtClean="0"/>
                        <a:t>  0.75</a:t>
                      </a:r>
                    </a:p>
                    <a:p>
                      <a:pPr algn="ctr"/>
                      <a:r>
                        <a:rPr lang="en-US" baseline="0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II</a:t>
                      </a:r>
                    </a:p>
                    <a:p>
                      <a:pPr algn="ctr"/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2843808" y="465313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36bunches</a:t>
            </a:r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32040" y="465313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  <a:endCxn id="26" idx="1"/>
          </p:cNvCxnSpPr>
          <p:nvPr/>
        </p:nvCxnSpPr>
        <p:spPr>
          <a:xfrm>
            <a:off x="4211960" y="4833156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1960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47251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(1I)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64533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We used a primary photoelectron emission yield =0.0001233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nistep</a:t>
            </a:r>
            <a:r>
              <a:rPr lang="en-US" dirty="0" smtClean="0"/>
              <a:t> = 2500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1692747" y="2564904"/>
          <a:ext cx="640764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440160"/>
                <a:gridCol w="1080120"/>
                <a:gridCol w="1296144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sy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Magnetic</a:t>
                      </a:r>
                      <a:r>
                        <a:rPr lang="en-US" sz="1600" baseline="0" dirty="0" smtClean="0"/>
                        <a:t> 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Radius</a:t>
                      </a:r>
                    </a:p>
                    <a:p>
                      <a:r>
                        <a:rPr lang="en-US" sz="1600" dirty="0" smtClean="0"/>
                        <a:t>(mm)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0.3 mm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4.195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15 –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2843808" y="399577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72bunches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932040" y="399577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 bunches</a:t>
            </a:r>
          </a:p>
          <a:p>
            <a:pPr algn="ctr"/>
            <a:endParaRPr lang="en-US" dirty="0"/>
          </a:p>
        </p:txBody>
      </p:sp>
      <p:cxnSp>
        <p:nvCxnSpPr>
          <p:cNvPr id="18" name="Curved Connector 17"/>
          <p:cNvCxnSpPr>
            <a:stCxn id="16" idx="3"/>
            <a:endCxn id="17" idx="1"/>
          </p:cNvCxnSpPr>
          <p:nvPr/>
        </p:nvCxnSpPr>
        <p:spPr>
          <a:xfrm>
            <a:off x="4211960" y="4175792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11960" y="42117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576" y="40677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(I)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843808" y="54359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24bunches</a:t>
            </a: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932040" y="54359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24 bunches</a:t>
            </a:r>
          </a:p>
          <a:p>
            <a:pPr algn="ctr"/>
            <a:endParaRPr lang="en-US" dirty="0"/>
          </a:p>
        </p:txBody>
      </p:sp>
      <p:cxnSp>
        <p:nvCxnSpPr>
          <p:cNvPr id="24" name="Curved Connector 23"/>
          <p:cNvCxnSpPr>
            <a:stCxn id="22" idx="3"/>
            <a:endCxn id="23" idx="1"/>
          </p:cNvCxnSpPr>
          <p:nvPr/>
        </p:nvCxnSpPr>
        <p:spPr>
          <a:xfrm>
            <a:off x="4211960" y="5615952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11960" y="56519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225ns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576" y="55079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(III)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42080" y="1"/>
          <a:ext cx="8982448" cy="6858000"/>
        </p:xfrm>
        <a:graphic>
          <a:graphicData uri="http://schemas.openxmlformats.org/presentationml/2006/ole">
            <p:oleObj spid="_x0000_s29698" name="Graph" r:id="rId3" imgW="3913920" imgH="298800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24545" y="-71362"/>
          <a:ext cx="9143999" cy="7000351"/>
        </p:xfrm>
        <a:graphic>
          <a:graphicData uri="http://schemas.openxmlformats.org/presentationml/2006/ole">
            <p:oleObj spid="_x0000_s31746" name="Graph" r:id="rId3" imgW="3900960" imgH="2986560" progId="Origin50.Grap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26064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Dipole at 7 </a:t>
            </a:r>
            <a:r>
              <a:rPr lang="en-US" dirty="0" err="1" smtClean="0"/>
              <a:t>TeV</a:t>
            </a:r>
            <a:r>
              <a:rPr lang="en-US" dirty="0" smtClean="0"/>
              <a:t> – Summer 2008 simulations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852936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201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Solstice</vt:lpstr>
      <vt:lpstr>Graph</vt:lpstr>
      <vt:lpstr>Origin Graph</vt:lpstr>
      <vt:lpstr>Ecloud Heat Load simulations  for the LHC arcs</vt:lpstr>
      <vt:lpstr>Simulation parameters for 50 ns – Drift </vt:lpstr>
      <vt:lpstr>Slide 3</vt:lpstr>
      <vt:lpstr>Simulation parameters for multipacting thresholds in dipole sections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184</cp:revision>
  <dcterms:created xsi:type="dcterms:W3CDTF">2010-11-26T08:03:10Z</dcterms:created>
  <dcterms:modified xsi:type="dcterms:W3CDTF">2011-06-27T08:05:58Z</dcterms:modified>
</cp:coreProperties>
</file>