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72" r:id="rId3"/>
    <p:sldId id="282" r:id="rId4"/>
    <p:sldId id="281" r:id="rId5"/>
    <p:sldId id="280" r:id="rId6"/>
    <p:sldId id="274" r:id="rId7"/>
    <p:sldId id="284" r:id="rId8"/>
    <p:sldId id="273" r:id="rId9"/>
    <p:sldId id="283" r:id="rId10"/>
    <p:sldId id="285" r:id="rId11"/>
    <p:sldId id="286" r:id="rId12"/>
    <p:sldId id="270" r:id="rId13"/>
    <p:sldId id="275" r:id="rId14"/>
    <p:sldId id="276" r:id="rId15"/>
    <p:sldId id="277" r:id="rId16"/>
    <p:sldId id="260" r:id="rId17"/>
    <p:sldId id="261" r:id="rId18"/>
    <p:sldId id="263" r:id="rId19"/>
    <p:sldId id="264" r:id="rId20"/>
    <p:sldId id="265" r:id="rId21"/>
    <p:sldId id="266" r:id="rId22"/>
    <p:sldId id="279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>
        <p:scale>
          <a:sx n="75" d="100"/>
          <a:sy n="75" d="100"/>
        </p:scale>
        <p:origin x="-1236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3.wmf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image" Target="../media/image15.wmf"/><Relationship Id="rId3" Type="http://schemas.openxmlformats.org/officeDocument/2006/relationships/image" Target="../media/image22.wmf"/><Relationship Id="rId7" Type="http://schemas.openxmlformats.org/officeDocument/2006/relationships/image" Target="../media/image9.wmf"/><Relationship Id="rId12" Type="http://schemas.openxmlformats.org/officeDocument/2006/relationships/image" Target="../media/image14.wmf"/><Relationship Id="rId2" Type="http://schemas.openxmlformats.org/officeDocument/2006/relationships/image" Target="../media/image17.wmf"/><Relationship Id="rId1" Type="http://schemas.openxmlformats.org/officeDocument/2006/relationships/image" Target="../media/image3.wmf"/><Relationship Id="rId6" Type="http://schemas.openxmlformats.org/officeDocument/2006/relationships/image" Target="../media/image21.wmf"/><Relationship Id="rId11" Type="http://schemas.openxmlformats.org/officeDocument/2006/relationships/image" Target="../media/image13.wmf"/><Relationship Id="rId5" Type="http://schemas.openxmlformats.org/officeDocument/2006/relationships/image" Target="../media/image24.wmf"/><Relationship Id="rId10" Type="http://schemas.openxmlformats.org/officeDocument/2006/relationships/image" Target="../media/image12.wmf"/><Relationship Id="rId4" Type="http://schemas.openxmlformats.org/officeDocument/2006/relationships/image" Target="../media/image23.wmf"/><Relationship Id="rId9" Type="http://schemas.openxmlformats.org/officeDocument/2006/relationships/image" Target="../media/image11.wmf"/><Relationship Id="rId14" Type="http://schemas.openxmlformats.org/officeDocument/2006/relationships/image" Target="../media/image1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image" Target="../media/image15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12" Type="http://schemas.openxmlformats.org/officeDocument/2006/relationships/image" Target="../media/image14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11" Type="http://schemas.openxmlformats.org/officeDocument/2006/relationships/image" Target="../media/image13.wmf"/><Relationship Id="rId5" Type="http://schemas.openxmlformats.org/officeDocument/2006/relationships/image" Target="../media/image7.wmf"/><Relationship Id="rId10" Type="http://schemas.openxmlformats.org/officeDocument/2006/relationships/image" Target="../media/image12.wmf"/><Relationship Id="rId4" Type="http://schemas.openxmlformats.org/officeDocument/2006/relationships/image" Target="../media/image6.wmf"/><Relationship Id="rId9" Type="http://schemas.openxmlformats.org/officeDocument/2006/relationships/image" Target="../media/image11.wmf"/><Relationship Id="rId14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image" Target="../media/image15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12" Type="http://schemas.openxmlformats.org/officeDocument/2006/relationships/image" Target="../media/image14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11" Type="http://schemas.openxmlformats.org/officeDocument/2006/relationships/image" Target="../media/image13.wmf"/><Relationship Id="rId5" Type="http://schemas.openxmlformats.org/officeDocument/2006/relationships/image" Target="../media/image7.wmf"/><Relationship Id="rId10" Type="http://schemas.openxmlformats.org/officeDocument/2006/relationships/image" Target="../media/image12.wmf"/><Relationship Id="rId4" Type="http://schemas.openxmlformats.org/officeDocument/2006/relationships/image" Target="../media/image6.wmf"/><Relationship Id="rId9" Type="http://schemas.openxmlformats.org/officeDocument/2006/relationships/image" Target="../media/image11.wmf"/><Relationship Id="rId14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1B096-EA92-4864-8D2B-274156F79D14}" type="datetimeFigureOut">
              <a:rPr lang="en-US" smtClean="0"/>
              <a:pPr/>
              <a:t>6/26/2011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2C6ED-7ED5-4441-AECE-E7596F336A6F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1B096-EA92-4864-8D2B-274156F79D14}" type="datetimeFigureOut">
              <a:rPr lang="en-US" smtClean="0"/>
              <a:pPr/>
              <a:t>6/26/2011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2C6ED-7ED5-4441-AECE-E7596F336A6F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1B096-EA92-4864-8D2B-274156F79D14}" type="datetimeFigureOut">
              <a:rPr lang="en-US" smtClean="0"/>
              <a:pPr/>
              <a:t>6/26/2011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2C6ED-7ED5-4441-AECE-E7596F336A6F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1B096-EA92-4864-8D2B-274156F79D14}" type="datetimeFigureOut">
              <a:rPr lang="en-US" smtClean="0"/>
              <a:pPr/>
              <a:t>6/26/2011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2C6ED-7ED5-4441-AECE-E7596F336A6F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1B096-EA92-4864-8D2B-274156F79D14}" type="datetimeFigureOut">
              <a:rPr lang="en-US" smtClean="0"/>
              <a:pPr/>
              <a:t>6/26/2011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2C6ED-7ED5-4441-AECE-E7596F336A6F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1B096-EA92-4864-8D2B-274156F79D14}" type="datetimeFigureOut">
              <a:rPr lang="en-US" smtClean="0"/>
              <a:pPr/>
              <a:t>6/26/2011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2C6ED-7ED5-4441-AECE-E7596F336A6F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1B096-EA92-4864-8D2B-274156F79D14}" type="datetimeFigureOut">
              <a:rPr lang="en-US" smtClean="0"/>
              <a:pPr/>
              <a:t>6/26/2011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2C6ED-7ED5-4441-AECE-E7596F336A6F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1B096-EA92-4864-8D2B-274156F79D14}" type="datetimeFigureOut">
              <a:rPr lang="en-US" smtClean="0"/>
              <a:pPr/>
              <a:t>6/26/2011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2C6ED-7ED5-4441-AECE-E7596F336A6F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1B096-EA92-4864-8D2B-274156F79D14}" type="datetimeFigureOut">
              <a:rPr lang="en-US" smtClean="0"/>
              <a:pPr/>
              <a:t>6/26/2011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2C6ED-7ED5-4441-AECE-E7596F336A6F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1B096-EA92-4864-8D2B-274156F79D14}" type="datetimeFigureOut">
              <a:rPr lang="en-US" smtClean="0"/>
              <a:pPr/>
              <a:t>6/26/2011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2C6ED-7ED5-4441-AECE-E7596F336A6F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1B096-EA92-4864-8D2B-274156F79D14}" type="datetimeFigureOut">
              <a:rPr lang="en-US" smtClean="0"/>
              <a:pPr/>
              <a:t>6/26/2011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2C6ED-7ED5-4441-AECE-E7596F336A6F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81B096-EA92-4864-8D2B-274156F79D14}" type="datetimeFigureOut">
              <a:rPr lang="en-US" smtClean="0"/>
              <a:pPr/>
              <a:t>6/26/2011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2C6ED-7ED5-4441-AECE-E7596F336A6F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13" Type="http://schemas.openxmlformats.org/officeDocument/2006/relationships/oleObject" Target="../embeddings/oleObject39.bin"/><Relationship Id="rId3" Type="http://schemas.openxmlformats.org/officeDocument/2006/relationships/image" Target="../media/image1.gif"/><Relationship Id="rId7" Type="http://schemas.openxmlformats.org/officeDocument/2006/relationships/oleObject" Target="../embeddings/oleObject33.bin"/><Relationship Id="rId12" Type="http://schemas.openxmlformats.org/officeDocument/2006/relationships/oleObject" Target="../embeddings/oleObject38.bin"/><Relationship Id="rId17" Type="http://schemas.openxmlformats.org/officeDocument/2006/relationships/oleObject" Target="../embeddings/oleObject43.bin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42.bin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2.bin"/><Relationship Id="rId11" Type="http://schemas.openxmlformats.org/officeDocument/2006/relationships/oleObject" Target="../embeddings/oleObject37.bin"/><Relationship Id="rId5" Type="http://schemas.openxmlformats.org/officeDocument/2006/relationships/oleObject" Target="../embeddings/oleObject31.bin"/><Relationship Id="rId15" Type="http://schemas.openxmlformats.org/officeDocument/2006/relationships/oleObject" Target="../embeddings/oleObject41.bin"/><Relationship Id="rId10" Type="http://schemas.openxmlformats.org/officeDocument/2006/relationships/oleObject" Target="../embeddings/oleObject36.bin"/><Relationship Id="rId4" Type="http://schemas.openxmlformats.org/officeDocument/2006/relationships/oleObject" Target="../embeddings/oleObject30.bin"/><Relationship Id="rId9" Type="http://schemas.openxmlformats.org/officeDocument/2006/relationships/oleObject" Target="../embeddings/oleObject35.bin"/><Relationship Id="rId14" Type="http://schemas.openxmlformats.org/officeDocument/2006/relationships/oleObject" Target="../embeddings/oleObject40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44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9.bin"/><Relationship Id="rId3" Type="http://schemas.openxmlformats.org/officeDocument/2006/relationships/image" Target="../media/image1.gif"/><Relationship Id="rId7" Type="http://schemas.openxmlformats.org/officeDocument/2006/relationships/oleObject" Target="../embeddings/oleObject4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47.bin"/><Relationship Id="rId5" Type="http://schemas.openxmlformats.org/officeDocument/2006/relationships/oleObject" Target="../embeddings/oleObject46.bin"/><Relationship Id="rId4" Type="http://schemas.openxmlformats.org/officeDocument/2006/relationships/oleObject" Target="../embeddings/oleObject45.bin"/><Relationship Id="rId9" Type="http://schemas.openxmlformats.org/officeDocument/2006/relationships/oleObject" Target="../embeddings/oleObject50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5.bin"/><Relationship Id="rId3" Type="http://schemas.openxmlformats.org/officeDocument/2006/relationships/image" Target="../media/image1.gif"/><Relationship Id="rId7" Type="http://schemas.openxmlformats.org/officeDocument/2006/relationships/oleObject" Target="../embeddings/oleObject5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53.bin"/><Relationship Id="rId5" Type="http://schemas.openxmlformats.org/officeDocument/2006/relationships/oleObject" Target="../embeddings/oleObject52.bin"/><Relationship Id="rId4" Type="http://schemas.openxmlformats.org/officeDocument/2006/relationships/oleObject" Target="../embeddings/oleObject51.bin"/><Relationship Id="rId9" Type="http://schemas.openxmlformats.org/officeDocument/2006/relationships/oleObject" Target="../embeddings/oleObject56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1.bin"/><Relationship Id="rId13" Type="http://schemas.openxmlformats.org/officeDocument/2006/relationships/oleObject" Target="../embeddings/oleObject66.bin"/><Relationship Id="rId3" Type="http://schemas.openxmlformats.org/officeDocument/2006/relationships/image" Target="../media/image1.gif"/><Relationship Id="rId7" Type="http://schemas.openxmlformats.org/officeDocument/2006/relationships/oleObject" Target="../embeddings/oleObject60.bin"/><Relationship Id="rId12" Type="http://schemas.openxmlformats.org/officeDocument/2006/relationships/oleObject" Target="../embeddings/oleObject65.bin"/><Relationship Id="rId17" Type="http://schemas.openxmlformats.org/officeDocument/2006/relationships/oleObject" Target="../embeddings/oleObject70.bin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69.bin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59.bin"/><Relationship Id="rId11" Type="http://schemas.openxmlformats.org/officeDocument/2006/relationships/oleObject" Target="../embeddings/oleObject64.bin"/><Relationship Id="rId5" Type="http://schemas.openxmlformats.org/officeDocument/2006/relationships/oleObject" Target="../embeddings/oleObject58.bin"/><Relationship Id="rId15" Type="http://schemas.openxmlformats.org/officeDocument/2006/relationships/oleObject" Target="../embeddings/oleObject68.bin"/><Relationship Id="rId10" Type="http://schemas.openxmlformats.org/officeDocument/2006/relationships/oleObject" Target="../embeddings/oleObject63.bin"/><Relationship Id="rId4" Type="http://schemas.openxmlformats.org/officeDocument/2006/relationships/oleObject" Target="../embeddings/oleObject57.bin"/><Relationship Id="rId9" Type="http://schemas.openxmlformats.org/officeDocument/2006/relationships/oleObject" Target="../embeddings/oleObject62.bin"/><Relationship Id="rId14" Type="http://schemas.openxmlformats.org/officeDocument/2006/relationships/oleObject" Target="../embeddings/oleObject67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image" Target="../media/image1.gif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Relationship Id="rId9" Type="http://schemas.openxmlformats.org/officeDocument/2006/relationships/oleObject" Target="../embeddings/oleObject9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image" Target="../media/image1.gif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Relationship Id="rId9" Type="http://schemas.openxmlformats.org/officeDocument/2006/relationships/oleObject" Target="../embeddings/oleObject15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13" Type="http://schemas.openxmlformats.org/officeDocument/2006/relationships/oleObject" Target="../embeddings/oleObject25.bin"/><Relationship Id="rId3" Type="http://schemas.openxmlformats.org/officeDocument/2006/relationships/image" Target="../media/image1.gif"/><Relationship Id="rId7" Type="http://schemas.openxmlformats.org/officeDocument/2006/relationships/oleObject" Target="../embeddings/oleObject19.bin"/><Relationship Id="rId12" Type="http://schemas.openxmlformats.org/officeDocument/2006/relationships/oleObject" Target="../embeddings/oleObject24.bin"/><Relationship Id="rId17" Type="http://schemas.openxmlformats.org/officeDocument/2006/relationships/oleObject" Target="../embeddings/oleObject29.bin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28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8.bin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17.bin"/><Relationship Id="rId15" Type="http://schemas.openxmlformats.org/officeDocument/2006/relationships/oleObject" Target="../embeddings/oleObject27.bin"/><Relationship Id="rId10" Type="http://schemas.openxmlformats.org/officeDocument/2006/relationships/oleObject" Target="../embeddings/oleObject22.bin"/><Relationship Id="rId4" Type="http://schemas.openxmlformats.org/officeDocument/2006/relationships/oleObject" Target="../embeddings/oleObject16.bin"/><Relationship Id="rId9" Type="http://schemas.openxmlformats.org/officeDocument/2006/relationships/oleObject" Target="../embeddings/oleObject21.bin"/><Relationship Id="rId14" Type="http://schemas.openxmlformats.org/officeDocument/2006/relationships/oleObject" Target="../embeddings/oleObject2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5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6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28" name="TextBox 7"/>
          <p:cNvSpPr txBox="1"/>
          <p:nvPr/>
        </p:nvSpPr>
        <p:spPr>
          <a:xfrm>
            <a:off x="0" y="25908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2"/>
                </a:solidFill>
                <a:latin typeface="Calibri" pitchFamily="34" charset="0"/>
              </a:rPr>
              <a:t>Fixing an ECLOUD bug for tall beams</a:t>
            </a:r>
            <a:endParaRPr lang="en-US" sz="32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29" name="TextBox 7"/>
          <p:cNvSpPr txBox="1"/>
          <p:nvPr/>
        </p:nvSpPr>
        <p:spPr>
          <a:xfrm>
            <a:off x="0" y="335280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tx2"/>
                </a:solidFill>
                <a:latin typeface="Calibri" pitchFamily="34" charset="0"/>
              </a:rPr>
              <a:t>G. </a:t>
            </a:r>
            <a:r>
              <a:rPr lang="en-US" sz="2400" dirty="0" err="1" smtClean="0">
                <a:solidFill>
                  <a:schemeClr val="tx2"/>
                </a:solidFill>
                <a:latin typeface="Calibri" pitchFamily="34" charset="0"/>
              </a:rPr>
              <a:t>Iadarola</a:t>
            </a:r>
            <a:r>
              <a:rPr lang="en-US" sz="2400" dirty="0" smtClean="0">
                <a:solidFill>
                  <a:schemeClr val="tx2"/>
                </a:solidFill>
                <a:latin typeface="Calibri" pitchFamily="34" charset="0"/>
              </a:rPr>
              <a:t>, C. </a:t>
            </a:r>
            <a:r>
              <a:rPr lang="en-US" sz="2400" dirty="0" err="1" smtClean="0">
                <a:solidFill>
                  <a:schemeClr val="tx2"/>
                </a:solidFill>
                <a:latin typeface="Calibri" pitchFamily="34" charset="0"/>
              </a:rPr>
              <a:t>Bhat</a:t>
            </a:r>
            <a:r>
              <a:rPr lang="en-US" sz="2400" dirty="0" smtClean="0">
                <a:solidFill>
                  <a:schemeClr val="tx2"/>
                </a:solidFill>
                <a:latin typeface="Calibri" pitchFamily="34" charset="0"/>
              </a:rPr>
              <a:t>, G. </a:t>
            </a:r>
            <a:r>
              <a:rPr lang="en-US" sz="2400" dirty="0" err="1" smtClean="0">
                <a:solidFill>
                  <a:schemeClr val="tx2"/>
                </a:solidFill>
                <a:latin typeface="Calibri" pitchFamily="34" charset="0"/>
              </a:rPr>
              <a:t>Rumolo</a:t>
            </a:r>
            <a:r>
              <a:rPr lang="en-US" sz="2400" dirty="0" smtClean="0">
                <a:solidFill>
                  <a:schemeClr val="tx2"/>
                </a:solidFill>
                <a:latin typeface="Calibri" pitchFamily="34" charset="0"/>
              </a:rPr>
              <a:t>, F. Zimmermann</a:t>
            </a: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30" name="TextBox 7"/>
          <p:cNvSpPr txBox="1"/>
          <p:nvPr/>
        </p:nvSpPr>
        <p:spPr>
          <a:xfrm>
            <a:off x="0" y="55626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tx2"/>
                </a:solidFill>
                <a:latin typeface="Calibri" pitchFamily="34" charset="0"/>
              </a:rPr>
              <a:t>e</a:t>
            </a:r>
            <a:r>
              <a:rPr lang="en-US" sz="24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n-US" sz="2400" dirty="0" smtClean="0">
                <a:solidFill>
                  <a:schemeClr val="tx2"/>
                </a:solidFill>
                <a:latin typeface="Calibri" pitchFamily="34" charset="0"/>
              </a:rPr>
              <a:t> cloud Simulation Meeting</a:t>
            </a:r>
          </a:p>
          <a:p>
            <a:pPr algn="ctr"/>
            <a:r>
              <a:rPr lang="en-US" sz="2400" dirty="0" smtClean="0">
                <a:solidFill>
                  <a:schemeClr val="tx2"/>
                </a:solidFill>
                <a:latin typeface="Calibri" pitchFamily="34" charset="0"/>
              </a:rPr>
              <a:t>27 June 2011</a:t>
            </a: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5" name="Picture 2" descr="C:\Octavio\CERN\cern_logo_whit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46" name="TextBox 7"/>
          <p:cNvSpPr txBox="1"/>
          <p:nvPr/>
        </p:nvSpPr>
        <p:spPr>
          <a:xfrm>
            <a:off x="1219200" y="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Beam kick computation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grpSp>
        <p:nvGrpSpPr>
          <p:cNvPr id="2" name="Gruppo 20"/>
          <p:cNvGrpSpPr/>
          <p:nvPr/>
        </p:nvGrpSpPr>
        <p:grpSpPr>
          <a:xfrm>
            <a:off x="381000" y="1829593"/>
            <a:ext cx="3719956" cy="2285206"/>
            <a:chOff x="2362200" y="381000"/>
            <a:chExt cx="4714874" cy="2896394"/>
          </a:xfrm>
        </p:grpSpPr>
        <p:cxnSp>
          <p:nvCxnSpPr>
            <p:cNvPr id="49" name="Connettore 2 48"/>
            <p:cNvCxnSpPr/>
            <p:nvPr/>
          </p:nvCxnSpPr>
          <p:spPr>
            <a:xfrm rot="5400000" flipH="1" flipV="1">
              <a:off x="3125391" y="1905397"/>
              <a:ext cx="2742406" cy="1588"/>
            </a:xfrm>
            <a:prstGeom prst="straightConnector1">
              <a:avLst/>
            </a:prstGeom>
            <a:ln w="19050"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nettore 2 49"/>
            <p:cNvCxnSpPr/>
            <p:nvPr/>
          </p:nvCxnSpPr>
          <p:spPr>
            <a:xfrm>
              <a:off x="2362200" y="2100264"/>
              <a:ext cx="4572000" cy="1588"/>
            </a:xfrm>
            <a:prstGeom prst="straightConnector1">
              <a:avLst/>
            </a:prstGeom>
            <a:ln w="19050"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CasellaDiTesto 53"/>
            <p:cNvSpPr txBox="1"/>
            <p:nvPr/>
          </p:nvSpPr>
          <p:spPr>
            <a:xfrm>
              <a:off x="6781800" y="2133600"/>
              <a:ext cx="29527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x</a:t>
              </a:r>
              <a:endParaRPr lang="en-US" sz="2000" dirty="0"/>
            </a:p>
          </p:txBody>
        </p:sp>
        <p:sp>
          <p:nvSpPr>
            <p:cNvPr id="55" name="CasellaDiTesto 54"/>
            <p:cNvSpPr txBox="1"/>
            <p:nvPr/>
          </p:nvSpPr>
          <p:spPr>
            <a:xfrm>
              <a:off x="4495800" y="381000"/>
              <a:ext cx="30008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y</a:t>
              </a:r>
              <a:endParaRPr lang="en-US" sz="2000" dirty="0"/>
            </a:p>
          </p:txBody>
        </p:sp>
        <p:sp>
          <p:nvSpPr>
            <p:cNvPr id="56" name="Ovale 55"/>
            <p:cNvSpPr/>
            <p:nvPr/>
          </p:nvSpPr>
          <p:spPr>
            <a:xfrm>
              <a:off x="4191000" y="1981200"/>
              <a:ext cx="609600" cy="228601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CasellaDiTesto 56"/>
            <p:cNvSpPr txBox="1"/>
            <p:nvPr/>
          </p:nvSpPr>
          <p:spPr>
            <a:xfrm>
              <a:off x="4475414" y="1525164"/>
              <a:ext cx="39786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000" dirty="0" smtClean="0"/>
                <a:t>σ</a:t>
              </a:r>
              <a:r>
                <a:rPr lang="en-US" sz="2000" baseline="-25000" dirty="0" smtClean="0"/>
                <a:t>y</a:t>
              </a:r>
              <a:endParaRPr lang="en-US" sz="2000" dirty="0"/>
            </a:p>
          </p:txBody>
        </p:sp>
        <p:sp>
          <p:nvSpPr>
            <p:cNvPr id="58" name="CasellaDiTesto 57"/>
            <p:cNvSpPr txBox="1"/>
            <p:nvPr/>
          </p:nvSpPr>
          <p:spPr>
            <a:xfrm>
              <a:off x="4671780" y="2022860"/>
              <a:ext cx="39466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000" dirty="0" smtClean="0"/>
                <a:t>σ</a:t>
              </a:r>
              <a:r>
                <a:rPr lang="en-US" sz="2000" baseline="-25000" dirty="0"/>
                <a:t>x</a:t>
              </a:r>
              <a:endParaRPr lang="en-US" sz="2000" dirty="0"/>
            </a:p>
          </p:txBody>
        </p:sp>
        <p:sp>
          <p:nvSpPr>
            <p:cNvPr id="59" name="Ovale 58"/>
            <p:cNvSpPr/>
            <p:nvPr/>
          </p:nvSpPr>
          <p:spPr>
            <a:xfrm>
              <a:off x="5105400" y="1524000"/>
              <a:ext cx="76200" cy="76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0" name="Connettore 2 59"/>
            <p:cNvCxnSpPr/>
            <p:nvPr/>
          </p:nvCxnSpPr>
          <p:spPr>
            <a:xfrm flipV="1">
              <a:off x="5181600" y="1143000"/>
              <a:ext cx="457200" cy="380206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CasellaDiTesto 60"/>
            <p:cNvSpPr txBox="1"/>
            <p:nvPr/>
          </p:nvSpPr>
          <p:spPr>
            <a:xfrm>
              <a:off x="5066440" y="767320"/>
              <a:ext cx="502244" cy="5071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E</a:t>
              </a:r>
              <a:r>
                <a:rPr lang="en-US" sz="2000" b="1" baseline="-25000" dirty="0"/>
                <a:t>0</a:t>
              </a:r>
              <a:endParaRPr lang="en-US" sz="2000" b="1" dirty="0"/>
            </a:p>
          </p:txBody>
        </p:sp>
      </p:grpSp>
      <p:sp>
        <p:nvSpPr>
          <p:cNvPr id="74" name="Croce 73"/>
          <p:cNvSpPr/>
          <p:nvPr/>
        </p:nvSpPr>
        <p:spPr>
          <a:xfrm>
            <a:off x="4343400" y="2895599"/>
            <a:ext cx="609600" cy="6096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TextBox 7"/>
          <p:cNvSpPr txBox="1"/>
          <p:nvPr/>
        </p:nvSpPr>
        <p:spPr>
          <a:xfrm>
            <a:off x="381000" y="1142999"/>
            <a:ext cx="335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2"/>
                </a:solidFill>
                <a:latin typeface="Calibri" pitchFamily="34" charset="0"/>
              </a:rPr>
              <a:t>Beam field</a:t>
            </a:r>
          </a:p>
          <a:p>
            <a:pPr algn="ctr"/>
            <a:r>
              <a:rPr lang="en-US" b="1" dirty="0" smtClean="0">
                <a:solidFill>
                  <a:schemeClr val="tx2"/>
                </a:solidFill>
                <a:latin typeface="Calibri" pitchFamily="34" charset="0"/>
              </a:rPr>
              <a:t>calculated in free space</a:t>
            </a:r>
            <a:endParaRPr lang="en-US" b="1" dirty="0">
              <a:solidFill>
                <a:schemeClr val="tx2"/>
              </a:solidFill>
              <a:latin typeface="Calibri" pitchFamily="34" charset="0"/>
            </a:endParaRPr>
          </a:p>
        </p:txBody>
      </p:sp>
      <p:graphicFrame>
        <p:nvGraphicFramePr>
          <p:cNvPr id="77" name="Oggetto 76"/>
          <p:cNvGraphicFramePr>
            <a:graphicFrameLocks noChangeAspect="1"/>
          </p:cNvGraphicFramePr>
          <p:nvPr/>
        </p:nvGraphicFramePr>
        <p:xfrm>
          <a:off x="2895600" y="762000"/>
          <a:ext cx="3454400" cy="368300"/>
        </p:xfrm>
        <a:graphic>
          <a:graphicData uri="http://schemas.openxmlformats.org/presentationml/2006/ole">
            <p:oleObj spid="_x0000_s13314" name="Equation" r:id="rId4" imgW="3454200" imgH="368280" progId="Equation.DSMT4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76200" y="4510088"/>
          <a:ext cx="4114800" cy="744487"/>
        </p:xfrm>
        <a:graphic>
          <a:graphicData uri="http://schemas.openxmlformats.org/presentationml/2006/ole">
            <p:oleObj spid="_x0000_s13315" name="Equation" r:id="rId5" imgW="5194080" imgH="939600" progId="Equation.DSMT4">
              <p:embed/>
            </p:oleObj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28575" y="5591175"/>
          <a:ext cx="1419225" cy="414338"/>
        </p:xfrm>
        <a:graphic>
          <a:graphicData uri="http://schemas.openxmlformats.org/presentationml/2006/ole">
            <p:oleObj spid="_x0000_s13316" name="Equation" r:id="rId6" imgW="1790640" imgH="520560" progId="Equation.DSMT4">
              <p:embed/>
            </p:oleObj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1568450" y="5500688"/>
          <a:ext cx="1358900" cy="595312"/>
        </p:xfrm>
        <a:graphic>
          <a:graphicData uri="http://schemas.openxmlformats.org/presentationml/2006/ole">
            <p:oleObj spid="_x0000_s13317" name="Equation" r:id="rId7" imgW="1714320" imgH="749160" progId="Equation.DSMT4">
              <p:embed/>
            </p:oleObj>
          </a:graphicData>
        </a:graphic>
      </p:graphicFrame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3048000" y="5516563"/>
          <a:ext cx="1085850" cy="563563"/>
        </p:xfrm>
        <a:graphic>
          <a:graphicData uri="http://schemas.openxmlformats.org/presentationml/2006/ole">
            <p:oleObj spid="_x0000_s13318" name="Equation" r:id="rId8" imgW="1371600" imgH="711000" progId="Equation.DSMT4">
              <p:embed/>
            </p:oleObj>
          </a:graphicData>
        </a:graphic>
      </p:graphicFrame>
      <p:sp>
        <p:nvSpPr>
          <p:cNvPr id="78" name="Rettangolo 77"/>
          <p:cNvSpPr/>
          <p:nvPr/>
        </p:nvSpPr>
        <p:spPr>
          <a:xfrm>
            <a:off x="76200" y="4114800"/>
            <a:ext cx="3804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Based on the </a:t>
            </a:r>
            <a:r>
              <a:rPr lang="en-US" dirty="0" err="1" smtClean="0">
                <a:solidFill>
                  <a:schemeClr val="tx2"/>
                </a:solidFill>
                <a:latin typeface="Calibri" pitchFamily="34" charset="0"/>
              </a:rPr>
              <a:t>Bassetti</a:t>
            </a:r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-Erskine formula:</a:t>
            </a:r>
            <a:endParaRPr lang="en-US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79" name="Rettangolo 78"/>
          <p:cNvSpPr/>
          <p:nvPr/>
        </p:nvSpPr>
        <p:spPr>
          <a:xfrm>
            <a:off x="457200" y="6172200"/>
            <a:ext cx="26579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Valid in this form only for:</a:t>
            </a:r>
            <a:endParaRPr lang="en-US" dirty="0">
              <a:solidFill>
                <a:schemeClr val="tx2"/>
              </a:solidFill>
              <a:latin typeface="Calibri" pitchFamily="34" charset="0"/>
            </a:endParaRPr>
          </a:p>
        </p:txBody>
      </p:sp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3038102" y="6248400"/>
          <a:ext cx="655637" cy="293687"/>
        </p:xfrm>
        <a:graphic>
          <a:graphicData uri="http://schemas.openxmlformats.org/presentationml/2006/ole">
            <p:oleObj spid="_x0000_s13319" name="Equation" r:id="rId9" imgW="825480" imgH="368280" progId="Equation.DSMT4">
              <p:embed/>
            </p:oleObj>
          </a:graphicData>
        </a:graphic>
      </p:graphicFrame>
      <p:sp>
        <p:nvSpPr>
          <p:cNvPr id="80" name="Ovale 79"/>
          <p:cNvSpPr/>
          <p:nvPr/>
        </p:nvSpPr>
        <p:spPr>
          <a:xfrm>
            <a:off x="304800" y="6172200"/>
            <a:ext cx="38100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ettangolo 89"/>
          <p:cNvSpPr/>
          <p:nvPr/>
        </p:nvSpPr>
        <p:spPr>
          <a:xfrm>
            <a:off x="96238" y="5105400"/>
            <a:ext cx="8420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where:</a:t>
            </a:r>
            <a:endParaRPr lang="en-US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01" name="Ovale 100"/>
          <p:cNvSpPr/>
          <p:nvPr/>
        </p:nvSpPr>
        <p:spPr>
          <a:xfrm>
            <a:off x="4800600" y="6172200"/>
            <a:ext cx="38100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1" name="Gruppo 61"/>
          <p:cNvGrpSpPr/>
          <p:nvPr/>
        </p:nvGrpSpPr>
        <p:grpSpPr>
          <a:xfrm>
            <a:off x="5347844" y="1829593"/>
            <a:ext cx="3719956" cy="2285207"/>
            <a:chOff x="5347844" y="4191794"/>
            <a:chExt cx="3719956" cy="2285207"/>
          </a:xfrm>
        </p:grpSpPr>
        <p:sp>
          <p:nvSpPr>
            <p:cNvPr id="52" name="Ovale 51"/>
            <p:cNvSpPr/>
            <p:nvPr/>
          </p:nvSpPr>
          <p:spPr>
            <a:xfrm>
              <a:off x="5708567" y="4853120"/>
              <a:ext cx="2645303" cy="1382772"/>
            </a:xfrm>
            <a:prstGeom prst="ellipse">
              <a:avLst/>
            </a:prstGeom>
            <a:noFill/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3" name="Connettore 2 52"/>
            <p:cNvCxnSpPr/>
            <p:nvPr/>
          </p:nvCxnSpPr>
          <p:spPr>
            <a:xfrm rot="5400000" flipH="1" flipV="1">
              <a:off x="5949989" y="5394518"/>
              <a:ext cx="2163712" cy="1253"/>
            </a:xfrm>
            <a:prstGeom prst="straightConnector1">
              <a:avLst/>
            </a:prstGeom>
            <a:ln w="19050"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nettore 2 61"/>
            <p:cNvCxnSpPr/>
            <p:nvPr/>
          </p:nvCxnSpPr>
          <p:spPr>
            <a:xfrm>
              <a:off x="5347844" y="5548264"/>
              <a:ext cx="3607231" cy="1253"/>
            </a:xfrm>
            <a:prstGeom prst="straightConnector1">
              <a:avLst/>
            </a:prstGeom>
            <a:ln w="19050"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CasellaDiTesto 81"/>
            <p:cNvSpPr txBox="1"/>
            <p:nvPr/>
          </p:nvSpPr>
          <p:spPr>
            <a:xfrm>
              <a:off x="7009726" y="4497388"/>
              <a:ext cx="31931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b</a:t>
              </a:r>
              <a:endParaRPr lang="en-US" sz="2000" dirty="0"/>
            </a:p>
          </p:txBody>
        </p:sp>
        <p:sp>
          <p:nvSpPr>
            <p:cNvPr id="83" name="CasellaDiTesto 82"/>
            <p:cNvSpPr txBox="1"/>
            <p:nvPr/>
          </p:nvSpPr>
          <p:spPr>
            <a:xfrm>
              <a:off x="8319644" y="5183188"/>
              <a:ext cx="30809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a</a:t>
              </a:r>
              <a:endParaRPr lang="en-US" sz="2000" dirty="0"/>
            </a:p>
          </p:txBody>
        </p:sp>
        <p:sp>
          <p:nvSpPr>
            <p:cNvPr id="84" name="CasellaDiTesto 83"/>
            <p:cNvSpPr txBox="1"/>
            <p:nvPr/>
          </p:nvSpPr>
          <p:spPr>
            <a:xfrm>
              <a:off x="8834834" y="5487988"/>
              <a:ext cx="232966" cy="3156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x</a:t>
              </a:r>
              <a:endParaRPr lang="en-US" sz="2000" dirty="0"/>
            </a:p>
          </p:txBody>
        </p:sp>
        <p:sp>
          <p:nvSpPr>
            <p:cNvPr id="85" name="CasellaDiTesto 84"/>
            <p:cNvSpPr txBox="1"/>
            <p:nvPr/>
          </p:nvSpPr>
          <p:spPr>
            <a:xfrm>
              <a:off x="7031218" y="4191794"/>
              <a:ext cx="236760" cy="3156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y</a:t>
              </a:r>
              <a:endParaRPr lang="en-US" sz="2000" dirty="0"/>
            </a:p>
          </p:txBody>
        </p:sp>
        <p:sp>
          <p:nvSpPr>
            <p:cNvPr id="86" name="Ovale 85"/>
            <p:cNvSpPr/>
            <p:nvPr/>
          </p:nvSpPr>
          <p:spPr>
            <a:xfrm>
              <a:off x="7512182" y="5093602"/>
              <a:ext cx="60121" cy="6012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7" name="Connettore 2 86"/>
            <p:cNvCxnSpPr/>
            <p:nvPr/>
          </p:nvCxnSpPr>
          <p:spPr>
            <a:xfrm flipV="1">
              <a:off x="7572303" y="4792999"/>
              <a:ext cx="360723" cy="299976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CasellaDiTesto 87"/>
            <p:cNvSpPr txBox="1"/>
            <p:nvPr/>
          </p:nvSpPr>
          <p:spPr>
            <a:xfrm>
              <a:off x="7481444" y="4344194"/>
              <a:ext cx="94929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err="1" smtClean="0"/>
                <a:t>E</a:t>
              </a:r>
              <a:r>
                <a:rPr lang="en-US" sz="2000" b="1" baseline="-25000" dirty="0" err="1" smtClean="0"/>
                <a:t>imag</a:t>
              </a:r>
              <a:r>
                <a:rPr lang="en-US" sz="2000" b="1" baseline="-25000" dirty="0" smtClean="0"/>
                <a:t>. </a:t>
              </a:r>
              <a:r>
                <a:rPr lang="en-US" sz="2000" b="1" baseline="-25000" dirty="0" err="1"/>
                <a:t>c</a:t>
              </a:r>
              <a:r>
                <a:rPr lang="en-US" sz="2000" b="1" baseline="-25000" dirty="0" err="1" smtClean="0"/>
                <a:t>h</a:t>
              </a:r>
              <a:r>
                <a:rPr lang="en-US" sz="2000" b="1" baseline="-25000" dirty="0" smtClean="0"/>
                <a:t>.</a:t>
              </a:r>
              <a:endParaRPr lang="en-US" sz="2000" b="1" dirty="0"/>
            </a:p>
          </p:txBody>
        </p:sp>
        <p:sp>
          <p:nvSpPr>
            <p:cNvPr id="89" name="Connettore 88"/>
            <p:cNvSpPr/>
            <p:nvPr/>
          </p:nvSpPr>
          <p:spPr>
            <a:xfrm>
              <a:off x="6987668" y="5504688"/>
              <a:ext cx="91440" cy="91440"/>
            </a:xfrm>
            <a:prstGeom prst="flowChartConnector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3" name="TextBox 7"/>
          <p:cNvSpPr txBox="1"/>
          <p:nvPr/>
        </p:nvSpPr>
        <p:spPr>
          <a:xfrm>
            <a:off x="5181600" y="1295400"/>
            <a:ext cx="365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2"/>
                </a:solidFill>
                <a:latin typeface="Calibri" pitchFamily="34" charset="0"/>
              </a:rPr>
              <a:t>Image charge contributions</a:t>
            </a:r>
          </a:p>
          <a:p>
            <a:pPr algn="ctr"/>
            <a:r>
              <a:rPr lang="en-US" sz="1400" b="1" dirty="0" smtClean="0">
                <a:solidFill>
                  <a:schemeClr val="tx2"/>
                </a:solidFill>
                <a:latin typeface="Calibri" pitchFamily="34" charset="0"/>
              </a:rPr>
              <a:t>(effect of the perfectly conducting chamber)</a:t>
            </a:r>
            <a:endParaRPr lang="en-US" sz="1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94" name="Rettangolo 93"/>
          <p:cNvSpPr/>
          <p:nvPr/>
        </p:nvSpPr>
        <p:spPr>
          <a:xfrm>
            <a:off x="4495800" y="4114800"/>
            <a:ext cx="37670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Image contributions of a point charge:</a:t>
            </a:r>
            <a:endParaRPr lang="en-US" dirty="0">
              <a:solidFill>
                <a:schemeClr val="tx2"/>
              </a:solidFill>
              <a:latin typeface="Calibri" pitchFamily="34" charset="0"/>
            </a:endParaRPr>
          </a:p>
        </p:txBody>
      </p:sp>
      <p:graphicFrame>
        <p:nvGraphicFramePr>
          <p:cNvPr id="95" name="Object 8"/>
          <p:cNvGraphicFramePr>
            <a:graphicFrameLocks noChangeAspect="1"/>
          </p:cNvGraphicFramePr>
          <p:nvPr/>
        </p:nvGraphicFramePr>
        <p:xfrm>
          <a:off x="4724400" y="4532313"/>
          <a:ext cx="4256088" cy="573087"/>
        </p:xfrm>
        <a:graphic>
          <a:graphicData uri="http://schemas.openxmlformats.org/presentationml/2006/ole">
            <p:oleObj spid="_x0000_s13325" name="Equation" r:id="rId10" imgW="5371920" imgH="723600" progId="Equation.DSMT4">
              <p:embed/>
            </p:oleObj>
          </a:graphicData>
        </a:graphic>
      </p:graphicFrame>
      <p:sp>
        <p:nvSpPr>
          <p:cNvPr id="98" name="Rettangolo 97"/>
          <p:cNvSpPr/>
          <p:nvPr/>
        </p:nvSpPr>
        <p:spPr>
          <a:xfrm>
            <a:off x="4495800" y="5181600"/>
            <a:ext cx="8420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where:</a:t>
            </a:r>
            <a:endParaRPr lang="en-US" dirty="0">
              <a:solidFill>
                <a:schemeClr val="tx2"/>
              </a:solidFill>
              <a:latin typeface="Calibri" pitchFamily="34" charset="0"/>
            </a:endParaRPr>
          </a:p>
        </p:txBody>
      </p:sp>
      <p:graphicFrame>
        <p:nvGraphicFramePr>
          <p:cNvPr id="99" name="Object 9"/>
          <p:cNvGraphicFramePr>
            <a:graphicFrameLocks noChangeAspect="1"/>
          </p:cNvGraphicFramePr>
          <p:nvPr/>
        </p:nvGraphicFramePr>
        <p:xfrm>
          <a:off x="4724400" y="5649912"/>
          <a:ext cx="1076325" cy="331788"/>
        </p:xfrm>
        <a:graphic>
          <a:graphicData uri="http://schemas.openxmlformats.org/presentationml/2006/ole">
            <p:oleObj spid="_x0000_s13326" name="Equation" r:id="rId11" imgW="1358640" imgH="419040" progId="Equation.DSMT4">
              <p:embed/>
            </p:oleObj>
          </a:graphicData>
        </a:graphic>
      </p:graphicFrame>
      <p:graphicFrame>
        <p:nvGraphicFramePr>
          <p:cNvPr id="102" name="Object 10"/>
          <p:cNvGraphicFramePr>
            <a:graphicFrameLocks noChangeAspect="1"/>
          </p:cNvGraphicFramePr>
          <p:nvPr/>
        </p:nvGraphicFramePr>
        <p:xfrm>
          <a:off x="5943600" y="5573712"/>
          <a:ext cx="1317625" cy="522288"/>
        </p:xfrm>
        <a:graphic>
          <a:graphicData uri="http://schemas.openxmlformats.org/presentationml/2006/ole">
            <p:oleObj spid="_x0000_s13327" name="Equation" r:id="rId12" imgW="1663560" imgH="660240" progId="Equation.DSMT4">
              <p:embed/>
            </p:oleObj>
          </a:graphicData>
        </a:graphic>
      </p:graphicFrame>
      <p:sp>
        <p:nvSpPr>
          <p:cNvPr id="103" name="Rettangolo 102"/>
          <p:cNvSpPr/>
          <p:nvPr/>
        </p:nvSpPr>
        <p:spPr>
          <a:xfrm>
            <a:off x="7315200" y="5649912"/>
            <a:ext cx="7040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With:</a:t>
            </a:r>
            <a:endParaRPr lang="en-US" dirty="0">
              <a:solidFill>
                <a:schemeClr val="tx2"/>
              </a:solidFill>
              <a:latin typeface="Calibri" pitchFamily="34" charset="0"/>
            </a:endParaRPr>
          </a:p>
        </p:txBody>
      </p:sp>
      <p:graphicFrame>
        <p:nvGraphicFramePr>
          <p:cNvPr id="104" name="Object 7"/>
          <p:cNvGraphicFramePr>
            <a:graphicFrameLocks noChangeAspect="1"/>
          </p:cNvGraphicFramePr>
          <p:nvPr/>
        </p:nvGraphicFramePr>
        <p:xfrm>
          <a:off x="8107363" y="5726112"/>
          <a:ext cx="442912" cy="201612"/>
        </p:xfrm>
        <a:graphic>
          <a:graphicData uri="http://schemas.openxmlformats.org/presentationml/2006/ole">
            <p:oleObj spid="_x0000_s13328" name="Equation" r:id="rId13" imgW="558720" imgH="253800" progId="Equation.DSMT4">
              <p:embed/>
            </p:oleObj>
          </a:graphicData>
        </a:graphic>
      </p:graphicFrame>
      <p:sp>
        <p:nvSpPr>
          <p:cNvPr id="105" name="Rettangolo 104"/>
          <p:cNvSpPr/>
          <p:nvPr/>
        </p:nvSpPr>
        <p:spPr>
          <a:xfrm>
            <a:off x="5486400" y="6172200"/>
            <a:ext cx="19316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No concern about </a:t>
            </a:r>
            <a:endParaRPr lang="en-US" dirty="0">
              <a:solidFill>
                <a:schemeClr val="tx2"/>
              </a:solidFill>
              <a:latin typeface="Calibri" pitchFamily="34" charset="0"/>
            </a:endParaRPr>
          </a:p>
        </p:txBody>
      </p:sp>
      <p:graphicFrame>
        <p:nvGraphicFramePr>
          <p:cNvPr id="106" name="Object 7"/>
          <p:cNvGraphicFramePr>
            <a:graphicFrameLocks noChangeAspect="1"/>
          </p:cNvGraphicFramePr>
          <p:nvPr/>
        </p:nvGraphicFramePr>
        <p:xfrm>
          <a:off x="7333021" y="6259512"/>
          <a:ext cx="525462" cy="293688"/>
        </p:xfrm>
        <a:graphic>
          <a:graphicData uri="http://schemas.openxmlformats.org/presentationml/2006/ole">
            <p:oleObj spid="_x0000_s13329" name="Equation" r:id="rId14" imgW="660240" imgH="368280" progId="Equation.DSMT4">
              <p:embed/>
            </p:oleObj>
          </a:graphicData>
        </a:graphic>
      </p:graphicFrame>
      <p:graphicFrame>
        <p:nvGraphicFramePr>
          <p:cNvPr id="107" name="Object 13"/>
          <p:cNvGraphicFramePr>
            <a:graphicFrameLocks noChangeAspect="1"/>
          </p:cNvGraphicFramePr>
          <p:nvPr/>
        </p:nvGraphicFramePr>
        <p:xfrm>
          <a:off x="5334000" y="5250379"/>
          <a:ext cx="815975" cy="231775"/>
        </p:xfrm>
        <a:graphic>
          <a:graphicData uri="http://schemas.openxmlformats.org/presentationml/2006/ole">
            <p:oleObj spid="_x0000_s13330" name="Equation" r:id="rId15" imgW="1028520" imgH="291960" progId="Equation.DSMT4">
              <p:embed/>
            </p:oleObj>
          </a:graphicData>
        </a:graphic>
      </p:graphicFrame>
      <p:graphicFrame>
        <p:nvGraphicFramePr>
          <p:cNvPr id="108" name="Object 14"/>
          <p:cNvGraphicFramePr>
            <a:graphicFrameLocks noChangeAspect="1"/>
          </p:cNvGraphicFramePr>
          <p:nvPr/>
        </p:nvGraphicFramePr>
        <p:xfrm>
          <a:off x="6248400" y="5245616"/>
          <a:ext cx="1430337" cy="241300"/>
        </p:xfrm>
        <a:graphic>
          <a:graphicData uri="http://schemas.openxmlformats.org/presentationml/2006/ole">
            <p:oleObj spid="_x0000_s13331" name="Equation" r:id="rId16" imgW="1803240" imgH="304560" progId="Equation.DSMT4">
              <p:embed/>
            </p:oleObj>
          </a:graphicData>
        </a:graphic>
      </p:graphicFrame>
      <p:graphicFrame>
        <p:nvGraphicFramePr>
          <p:cNvPr id="109" name="Object 15"/>
          <p:cNvGraphicFramePr>
            <a:graphicFrameLocks noChangeAspect="1"/>
          </p:cNvGraphicFramePr>
          <p:nvPr/>
        </p:nvGraphicFramePr>
        <p:xfrm>
          <a:off x="7764462" y="5245616"/>
          <a:ext cx="1379538" cy="241300"/>
        </p:xfrm>
        <a:graphic>
          <a:graphicData uri="http://schemas.openxmlformats.org/presentationml/2006/ole">
            <p:oleObj spid="_x0000_s13332" name="Equation" r:id="rId17" imgW="1739880" imgH="3045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20"/>
          <p:cNvGrpSpPr/>
          <p:nvPr/>
        </p:nvGrpSpPr>
        <p:grpSpPr>
          <a:xfrm>
            <a:off x="2971800" y="533400"/>
            <a:ext cx="3719956" cy="2285206"/>
            <a:chOff x="2362200" y="381000"/>
            <a:chExt cx="4714874" cy="2896394"/>
          </a:xfrm>
        </p:grpSpPr>
        <p:sp>
          <p:nvSpPr>
            <p:cNvPr id="8" name="Ovale 7"/>
            <p:cNvSpPr/>
            <p:nvPr/>
          </p:nvSpPr>
          <p:spPr>
            <a:xfrm>
              <a:off x="2819400" y="1219200"/>
              <a:ext cx="3352800" cy="17526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Connettore 2 9"/>
            <p:cNvCxnSpPr/>
            <p:nvPr/>
          </p:nvCxnSpPr>
          <p:spPr>
            <a:xfrm rot="5400000" flipH="1" flipV="1">
              <a:off x="3125391" y="1905397"/>
              <a:ext cx="2742406" cy="1588"/>
            </a:xfrm>
            <a:prstGeom prst="straightConnector1">
              <a:avLst/>
            </a:prstGeom>
            <a:ln w="19050"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ttore 2 15"/>
            <p:cNvCxnSpPr/>
            <p:nvPr/>
          </p:nvCxnSpPr>
          <p:spPr>
            <a:xfrm>
              <a:off x="2362200" y="2100264"/>
              <a:ext cx="4572000" cy="1588"/>
            </a:xfrm>
            <a:prstGeom prst="straightConnector1">
              <a:avLst/>
            </a:prstGeom>
            <a:ln w="19050"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CasellaDiTesto 22"/>
            <p:cNvSpPr txBox="1"/>
            <p:nvPr/>
          </p:nvSpPr>
          <p:spPr>
            <a:xfrm>
              <a:off x="4468602" y="767320"/>
              <a:ext cx="404721" cy="5071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b</a:t>
              </a:r>
              <a:endParaRPr lang="en-US" sz="2000" dirty="0"/>
            </a:p>
          </p:txBody>
        </p:sp>
        <p:sp>
          <p:nvSpPr>
            <p:cNvPr id="24" name="CasellaDiTesto 23"/>
            <p:cNvSpPr txBox="1"/>
            <p:nvPr/>
          </p:nvSpPr>
          <p:spPr>
            <a:xfrm>
              <a:off x="6099242" y="1636540"/>
              <a:ext cx="390500" cy="5071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a</a:t>
              </a:r>
              <a:endParaRPr lang="en-US" sz="2000" dirty="0"/>
            </a:p>
          </p:txBody>
        </p:sp>
        <p:sp>
          <p:nvSpPr>
            <p:cNvPr id="25" name="CasellaDiTesto 24"/>
            <p:cNvSpPr txBox="1"/>
            <p:nvPr/>
          </p:nvSpPr>
          <p:spPr>
            <a:xfrm>
              <a:off x="6781800" y="2133600"/>
              <a:ext cx="29527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x</a:t>
              </a:r>
              <a:endParaRPr lang="en-US" sz="2000" dirty="0"/>
            </a:p>
          </p:txBody>
        </p:sp>
        <p:sp>
          <p:nvSpPr>
            <p:cNvPr id="26" name="CasellaDiTesto 25"/>
            <p:cNvSpPr txBox="1"/>
            <p:nvPr/>
          </p:nvSpPr>
          <p:spPr>
            <a:xfrm>
              <a:off x="4495800" y="381000"/>
              <a:ext cx="30008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y</a:t>
              </a:r>
              <a:endParaRPr lang="en-US" sz="2000" dirty="0"/>
            </a:p>
          </p:txBody>
        </p:sp>
        <p:sp>
          <p:nvSpPr>
            <p:cNvPr id="27" name="Ovale 26"/>
            <p:cNvSpPr/>
            <p:nvPr/>
          </p:nvSpPr>
          <p:spPr>
            <a:xfrm rot="16200000">
              <a:off x="4191000" y="1981200"/>
              <a:ext cx="609600" cy="228601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CasellaDiTesto 32"/>
            <p:cNvSpPr txBox="1"/>
            <p:nvPr/>
          </p:nvSpPr>
          <p:spPr>
            <a:xfrm>
              <a:off x="4475414" y="1429590"/>
              <a:ext cx="39786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000" dirty="0" smtClean="0"/>
                <a:t>σ</a:t>
              </a:r>
              <a:r>
                <a:rPr lang="en-US" sz="2000" baseline="-25000" dirty="0" smtClean="0"/>
                <a:t>y</a:t>
              </a:r>
              <a:endParaRPr lang="en-US" sz="2000" dirty="0"/>
            </a:p>
          </p:txBody>
        </p:sp>
        <p:sp>
          <p:nvSpPr>
            <p:cNvPr id="34" name="CasellaDiTesto 33"/>
            <p:cNvSpPr txBox="1"/>
            <p:nvPr/>
          </p:nvSpPr>
          <p:spPr>
            <a:xfrm>
              <a:off x="4575200" y="1926280"/>
              <a:ext cx="39466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000" dirty="0" smtClean="0"/>
                <a:t>σ</a:t>
              </a:r>
              <a:r>
                <a:rPr lang="en-US" sz="2000" baseline="-25000" dirty="0"/>
                <a:t>x</a:t>
              </a:r>
              <a:endParaRPr lang="en-US" sz="2000" dirty="0"/>
            </a:p>
          </p:txBody>
        </p:sp>
        <p:sp>
          <p:nvSpPr>
            <p:cNvPr id="13" name="Ovale 12"/>
            <p:cNvSpPr/>
            <p:nvPr/>
          </p:nvSpPr>
          <p:spPr>
            <a:xfrm>
              <a:off x="5105400" y="1524000"/>
              <a:ext cx="76200" cy="76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Connettore 2 16"/>
            <p:cNvCxnSpPr/>
            <p:nvPr/>
          </p:nvCxnSpPr>
          <p:spPr>
            <a:xfrm flipV="1">
              <a:off x="5181600" y="1143000"/>
              <a:ext cx="457200" cy="380206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CasellaDiTesto 19"/>
            <p:cNvSpPr txBox="1"/>
            <p:nvPr/>
          </p:nvSpPr>
          <p:spPr>
            <a:xfrm>
              <a:off x="5066440" y="767320"/>
              <a:ext cx="31931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E</a:t>
              </a:r>
              <a:endParaRPr lang="en-US" sz="2000" b="1" dirty="0"/>
            </a:p>
          </p:txBody>
        </p:sp>
      </p:grpSp>
      <p:cxnSp>
        <p:nvCxnSpPr>
          <p:cNvPr id="44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5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46" name="TextBox 7"/>
          <p:cNvSpPr txBox="1"/>
          <p:nvPr/>
        </p:nvSpPr>
        <p:spPr>
          <a:xfrm>
            <a:off x="1219200" y="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Beam Kick Computation for a tall beam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20"/>
          <p:cNvGrpSpPr/>
          <p:nvPr/>
        </p:nvGrpSpPr>
        <p:grpSpPr>
          <a:xfrm>
            <a:off x="2971800" y="533400"/>
            <a:ext cx="3719956" cy="2285206"/>
            <a:chOff x="2362200" y="381000"/>
            <a:chExt cx="4714874" cy="2896394"/>
          </a:xfrm>
        </p:grpSpPr>
        <p:sp>
          <p:nvSpPr>
            <p:cNvPr id="8" name="Ovale 7"/>
            <p:cNvSpPr/>
            <p:nvPr/>
          </p:nvSpPr>
          <p:spPr>
            <a:xfrm>
              <a:off x="2819400" y="1219200"/>
              <a:ext cx="3352800" cy="17526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Connettore 2 9"/>
            <p:cNvCxnSpPr/>
            <p:nvPr/>
          </p:nvCxnSpPr>
          <p:spPr>
            <a:xfrm rot="5400000" flipH="1" flipV="1">
              <a:off x="3125391" y="1905397"/>
              <a:ext cx="2742406" cy="1588"/>
            </a:xfrm>
            <a:prstGeom prst="straightConnector1">
              <a:avLst/>
            </a:prstGeom>
            <a:ln w="19050"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ttore 2 15"/>
            <p:cNvCxnSpPr/>
            <p:nvPr/>
          </p:nvCxnSpPr>
          <p:spPr>
            <a:xfrm>
              <a:off x="2362200" y="2100264"/>
              <a:ext cx="4572000" cy="1588"/>
            </a:xfrm>
            <a:prstGeom prst="straightConnector1">
              <a:avLst/>
            </a:prstGeom>
            <a:ln w="19050"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CasellaDiTesto 22"/>
            <p:cNvSpPr txBox="1"/>
            <p:nvPr/>
          </p:nvSpPr>
          <p:spPr>
            <a:xfrm>
              <a:off x="4468602" y="767320"/>
              <a:ext cx="404721" cy="5071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b</a:t>
              </a:r>
              <a:endParaRPr lang="en-US" sz="2000" dirty="0"/>
            </a:p>
          </p:txBody>
        </p:sp>
        <p:sp>
          <p:nvSpPr>
            <p:cNvPr id="24" name="CasellaDiTesto 23"/>
            <p:cNvSpPr txBox="1"/>
            <p:nvPr/>
          </p:nvSpPr>
          <p:spPr>
            <a:xfrm>
              <a:off x="6099242" y="1636540"/>
              <a:ext cx="390500" cy="5071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a</a:t>
              </a:r>
              <a:endParaRPr lang="en-US" sz="2000" dirty="0"/>
            </a:p>
          </p:txBody>
        </p:sp>
        <p:sp>
          <p:nvSpPr>
            <p:cNvPr id="25" name="CasellaDiTesto 24"/>
            <p:cNvSpPr txBox="1"/>
            <p:nvPr/>
          </p:nvSpPr>
          <p:spPr>
            <a:xfrm>
              <a:off x="6781800" y="2133600"/>
              <a:ext cx="29527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x</a:t>
              </a:r>
              <a:endParaRPr lang="en-US" sz="2000" dirty="0"/>
            </a:p>
          </p:txBody>
        </p:sp>
        <p:sp>
          <p:nvSpPr>
            <p:cNvPr id="26" name="CasellaDiTesto 25"/>
            <p:cNvSpPr txBox="1"/>
            <p:nvPr/>
          </p:nvSpPr>
          <p:spPr>
            <a:xfrm>
              <a:off x="4495800" y="381000"/>
              <a:ext cx="30008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y</a:t>
              </a:r>
              <a:endParaRPr lang="en-US" sz="2000" dirty="0"/>
            </a:p>
          </p:txBody>
        </p:sp>
        <p:sp>
          <p:nvSpPr>
            <p:cNvPr id="27" name="Ovale 26"/>
            <p:cNvSpPr/>
            <p:nvPr/>
          </p:nvSpPr>
          <p:spPr>
            <a:xfrm rot="16200000">
              <a:off x="4191000" y="1981200"/>
              <a:ext cx="609600" cy="228601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CasellaDiTesto 32"/>
            <p:cNvSpPr txBox="1"/>
            <p:nvPr/>
          </p:nvSpPr>
          <p:spPr>
            <a:xfrm>
              <a:off x="4475414" y="1429590"/>
              <a:ext cx="39786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000" dirty="0" smtClean="0"/>
                <a:t>σ</a:t>
              </a:r>
              <a:r>
                <a:rPr lang="en-US" sz="2000" baseline="-25000" dirty="0" smtClean="0"/>
                <a:t>y</a:t>
              </a:r>
              <a:endParaRPr lang="en-US" sz="2000" dirty="0"/>
            </a:p>
          </p:txBody>
        </p:sp>
        <p:sp>
          <p:nvSpPr>
            <p:cNvPr id="34" name="CasellaDiTesto 33"/>
            <p:cNvSpPr txBox="1"/>
            <p:nvPr/>
          </p:nvSpPr>
          <p:spPr>
            <a:xfrm>
              <a:off x="4575200" y="1926280"/>
              <a:ext cx="39466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000" dirty="0" smtClean="0"/>
                <a:t>σ</a:t>
              </a:r>
              <a:r>
                <a:rPr lang="en-US" sz="2000" baseline="-25000" dirty="0"/>
                <a:t>x</a:t>
              </a:r>
              <a:endParaRPr lang="en-US" sz="2000" dirty="0"/>
            </a:p>
          </p:txBody>
        </p:sp>
        <p:sp>
          <p:nvSpPr>
            <p:cNvPr id="13" name="Ovale 12"/>
            <p:cNvSpPr/>
            <p:nvPr/>
          </p:nvSpPr>
          <p:spPr>
            <a:xfrm>
              <a:off x="5105400" y="1524000"/>
              <a:ext cx="76200" cy="76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Connettore 2 16"/>
            <p:cNvCxnSpPr/>
            <p:nvPr/>
          </p:nvCxnSpPr>
          <p:spPr>
            <a:xfrm flipV="1">
              <a:off x="5181600" y="1143000"/>
              <a:ext cx="457200" cy="380206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CasellaDiTesto 19"/>
            <p:cNvSpPr txBox="1"/>
            <p:nvPr/>
          </p:nvSpPr>
          <p:spPr>
            <a:xfrm>
              <a:off x="5066440" y="767320"/>
              <a:ext cx="31931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E</a:t>
              </a:r>
              <a:endParaRPr lang="en-US" sz="2000" b="1" dirty="0"/>
            </a:p>
          </p:txBody>
        </p:sp>
      </p:grpSp>
      <p:grpSp>
        <p:nvGrpSpPr>
          <p:cNvPr id="4" name="Gruppo 20"/>
          <p:cNvGrpSpPr/>
          <p:nvPr/>
        </p:nvGrpSpPr>
        <p:grpSpPr>
          <a:xfrm>
            <a:off x="381000" y="4496593"/>
            <a:ext cx="3719956" cy="2285206"/>
            <a:chOff x="2362200" y="381000"/>
            <a:chExt cx="4714874" cy="2896394"/>
          </a:xfrm>
        </p:grpSpPr>
        <p:cxnSp>
          <p:nvCxnSpPr>
            <p:cNvPr id="98" name="Connettore 2 97"/>
            <p:cNvCxnSpPr/>
            <p:nvPr/>
          </p:nvCxnSpPr>
          <p:spPr>
            <a:xfrm rot="5400000" flipH="1" flipV="1">
              <a:off x="3125391" y="1905397"/>
              <a:ext cx="2742406" cy="1588"/>
            </a:xfrm>
            <a:prstGeom prst="straightConnector1">
              <a:avLst/>
            </a:prstGeom>
            <a:ln w="19050"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Connettore 2 98"/>
            <p:cNvCxnSpPr/>
            <p:nvPr/>
          </p:nvCxnSpPr>
          <p:spPr>
            <a:xfrm>
              <a:off x="2362200" y="2100264"/>
              <a:ext cx="4572000" cy="1588"/>
            </a:xfrm>
            <a:prstGeom prst="straightConnector1">
              <a:avLst/>
            </a:prstGeom>
            <a:ln w="19050"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CasellaDiTesto 101"/>
            <p:cNvSpPr txBox="1"/>
            <p:nvPr/>
          </p:nvSpPr>
          <p:spPr>
            <a:xfrm>
              <a:off x="6781800" y="2133600"/>
              <a:ext cx="29527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x</a:t>
              </a:r>
              <a:endParaRPr lang="en-US" sz="2000" dirty="0"/>
            </a:p>
          </p:txBody>
        </p:sp>
        <p:sp>
          <p:nvSpPr>
            <p:cNvPr id="103" name="CasellaDiTesto 102"/>
            <p:cNvSpPr txBox="1"/>
            <p:nvPr/>
          </p:nvSpPr>
          <p:spPr>
            <a:xfrm>
              <a:off x="4495800" y="381000"/>
              <a:ext cx="30008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y</a:t>
              </a:r>
              <a:endParaRPr lang="en-US" sz="2000" dirty="0"/>
            </a:p>
          </p:txBody>
        </p:sp>
        <p:sp>
          <p:nvSpPr>
            <p:cNvPr id="104" name="Ovale 103"/>
            <p:cNvSpPr/>
            <p:nvPr/>
          </p:nvSpPr>
          <p:spPr>
            <a:xfrm rot="16200000">
              <a:off x="4191000" y="1981200"/>
              <a:ext cx="609600" cy="228601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CasellaDiTesto 104"/>
            <p:cNvSpPr txBox="1"/>
            <p:nvPr/>
          </p:nvSpPr>
          <p:spPr>
            <a:xfrm>
              <a:off x="4475414" y="1345795"/>
              <a:ext cx="39786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000" dirty="0" smtClean="0"/>
                <a:t>σ</a:t>
              </a:r>
              <a:r>
                <a:rPr lang="en-US" sz="2000" baseline="-25000" dirty="0" smtClean="0"/>
                <a:t>y</a:t>
              </a:r>
              <a:endParaRPr lang="en-US" sz="2000" dirty="0"/>
            </a:p>
          </p:txBody>
        </p:sp>
        <p:sp>
          <p:nvSpPr>
            <p:cNvPr id="106" name="CasellaDiTesto 105"/>
            <p:cNvSpPr txBox="1"/>
            <p:nvPr/>
          </p:nvSpPr>
          <p:spPr>
            <a:xfrm>
              <a:off x="4575200" y="2008065"/>
              <a:ext cx="39466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000" dirty="0" smtClean="0"/>
                <a:t>σ</a:t>
              </a:r>
              <a:r>
                <a:rPr lang="en-US" sz="2000" baseline="-25000" dirty="0"/>
                <a:t>x</a:t>
              </a:r>
              <a:endParaRPr lang="en-US" sz="2000" dirty="0"/>
            </a:p>
          </p:txBody>
        </p:sp>
        <p:sp>
          <p:nvSpPr>
            <p:cNvPr id="107" name="Ovale 106"/>
            <p:cNvSpPr/>
            <p:nvPr/>
          </p:nvSpPr>
          <p:spPr>
            <a:xfrm>
              <a:off x="5105400" y="1524000"/>
              <a:ext cx="76200" cy="76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8" name="Connettore 2 107"/>
            <p:cNvCxnSpPr/>
            <p:nvPr/>
          </p:nvCxnSpPr>
          <p:spPr>
            <a:xfrm flipV="1">
              <a:off x="5181600" y="1143000"/>
              <a:ext cx="457200" cy="380206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CasellaDiTesto 108"/>
            <p:cNvSpPr txBox="1"/>
            <p:nvPr/>
          </p:nvSpPr>
          <p:spPr>
            <a:xfrm>
              <a:off x="5066440" y="767320"/>
              <a:ext cx="502244" cy="5071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E</a:t>
              </a:r>
              <a:r>
                <a:rPr lang="en-US" sz="2000" b="1" baseline="-25000" dirty="0"/>
                <a:t>0</a:t>
              </a:r>
              <a:endParaRPr lang="en-US" sz="2000" b="1" dirty="0"/>
            </a:p>
          </p:txBody>
        </p:sp>
      </p:grpSp>
      <p:grpSp>
        <p:nvGrpSpPr>
          <p:cNvPr id="49" name="Gruppo 48"/>
          <p:cNvGrpSpPr/>
          <p:nvPr/>
        </p:nvGrpSpPr>
        <p:grpSpPr>
          <a:xfrm>
            <a:off x="5347844" y="4496593"/>
            <a:ext cx="3719956" cy="2285207"/>
            <a:chOff x="5347844" y="4191794"/>
            <a:chExt cx="3719956" cy="2285207"/>
          </a:xfrm>
        </p:grpSpPr>
        <p:sp>
          <p:nvSpPr>
            <p:cNvPr id="83" name="Ovale 82"/>
            <p:cNvSpPr/>
            <p:nvPr/>
          </p:nvSpPr>
          <p:spPr>
            <a:xfrm>
              <a:off x="5708567" y="4853120"/>
              <a:ext cx="2645303" cy="1382772"/>
            </a:xfrm>
            <a:prstGeom prst="ellipse">
              <a:avLst/>
            </a:prstGeom>
            <a:noFill/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4" name="Connettore 2 83"/>
            <p:cNvCxnSpPr/>
            <p:nvPr/>
          </p:nvCxnSpPr>
          <p:spPr>
            <a:xfrm rot="5400000" flipH="1" flipV="1">
              <a:off x="5949989" y="5394518"/>
              <a:ext cx="2163712" cy="1253"/>
            </a:xfrm>
            <a:prstGeom prst="straightConnector1">
              <a:avLst/>
            </a:prstGeom>
            <a:ln w="19050"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Connettore 2 84"/>
            <p:cNvCxnSpPr/>
            <p:nvPr/>
          </p:nvCxnSpPr>
          <p:spPr>
            <a:xfrm>
              <a:off x="5347844" y="5548264"/>
              <a:ext cx="3607231" cy="1253"/>
            </a:xfrm>
            <a:prstGeom prst="straightConnector1">
              <a:avLst/>
            </a:prstGeom>
            <a:ln w="19050"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CasellaDiTesto 85"/>
            <p:cNvSpPr txBox="1"/>
            <p:nvPr/>
          </p:nvSpPr>
          <p:spPr>
            <a:xfrm>
              <a:off x="7009726" y="4497388"/>
              <a:ext cx="31931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b</a:t>
              </a:r>
              <a:endParaRPr lang="en-US" sz="2000" dirty="0"/>
            </a:p>
          </p:txBody>
        </p:sp>
        <p:sp>
          <p:nvSpPr>
            <p:cNvPr id="87" name="CasellaDiTesto 86"/>
            <p:cNvSpPr txBox="1"/>
            <p:nvPr/>
          </p:nvSpPr>
          <p:spPr>
            <a:xfrm>
              <a:off x="8319644" y="5183188"/>
              <a:ext cx="30809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a</a:t>
              </a:r>
              <a:endParaRPr lang="en-US" sz="2000" dirty="0"/>
            </a:p>
          </p:txBody>
        </p:sp>
        <p:sp>
          <p:nvSpPr>
            <p:cNvPr id="88" name="CasellaDiTesto 87"/>
            <p:cNvSpPr txBox="1"/>
            <p:nvPr/>
          </p:nvSpPr>
          <p:spPr>
            <a:xfrm>
              <a:off x="8834834" y="5487988"/>
              <a:ext cx="232966" cy="3156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x</a:t>
              </a:r>
              <a:endParaRPr lang="en-US" sz="2000" dirty="0"/>
            </a:p>
          </p:txBody>
        </p:sp>
        <p:sp>
          <p:nvSpPr>
            <p:cNvPr id="89" name="CasellaDiTesto 88"/>
            <p:cNvSpPr txBox="1"/>
            <p:nvPr/>
          </p:nvSpPr>
          <p:spPr>
            <a:xfrm>
              <a:off x="7031218" y="4191794"/>
              <a:ext cx="236760" cy="3156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y</a:t>
              </a:r>
              <a:endParaRPr lang="en-US" sz="2000" dirty="0"/>
            </a:p>
          </p:txBody>
        </p:sp>
        <p:sp>
          <p:nvSpPr>
            <p:cNvPr id="93" name="Ovale 92"/>
            <p:cNvSpPr/>
            <p:nvPr/>
          </p:nvSpPr>
          <p:spPr>
            <a:xfrm>
              <a:off x="7512182" y="5093602"/>
              <a:ext cx="60121" cy="6012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4" name="Connettore 2 93"/>
            <p:cNvCxnSpPr/>
            <p:nvPr/>
          </p:nvCxnSpPr>
          <p:spPr>
            <a:xfrm flipV="1">
              <a:off x="7572303" y="4792999"/>
              <a:ext cx="360723" cy="299976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CasellaDiTesto 94"/>
            <p:cNvSpPr txBox="1"/>
            <p:nvPr/>
          </p:nvSpPr>
          <p:spPr>
            <a:xfrm>
              <a:off x="7481444" y="4344194"/>
              <a:ext cx="94929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err="1" smtClean="0"/>
                <a:t>E</a:t>
              </a:r>
              <a:r>
                <a:rPr lang="en-US" sz="2000" b="1" baseline="-25000" dirty="0" err="1" smtClean="0"/>
                <a:t>imag</a:t>
              </a:r>
              <a:r>
                <a:rPr lang="en-US" sz="2000" b="1" baseline="-25000" dirty="0" smtClean="0"/>
                <a:t>. </a:t>
              </a:r>
              <a:r>
                <a:rPr lang="en-US" sz="2000" b="1" baseline="-25000" dirty="0" err="1"/>
                <a:t>c</a:t>
              </a:r>
              <a:r>
                <a:rPr lang="en-US" sz="2000" b="1" baseline="-25000" dirty="0" err="1" smtClean="0"/>
                <a:t>h</a:t>
              </a:r>
              <a:r>
                <a:rPr lang="en-US" sz="2000" b="1" baseline="-25000" dirty="0" smtClean="0"/>
                <a:t>.</a:t>
              </a:r>
              <a:endParaRPr lang="en-US" sz="2000" b="1" dirty="0"/>
            </a:p>
          </p:txBody>
        </p:sp>
        <p:sp>
          <p:nvSpPr>
            <p:cNvPr id="111" name="Connettore 110"/>
            <p:cNvSpPr/>
            <p:nvPr/>
          </p:nvSpPr>
          <p:spPr>
            <a:xfrm>
              <a:off x="6987668" y="5504688"/>
              <a:ext cx="91440" cy="91440"/>
            </a:xfrm>
            <a:prstGeom prst="flowChartConnector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44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5" name="Picture 2" descr="C:\Octavio\CERN\cern_logo_whit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46" name="TextBox 7"/>
          <p:cNvSpPr txBox="1"/>
          <p:nvPr/>
        </p:nvSpPr>
        <p:spPr>
          <a:xfrm>
            <a:off x="1219200" y="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Beam Kick Computation for a tall beam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47" name="Freccia in giù 46"/>
          <p:cNvSpPr/>
          <p:nvPr/>
        </p:nvSpPr>
        <p:spPr>
          <a:xfrm>
            <a:off x="4468368" y="2895600"/>
            <a:ext cx="381000" cy="45640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Croce 50"/>
          <p:cNvSpPr/>
          <p:nvPr/>
        </p:nvSpPr>
        <p:spPr>
          <a:xfrm>
            <a:off x="4343400" y="5562599"/>
            <a:ext cx="609600" cy="6096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7"/>
          <p:cNvSpPr txBox="1"/>
          <p:nvPr/>
        </p:nvSpPr>
        <p:spPr>
          <a:xfrm>
            <a:off x="381000" y="3809999"/>
            <a:ext cx="335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2"/>
                </a:solidFill>
                <a:latin typeface="Calibri" pitchFamily="34" charset="0"/>
              </a:rPr>
              <a:t>Beam field</a:t>
            </a:r>
          </a:p>
          <a:p>
            <a:pPr algn="ctr"/>
            <a:r>
              <a:rPr lang="en-US" b="1" dirty="0" smtClean="0">
                <a:solidFill>
                  <a:schemeClr val="tx2"/>
                </a:solidFill>
                <a:latin typeface="Calibri" pitchFamily="34" charset="0"/>
              </a:rPr>
              <a:t>calculated in free space</a:t>
            </a:r>
            <a:endParaRPr lang="en-US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53" name="TextBox 7"/>
          <p:cNvSpPr txBox="1"/>
          <p:nvPr/>
        </p:nvSpPr>
        <p:spPr>
          <a:xfrm>
            <a:off x="5181600" y="3962400"/>
            <a:ext cx="365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2"/>
                </a:solidFill>
                <a:latin typeface="Calibri" pitchFamily="34" charset="0"/>
              </a:rPr>
              <a:t>Image charge contributions</a:t>
            </a:r>
          </a:p>
          <a:p>
            <a:pPr algn="ctr"/>
            <a:r>
              <a:rPr lang="en-US" sz="1400" b="1" dirty="0" smtClean="0">
                <a:solidFill>
                  <a:schemeClr val="tx2"/>
                </a:solidFill>
                <a:latin typeface="Calibri" pitchFamily="34" charset="0"/>
              </a:rPr>
              <a:t>(effect of the perfectly conducting chamber)</a:t>
            </a:r>
            <a:endParaRPr lang="en-US" sz="1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graphicFrame>
        <p:nvGraphicFramePr>
          <p:cNvPr id="48" name="Oggetto 47"/>
          <p:cNvGraphicFramePr>
            <a:graphicFrameLocks noChangeAspect="1"/>
          </p:cNvGraphicFramePr>
          <p:nvPr/>
        </p:nvGraphicFramePr>
        <p:xfrm>
          <a:off x="2895600" y="3429000"/>
          <a:ext cx="3454400" cy="368300"/>
        </p:xfrm>
        <a:graphic>
          <a:graphicData uri="http://schemas.openxmlformats.org/presentationml/2006/ole">
            <p:oleObj spid="_x0000_s1026" name="Equation" r:id="rId4" imgW="3454200" imgH="3682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5" name="Picture 2" descr="C:\Octavio\CERN\cern_logo_whit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46" name="TextBox 7"/>
          <p:cNvSpPr txBox="1"/>
          <p:nvPr/>
        </p:nvSpPr>
        <p:spPr>
          <a:xfrm>
            <a:off x="1219200" y="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Beam kick computation for a tall beam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grpSp>
        <p:nvGrpSpPr>
          <p:cNvPr id="2" name="Gruppo 20"/>
          <p:cNvGrpSpPr/>
          <p:nvPr/>
        </p:nvGrpSpPr>
        <p:grpSpPr>
          <a:xfrm>
            <a:off x="381000" y="1829593"/>
            <a:ext cx="3719956" cy="2285206"/>
            <a:chOff x="2362200" y="381000"/>
            <a:chExt cx="4714874" cy="2896394"/>
          </a:xfrm>
        </p:grpSpPr>
        <p:cxnSp>
          <p:nvCxnSpPr>
            <p:cNvPr id="49" name="Connettore 2 48"/>
            <p:cNvCxnSpPr/>
            <p:nvPr/>
          </p:nvCxnSpPr>
          <p:spPr>
            <a:xfrm rot="5400000" flipH="1" flipV="1">
              <a:off x="3125391" y="1905397"/>
              <a:ext cx="2742406" cy="1588"/>
            </a:xfrm>
            <a:prstGeom prst="straightConnector1">
              <a:avLst/>
            </a:prstGeom>
            <a:ln w="19050"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nettore 2 49"/>
            <p:cNvCxnSpPr/>
            <p:nvPr/>
          </p:nvCxnSpPr>
          <p:spPr>
            <a:xfrm>
              <a:off x="2362200" y="2100264"/>
              <a:ext cx="4572000" cy="1588"/>
            </a:xfrm>
            <a:prstGeom prst="straightConnector1">
              <a:avLst/>
            </a:prstGeom>
            <a:ln w="19050"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CasellaDiTesto 53"/>
            <p:cNvSpPr txBox="1"/>
            <p:nvPr/>
          </p:nvSpPr>
          <p:spPr>
            <a:xfrm>
              <a:off x="6781800" y="2133600"/>
              <a:ext cx="29527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x</a:t>
              </a:r>
              <a:endParaRPr lang="en-US" sz="2000" dirty="0"/>
            </a:p>
          </p:txBody>
        </p:sp>
        <p:sp>
          <p:nvSpPr>
            <p:cNvPr id="55" name="CasellaDiTesto 54"/>
            <p:cNvSpPr txBox="1"/>
            <p:nvPr/>
          </p:nvSpPr>
          <p:spPr>
            <a:xfrm>
              <a:off x="4495800" y="381000"/>
              <a:ext cx="30008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y</a:t>
              </a:r>
              <a:endParaRPr lang="en-US" sz="2000" dirty="0"/>
            </a:p>
          </p:txBody>
        </p:sp>
        <p:sp>
          <p:nvSpPr>
            <p:cNvPr id="56" name="Ovale 55"/>
            <p:cNvSpPr/>
            <p:nvPr/>
          </p:nvSpPr>
          <p:spPr>
            <a:xfrm rot="16200000">
              <a:off x="4191000" y="1981200"/>
              <a:ext cx="609600" cy="228601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CasellaDiTesto 56"/>
            <p:cNvSpPr txBox="1"/>
            <p:nvPr/>
          </p:nvSpPr>
          <p:spPr>
            <a:xfrm>
              <a:off x="4475414" y="1428585"/>
              <a:ext cx="39786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000" dirty="0" smtClean="0"/>
                <a:t>σ</a:t>
              </a:r>
              <a:r>
                <a:rPr lang="en-US" sz="2000" baseline="-25000" dirty="0" smtClean="0"/>
                <a:t>y</a:t>
              </a:r>
              <a:endParaRPr lang="en-US" sz="2000" dirty="0"/>
            </a:p>
          </p:txBody>
        </p:sp>
        <p:sp>
          <p:nvSpPr>
            <p:cNvPr id="58" name="CasellaDiTesto 57"/>
            <p:cNvSpPr txBox="1"/>
            <p:nvPr/>
          </p:nvSpPr>
          <p:spPr>
            <a:xfrm>
              <a:off x="4575200" y="1925275"/>
              <a:ext cx="39466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000" dirty="0" smtClean="0"/>
                <a:t>σ</a:t>
              </a:r>
              <a:r>
                <a:rPr lang="en-US" sz="2000" baseline="-25000" dirty="0"/>
                <a:t>x</a:t>
              </a:r>
              <a:endParaRPr lang="en-US" sz="2000" dirty="0"/>
            </a:p>
          </p:txBody>
        </p:sp>
        <p:sp>
          <p:nvSpPr>
            <p:cNvPr id="59" name="Ovale 58"/>
            <p:cNvSpPr/>
            <p:nvPr/>
          </p:nvSpPr>
          <p:spPr>
            <a:xfrm>
              <a:off x="5105400" y="1524000"/>
              <a:ext cx="76200" cy="76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0" name="Connettore 2 59"/>
            <p:cNvCxnSpPr/>
            <p:nvPr/>
          </p:nvCxnSpPr>
          <p:spPr>
            <a:xfrm flipV="1">
              <a:off x="5181600" y="1143000"/>
              <a:ext cx="457200" cy="380206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CasellaDiTesto 60"/>
            <p:cNvSpPr txBox="1"/>
            <p:nvPr/>
          </p:nvSpPr>
          <p:spPr>
            <a:xfrm>
              <a:off x="5066440" y="767320"/>
              <a:ext cx="502244" cy="5071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E</a:t>
              </a:r>
              <a:r>
                <a:rPr lang="en-US" sz="2000" b="1" baseline="-25000" dirty="0"/>
                <a:t>0</a:t>
              </a:r>
              <a:endParaRPr lang="en-US" sz="2000" b="1" dirty="0"/>
            </a:p>
          </p:txBody>
        </p:sp>
      </p:grpSp>
      <p:sp>
        <p:nvSpPr>
          <p:cNvPr id="75" name="TextBox 7"/>
          <p:cNvSpPr txBox="1"/>
          <p:nvPr/>
        </p:nvSpPr>
        <p:spPr>
          <a:xfrm>
            <a:off x="381000" y="1142999"/>
            <a:ext cx="335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2"/>
                </a:solidFill>
                <a:latin typeface="Calibri" pitchFamily="34" charset="0"/>
              </a:rPr>
              <a:t>Beam field</a:t>
            </a:r>
          </a:p>
          <a:p>
            <a:pPr algn="ctr"/>
            <a:r>
              <a:rPr lang="en-US" b="1" dirty="0" smtClean="0">
                <a:solidFill>
                  <a:schemeClr val="tx2"/>
                </a:solidFill>
                <a:latin typeface="Calibri" pitchFamily="34" charset="0"/>
              </a:rPr>
              <a:t>calculated in free space</a:t>
            </a:r>
            <a:endParaRPr lang="en-US" b="1" dirty="0">
              <a:solidFill>
                <a:schemeClr val="tx2"/>
              </a:solidFill>
              <a:latin typeface="Calibri" pitchFamily="34" charset="0"/>
            </a:endParaRPr>
          </a:p>
        </p:txBody>
      </p:sp>
      <p:graphicFrame>
        <p:nvGraphicFramePr>
          <p:cNvPr id="77" name="Oggetto 76"/>
          <p:cNvGraphicFramePr>
            <a:graphicFrameLocks noChangeAspect="1"/>
          </p:cNvGraphicFramePr>
          <p:nvPr/>
        </p:nvGraphicFramePr>
        <p:xfrm>
          <a:off x="2895600" y="762000"/>
          <a:ext cx="3454400" cy="368300"/>
        </p:xfrm>
        <a:graphic>
          <a:graphicData uri="http://schemas.openxmlformats.org/presentationml/2006/ole">
            <p:oleObj spid="_x0000_s4098" name="Equation" r:id="rId4" imgW="3454200" imgH="368280" progId="Equation.DSMT4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76200" y="4510088"/>
          <a:ext cx="4114800" cy="744487"/>
        </p:xfrm>
        <a:graphic>
          <a:graphicData uri="http://schemas.openxmlformats.org/presentationml/2006/ole">
            <p:oleObj spid="_x0000_s4099" name="Equation" r:id="rId5" imgW="5194080" imgH="939600" progId="Equation.DSMT4">
              <p:embed/>
            </p:oleObj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28575" y="5591175"/>
          <a:ext cx="1419225" cy="414338"/>
        </p:xfrm>
        <a:graphic>
          <a:graphicData uri="http://schemas.openxmlformats.org/presentationml/2006/ole">
            <p:oleObj spid="_x0000_s4100" name="Equation" r:id="rId6" imgW="1790640" imgH="520560" progId="Equation.DSMT4">
              <p:embed/>
            </p:oleObj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1568450" y="5500688"/>
          <a:ext cx="1358900" cy="595312"/>
        </p:xfrm>
        <a:graphic>
          <a:graphicData uri="http://schemas.openxmlformats.org/presentationml/2006/ole">
            <p:oleObj spid="_x0000_s4101" name="Equation" r:id="rId7" imgW="1714320" imgH="749160" progId="Equation.DSMT4">
              <p:embed/>
            </p:oleObj>
          </a:graphicData>
        </a:graphic>
      </p:graphicFrame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3048000" y="5516563"/>
          <a:ext cx="1085850" cy="563563"/>
        </p:xfrm>
        <a:graphic>
          <a:graphicData uri="http://schemas.openxmlformats.org/presentationml/2006/ole">
            <p:oleObj spid="_x0000_s4102" name="Equation" r:id="rId8" imgW="1371600" imgH="711000" progId="Equation.DSMT4">
              <p:embed/>
            </p:oleObj>
          </a:graphicData>
        </a:graphic>
      </p:graphicFrame>
      <p:sp>
        <p:nvSpPr>
          <p:cNvPr id="78" name="Rettangolo 77"/>
          <p:cNvSpPr/>
          <p:nvPr/>
        </p:nvSpPr>
        <p:spPr>
          <a:xfrm>
            <a:off x="76200" y="4114800"/>
            <a:ext cx="3804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Based on the </a:t>
            </a:r>
            <a:r>
              <a:rPr lang="en-US" dirty="0" err="1" smtClean="0">
                <a:solidFill>
                  <a:schemeClr val="tx2"/>
                </a:solidFill>
                <a:latin typeface="Calibri" pitchFamily="34" charset="0"/>
              </a:rPr>
              <a:t>Bassetti</a:t>
            </a:r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-Erskine formula:</a:t>
            </a:r>
            <a:endParaRPr lang="en-US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79" name="Rettangolo 78"/>
          <p:cNvSpPr/>
          <p:nvPr/>
        </p:nvSpPr>
        <p:spPr>
          <a:xfrm>
            <a:off x="457200" y="6172200"/>
            <a:ext cx="26579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Valid in this form only for:</a:t>
            </a:r>
            <a:endParaRPr lang="en-US" dirty="0">
              <a:solidFill>
                <a:schemeClr val="tx2"/>
              </a:solidFill>
              <a:latin typeface="Calibri" pitchFamily="34" charset="0"/>
            </a:endParaRPr>
          </a:p>
        </p:txBody>
      </p:sp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3038102" y="6248400"/>
          <a:ext cx="655637" cy="293687"/>
        </p:xfrm>
        <a:graphic>
          <a:graphicData uri="http://schemas.openxmlformats.org/presentationml/2006/ole">
            <p:oleObj spid="_x0000_s4103" name="Equation" r:id="rId9" imgW="825480" imgH="368280" progId="Equation.DSMT4">
              <p:embed/>
            </p:oleObj>
          </a:graphicData>
        </a:graphic>
      </p:graphicFrame>
      <p:sp>
        <p:nvSpPr>
          <p:cNvPr id="80" name="Ovale 79"/>
          <p:cNvSpPr/>
          <p:nvPr/>
        </p:nvSpPr>
        <p:spPr>
          <a:xfrm>
            <a:off x="304800" y="6172200"/>
            <a:ext cx="38100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ettangolo 89"/>
          <p:cNvSpPr/>
          <p:nvPr/>
        </p:nvSpPr>
        <p:spPr>
          <a:xfrm>
            <a:off x="96238" y="5105400"/>
            <a:ext cx="8420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where:</a:t>
            </a:r>
            <a:endParaRPr lang="en-US" dirty="0">
              <a:solidFill>
                <a:schemeClr val="tx2"/>
              </a:solidFill>
              <a:latin typeface="Calibri" pitchFamily="34" charset="0"/>
            </a:endParaRPr>
          </a:p>
        </p:txBody>
      </p:sp>
      <p:cxnSp>
        <p:nvCxnSpPr>
          <p:cNvPr id="52" name="Connettore 1 51"/>
          <p:cNvCxnSpPr/>
          <p:nvPr/>
        </p:nvCxnSpPr>
        <p:spPr>
          <a:xfrm>
            <a:off x="152400" y="4038600"/>
            <a:ext cx="3886200" cy="281940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1 52"/>
          <p:cNvCxnSpPr/>
          <p:nvPr/>
        </p:nvCxnSpPr>
        <p:spPr>
          <a:xfrm flipH="1">
            <a:off x="152400" y="4038600"/>
            <a:ext cx="3886200" cy="281940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5" name="Picture 2" descr="C:\Octavio\CERN\cern_logo_whit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46" name="TextBox 7"/>
          <p:cNvSpPr txBox="1"/>
          <p:nvPr/>
        </p:nvSpPr>
        <p:spPr>
          <a:xfrm>
            <a:off x="1219200" y="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Beam kick computation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grpSp>
        <p:nvGrpSpPr>
          <p:cNvPr id="2" name="Gruppo 20"/>
          <p:cNvGrpSpPr/>
          <p:nvPr/>
        </p:nvGrpSpPr>
        <p:grpSpPr>
          <a:xfrm>
            <a:off x="381000" y="1829593"/>
            <a:ext cx="3719956" cy="2285206"/>
            <a:chOff x="2362200" y="381000"/>
            <a:chExt cx="4714874" cy="2896394"/>
          </a:xfrm>
        </p:grpSpPr>
        <p:cxnSp>
          <p:nvCxnSpPr>
            <p:cNvPr id="49" name="Connettore 2 48"/>
            <p:cNvCxnSpPr/>
            <p:nvPr/>
          </p:nvCxnSpPr>
          <p:spPr>
            <a:xfrm rot="5400000" flipH="1" flipV="1">
              <a:off x="3125391" y="1905397"/>
              <a:ext cx="2742406" cy="1588"/>
            </a:xfrm>
            <a:prstGeom prst="straightConnector1">
              <a:avLst/>
            </a:prstGeom>
            <a:ln w="19050"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nettore 2 49"/>
            <p:cNvCxnSpPr/>
            <p:nvPr/>
          </p:nvCxnSpPr>
          <p:spPr>
            <a:xfrm>
              <a:off x="2362200" y="2100264"/>
              <a:ext cx="4572000" cy="1588"/>
            </a:xfrm>
            <a:prstGeom prst="straightConnector1">
              <a:avLst/>
            </a:prstGeom>
            <a:ln w="19050"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CasellaDiTesto 53"/>
            <p:cNvSpPr txBox="1"/>
            <p:nvPr/>
          </p:nvSpPr>
          <p:spPr>
            <a:xfrm>
              <a:off x="6781800" y="2133600"/>
              <a:ext cx="29527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x</a:t>
              </a:r>
              <a:endParaRPr lang="en-US" sz="2000" dirty="0"/>
            </a:p>
          </p:txBody>
        </p:sp>
        <p:sp>
          <p:nvSpPr>
            <p:cNvPr id="55" name="CasellaDiTesto 54"/>
            <p:cNvSpPr txBox="1"/>
            <p:nvPr/>
          </p:nvSpPr>
          <p:spPr>
            <a:xfrm>
              <a:off x="4495800" y="381000"/>
              <a:ext cx="30008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y</a:t>
              </a:r>
              <a:endParaRPr lang="en-US" sz="2000" dirty="0"/>
            </a:p>
          </p:txBody>
        </p:sp>
        <p:sp>
          <p:nvSpPr>
            <p:cNvPr id="56" name="Ovale 55"/>
            <p:cNvSpPr/>
            <p:nvPr/>
          </p:nvSpPr>
          <p:spPr>
            <a:xfrm rot="16200000">
              <a:off x="4191000" y="1981200"/>
              <a:ext cx="609600" cy="228601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CasellaDiTesto 56"/>
            <p:cNvSpPr txBox="1"/>
            <p:nvPr/>
          </p:nvSpPr>
          <p:spPr>
            <a:xfrm>
              <a:off x="4475414" y="1428585"/>
              <a:ext cx="39786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000" dirty="0" smtClean="0"/>
                <a:t>σ</a:t>
              </a:r>
              <a:r>
                <a:rPr lang="en-US" sz="2000" baseline="-25000" dirty="0" smtClean="0"/>
                <a:t>y</a:t>
              </a:r>
              <a:endParaRPr lang="en-US" sz="2000" dirty="0"/>
            </a:p>
          </p:txBody>
        </p:sp>
        <p:sp>
          <p:nvSpPr>
            <p:cNvPr id="58" name="CasellaDiTesto 57"/>
            <p:cNvSpPr txBox="1"/>
            <p:nvPr/>
          </p:nvSpPr>
          <p:spPr>
            <a:xfrm>
              <a:off x="4575200" y="1925275"/>
              <a:ext cx="39466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000" dirty="0" smtClean="0"/>
                <a:t>σ</a:t>
              </a:r>
              <a:r>
                <a:rPr lang="en-US" sz="2000" baseline="-25000" dirty="0"/>
                <a:t>x</a:t>
              </a:r>
              <a:endParaRPr lang="en-US" sz="2000" dirty="0"/>
            </a:p>
          </p:txBody>
        </p:sp>
        <p:sp>
          <p:nvSpPr>
            <p:cNvPr id="59" name="Ovale 58"/>
            <p:cNvSpPr/>
            <p:nvPr/>
          </p:nvSpPr>
          <p:spPr>
            <a:xfrm>
              <a:off x="5105400" y="1524000"/>
              <a:ext cx="76200" cy="76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0" name="Connettore 2 59"/>
            <p:cNvCxnSpPr/>
            <p:nvPr/>
          </p:nvCxnSpPr>
          <p:spPr>
            <a:xfrm flipV="1">
              <a:off x="5181600" y="1143000"/>
              <a:ext cx="457200" cy="380206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CasellaDiTesto 60"/>
            <p:cNvSpPr txBox="1"/>
            <p:nvPr/>
          </p:nvSpPr>
          <p:spPr>
            <a:xfrm>
              <a:off x="5066440" y="767320"/>
              <a:ext cx="502244" cy="5071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E</a:t>
              </a:r>
              <a:r>
                <a:rPr lang="en-US" sz="2000" b="1" baseline="-25000" dirty="0"/>
                <a:t>0</a:t>
              </a:r>
              <a:endParaRPr lang="en-US" sz="2000" b="1" dirty="0"/>
            </a:p>
          </p:txBody>
        </p:sp>
      </p:grpSp>
      <p:sp>
        <p:nvSpPr>
          <p:cNvPr id="75" name="TextBox 7"/>
          <p:cNvSpPr txBox="1"/>
          <p:nvPr/>
        </p:nvSpPr>
        <p:spPr>
          <a:xfrm>
            <a:off x="381000" y="1142999"/>
            <a:ext cx="335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2"/>
                </a:solidFill>
                <a:latin typeface="Calibri" pitchFamily="34" charset="0"/>
              </a:rPr>
              <a:t>Beam field</a:t>
            </a:r>
          </a:p>
          <a:p>
            <a:pPr algn="ctr"/>
            <a:r>
              <a:rPr lang="en-US" b="1" dirty="0" smtClean="0">
                <a:solidFill>
                  <a:schemeClr val="tx2"/>
                </a:solidFill>
                <a:latin typeface="Calibri" pitchFamily="34" charset="0"/>
              </a:rPr>
              <a:t>calculated in free space</a:t>
            </a:r>
            <a:endParaRPr lang="en-US" b="1" dirty="0">
              <a:solidFill>
                <a:schemeClr val="tx2"/>
              </a:solidFill>
              <a:latin typeface="Calibri" pitchFamily="34" charset="0"/>
            </a:endParaRPr>
          </a:p>
        </p:txBody>
      </p:sp>
      <p:graphicFrame>
        <p:nvGraphicFramePr>
          <p:cNvPr id="77" name="Oggetto 76"/>
          <p:cNvGraphicFramePr>
            <a:graphicFrameLocks noChangeAspect="1"/>
          </p:cNvGraphicFramePr>
          <p:nvPr/>
        </p:nvGraphicFramePr>
        <p:xfrm>
          <a:off x="2895600" y="762000"/>
          <a:ext cx="3454400" cy="368300"/>
        </p:xfrm>
        <a:graphic>
          <a:graphicData uri="http://schemas.openxmlformats.org/presentationml/2006/ole">
            <p:oleObj spid="_x0000_s5122" name="Equation" r:id="rId4" imgW="3454200" imgH="368280" progId="Equation.DSMT4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-19050" y="4510088"/>
          <a:ext cx="4306888" cy="744537"/>
        </p:xfrm>
        <a:graphic>
          <a:graphicData uri="http://schemas.openxmlformats.org/presentationml/2006/ole">
            <p:oleObj spid="_x0000_s5123" name="Equation" r:id="rId5" imgW="5435280" imgH="939600" progId="Equation.DSMT4">
              <p:embed/>
            </p:oleObj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28575" y="5591175"/>
          <a:ext cx="1419225" cy="414338"/>
        </p:xfrm>
        <a:graphic>
          <a:graphicData uri="http://schemas.openxmlformats.org/presentationml/2006/ole">
            <p:oleObj spid="_x0000_s5124" name="Equation" r:id="rId6" imgW="1790640" imgH="520560" progId="Equation.DSMT4">
              <p:embed/>
            </p:oleObj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1533525" y="5500688"/>
          <a:ext cx="1430338" cy="595312"/>
        </p:xfrm>
        <a:graphic>
          <a:graphicData uri="http://schemas.openxmlformats.org/presentationml/2006/ole">
            <p:oleObj spid="_x0000_s5125" name="Equation" r:id="rId7" imgW="1803240" imgH="749160" progId="Equation.DSMT4">
              <p:embed/>
            </p:oleObj>
          </a:graphicData>
        </a:graphic>
      </p:graphicFrame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3048000" y="5516563"/>
          <a:ext cx="1085850" cy="563563"/>
        </p:xfrm>
        <a:graphic>
          <a:graphicData uri="http://schemas.openxmlformats.org/presentationml/2006/ole">
            <p:oleObj spid="_x0000_s5126" name="Equation" r:id="rId8" imgW="1371600" imgH="711000" progId="Equation.DSMT4">
              <p:embed/>
            </p:oleObj>
          </a:graphicData>
        </a:graphic>
      </p:graphicFrame>
      <p:sp>
        <p:nvSpPr>
          <p:cNvPr id="78" name="Rettangolo 77"/>
          <p:cNvSpPr/>
          <p:nvPr/>
        </p:nvSpPr>
        <p:spPr>
          <a:xfrm>
            <a:off x="76200" y="4114800"/>
            <a:ext cx="3804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Based on the </a:t>
            </a:r>
            <a:r>
              <a:rPr lang="en-US" dirty="0" err="1" smtClean="0">
                <a:solidFill>
                  <a:schemeClr val="tx2"/>
                </a:solidFill>
                <a:latin typeface="Calibri" pitchFamily="34" charset="0"/>
              </a:rPr>
              <a:t>Bassetti</a:t>
            </a:r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-Erskine formula:</a:t>
            </a:r>
            <a:endParaRPr lang="en-US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90" name="Rettangolo 89"/>
          <p:cNvSpPr/>
          <p:nvPr/>
        </p:nvSpPr>
        <p:spPr>
          <a:xfrm>
            <a:off x="96238" y="5105400"/>
            <a:ext cx="8420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where:</a:t>
            </a:r>
            <a:endParaRPr lang="en-US" dirty="0">
              <a:solidFill>
                <a:schemeClr val="tx2"/>
              </a:solidFill>
              <a:latin typeface="Calibri" pitchFamily="34" charset="0"/>
            </a:endParaRPr>
          </a:p>
        </p:txBody>
      </p:sp>
      <p:grpSp>
        <p:nvGrpSpPr>
          <p:cNvPr id="32" name="Gruppo 31"/>
          <p:cNvGrpSpPr/>
          <p:nvPr/>
        </p:nvGrpSpPr>
        <p:grpSpPr>
          <a:xfrm>
            <a:off x="73152" y="1599406"/>
            <a:ext cx="3962401" cy="2516188"/>
            <a:chOff x="304800" y="3885406"/>
            <a:chExt cx="3962401" cy="2516188"/>
          </a:xfrm>
        </p:grpSpPr>
        <p:cxnSp>
          <p:nvCxnSpPr>
            <p:cNvPr id="33" name="Connettore 2 32"/>
            <p:cNvCxnSpPr/>
            <p:nvPr/>
          </p:nvCxnSpPr>
          <p:spPr>
            <a:xfrm rot="10800000">
              <a:off x="304803" y="5485605"/>
              <a:ext cx="3962398" cy="1588"/>
            </a:xfrm>
            <a:prstGeom prst="straightConnector1">
              <a:avLst/>
            </a:prstGeom>
            <a:ln w="34925">
              <a:solidFill>
                <a:srgbClr val="00B05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nettore 2 33"/>
            <p:cNvCxnSpPr/>
            <p:nvPr/>
          </p:nvCxnSpPr>
          <p:spPr>
            <a:xfrm rot="5400000" flipH="1" flipV="1">
              <a:off x="1123120" y="5220097"/>
              <a:ext cx="2361406" cy="1588"/>
            </a:xfrm>
            <a:prstGeom prst="straightConnector1">
              <a:avLst/>
            </a:prstGeom>
            <a:ln w="34925">
              <a:solidFill>
                <a:srgbClr val="00B05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CasellaDiTesto 34"/>
            <p:cNvSpPr txBox="1"/>
            <p:nvPr/>
          </p:nvSpPr>
          <p:spPr>
            <a:xfrm>
              <a:off x="1981200" y="3885406"/>
              <a:ext cx="38010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00B050"/>
                  </a:solidFill>
                </a:rPr>
                <a:t>x’</a:t>
              </a:r>
              <a:endParaRPr lang="en-US" sz="2000" dirty="0">
                <a:solidFill>
                  <a:srgbClr val="00B050"/>
                </a:solidFill>
              </a:endParaRPr>
            </a:p>
          </p:txBody>
        </p:sp>
        <p:sp>
          <p:nvSpPr>
            <p:cNvPr id="36" name="CasellaDiTesto 35"/>
            <p:cNvSpPr txBox="1"/>
            <p:nvPr/>
          </p:nvSpPr>
          <p:spPr>
            <a:xfrm>
              <a:off x="304800" y="5485606"/>
              <a:ext cx="38010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00B050"/>
                  </a:solidFill>
                </a:rPr>
                <a:t>y’</a:t>
              </a:r>
              <a:endParaRPr lang="en-US" sz="2000" dirty="0">
                <a:solidFill>
                  <a:srgbClr val="00B050"/>
                </a:solidFill>
              </a:endParaRPr>
            </a:p>
          </p:txBody>
        </p:sp>
      </p:grpSp>
      <p:sp>
        <p:nvSpPr>
          <p:cNvPr id="84" name="Rettangolo 83"/>
          <p:cNvSpPr/>
          <p:nvPr/>
        </p:nvSpPr>
        <p:spPr>
          <a:xfrm>
            <a:off x="457200" y="6172200"/>
            <a:ext cx="26579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Valid in this form only for:</a:t>
            </a:r>
            <a:endParaRPr lang="en-US" dirty="0">
              <a:solidFill>
                <a:schemeClr val="tx2"/>
              </a:solidFill>
              <a:latin typeface="Calibri" pitchFamily="34" charset="0"/>
            </a:endParaRPr>
          </a:p>
        </p:txBody>
      </p:sp>
      <p:graphicFrame>
        <p:nvGraphicFramePr>
          <p:cNvPr id="85" name="Object 7"/>
          <p:cNvGraphicFramePr>
            <a:graphicFrameLocks noChangeAspect="1"/>
          </p:cNvGraphicFramePr>
          <p:nvPr/>
        </p:nvGraphicFramePr>
        <p:xfrm>
          <a:off x="3038102" y="6248400"/>
          <a:ext cx="655637" cy="293687"/>
        </p:xfrm>
        <a:graphic>
          <a:graphicData uri="http://schemas.openxmlformats.org/presentationml/2006/ole">
            <p:oleObj spid="_x0000_s5133" name="Equation" r:id="rId9" imgW="825480" imgH="3682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5" name="Picture 2" descr="C:\Octavio\CERN\cern_logo_whit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46" name="TextBox 7"/>
          <p:cNvSpPr txBox="1"/>
          <p:nvPr/>
        </p:nvSpPr>
        <p:spPr>
          <a:xfrm>
            <a:off x="1219200" y="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Beam kick computation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grpSp>
        <p:nvGrpSpPr>
          <p:cNvPr id="2" name="Gruppo 20"/>
          <p:cNvGrpSpPr/>
          <p:nvPr/>
        </p:nvGrpSpPr>
        <p:grpSpPr>
          <a:xfrm>
            <a:off x="381000" y="1829593"/>
            <a:ext cx="3719956" cy="2285206"/>
            <a:chOff x="2362200" y="381000"/>
            <a:chExt cx="4714874" cy="2896394"/>
          </a:xfrm>
        </p:grpSpPr>
        <p:cxnSp>
          <p:nvCxnSpPr>
            <p:cNvPr id="49" name="Connettore 2 48"/>
            <p:cNvCxnSpPr/>
            <p:nvPr/>
          </p:nvCxnSpPr>
          <p:spPr>
            <a:xfrm rot="5400000" flipH="1" flipV="1">
              <a:off x="3125391" y="1905397"/>
              <a:ext cx="2742406" cy="1588"/>
            </a:xfrm>
            <a:prstGeom prst="straightConnector1">
              <a:avLst/>
            </a:prstGeom>
            <a:ln w="19050"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nettore 2 49"/>
            <p:cNvCxnSpPr/>
            <p:nvPr/>
          </p:nvCxnSpPr>
          <p:spPr>
            <a:xfrm>
              <a:off x="2362200" y="2100264"/>
              <a:ext cx="4572000" cy="1588"/>
            </a:xfrm>
            <a:prstGeom prst="straightConnector1">
              <a:avLst/>
            </a:prstGeom>
            <a:ln w="19050"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CasellaDiTesto 53"/>
            <p:cNvSpPr txBox="1"/>
            <p:nvPr/>
          </p:nvSpPr>
          <p:spPr>
            <a:xfrm>
              <a:off x="6781800" y="2133600"/>
              <a:ext cx="29527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x</a:t>
              </a:r>
              <a:endParaRPr lang="en-US" sz="2000" dirty="0"/>
            </a:p>
          </p:txBody>
        </p:sp>
        <p:sp>
          <p:nvSpPr>
            <p:cNvPr id="55" name="CasellaDiTesto 54"/>
            <p:cNvSpPr txBox="1"/>
            <p:nvPr/>
          </p:nvSpPr>
          <p:spPr>
            <a:xfrm>
              <a:off x="4495800" y="381000"/>
              <a:ext cx="30008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y</a:t>
              </a:r>
              <a:endParaRPr lang="en-US" sz="2000" dirty="0"/>
            </a:p>
          </p:txBody>
        </p:sp>
        <p:sp>
          <p:nvSpPr>
            <p:cNvPr id="56" name="Ovale 55"/>
            <p:cNvSpPr/>
            <p:nvPr/>
          </p:nvSpPr>
          <p:spPr>
            <a:xfrm rot="16200000">
              <a:off x="4191000" y="1981200"/>
              <a:ext cx="609600" cy="228601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CasellaDiTesto 56"/>
            <p:cNvSpPr txBox="1"/>
            <p:nvPr/>
          </p:nvSpPr>
          <p:spPr>
            <a:xfrm>
              <a:off x="4475414" y="1428585"/>
              <a:ext cx="39786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000" dirty="0" smtClean="0"/>
                <a:t>σ</a:t>
              </a:r>
              <a:r>
                <a:rPr lang="en-US" sz="2000" baseline="-25000" dirty="0" smtClean="0"/>
                <a:t>y</a:t>
              </a:r>
              <a:endParaRPr lang="en-US" sz="2000" dirty="0"/>
            </a:p>
          </p:txBody>
        </p:sp>
        <p:sp>
          <p:nvSpPr>
            <p:cNvPr id="58" name="CasellaDiTesto 57"/>
            <p:cNvSpPr txBox="1"/>
            <p:nvPr/>
          </p:nvSpPr>
          <p:spPr>
            <a:xfrm>
              <a:off x="4575200" y="1925275"/>
              <a:ext cx="39466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000" dirty="0" smtClean="0"/>
                <a:t>σ</a:t>
              </a:r>
              <a:r>
                <a:rPr lang="en-US" sz="2000" baseline="-25000" dirty="0"/>
                <a:t>x</a:t>
              </a:r>
              <a:endParaRPr lang="en-US" sz="2000" dirty="0"/>
            </a:p>
          </p:txBody>
        </p:sp>
        <p:sp>
          <p:nvSpPr>
            <p:cNvPr id="59" name="Ovale 58"/>
            <p:cNvSpPr/>
            <p:nvPr/>
          </p:nvSpPr>
          <p:spPr>
            <a:xfrm>
              <a:off x="5105400" y="1524000"/>
              <a:ext cx="76200" cy="76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0" name="Connettore 2 59"/>
            <p:cNvCxnSpPr/>
            <p:nvPr/>
          </p:nvCxnSpPr>
          <p:spPr>
            <a:xfrm flipV="1">
              <a:off x="5181600" y="1143000"/>
              <a:ext cx="457200" cy="380206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CasellaDiTesto 60"/>
            <p:cNvSpPr txBox="1"/>
            <p:nvPr/>
          </p:nvSpPr>
          <p:spPr>
            <a:xfrm>
              <a:off x="5066440" y="767320"/>
              <a:ext cx="502244" cy="5071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E</a:t>
              </a:r>
              <a:r>
                <a:rPr lang="en-US" sz="2000" b="1" baseline="-25000" dirty="0"/>
                <a:t>0</a:t>
              </a:r>
              <a:endParaRPr lang="en-US" sz="2000" b="1" dirty="0"/>
            </a:p>
          </p:txBody>
        </p:sp>
      </p:grpSp>
      <p:sp>
        <p:nvSpPr>
          <p:cNvPr id="75" name="TextBox 7"/>
          <p:cNvSpPr txBox="1"/>
          <p:nvPr/>
        </p:nvSpPr>
        <p:spPr>
          <a:xfrm>
            <a:off x="381000" y="1142999"/>
            <a:ext cx="335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2"/>
                </a:solidFill>
                <a:latin typeface="Calibri" pitchFamily="34" charset="0"/>
              </a:rPr>
              <a:t>Beam field</a:t>
            </a:r>
          </a:p>
          <a:p>
            <a:pPr algn="ctr"/>
            <a:r>
              <a:rPr lang="en-US" b="1" dirty="0" smtClean="0">
                <a:solidFill>
                  <a:schemeClr val="tx2"/>
                </a:solidFill>
                <a:latin typeface="Calibri" pitchFamily="34" charset="0"/>
              </a:rPr>
              <a:t>calculated in free space</a:t>
            </a:r>
            <a:endParaRPr lang="en-US" b="1" dirty="0">
              <a:solidFill>
                <a:schemeClr val="tx2"/>
              </a:solidFill>
              <a:latin typeface="Calibri" pitchFamily="34" charset="0"/>
            </a:endParaRPr>
          </a:p>
        </p:txBody>
      </p:sp>
      <p:graphicFrame>
        <p:nvGraphicFramePr>
          <p:cNvPr id="77" name="Oggetto 76"/>
          <p:cNvGraphicFramePr>
            <a:graphicFrameLocks noChangeAspect="1"/>
          </p:cNvGraphicFramePr>
          <p:nvPr/>
        </p:nvGraphicFramePr>
        <p:xfrm>
          <a:off x="2895600" y="762000"/>
          <a:ext cx="3454400" cy="368300"/>
        </p:xfrm>
        <a:graphic>
          <a:graphicData uri="http://schemas.openxmlformats.org/presentationml/2006/ole">
            <p:oleObj spid="_x0000_s7170" name="Equation" r:id="rId4" imgW="3454200" imgH="368280" progId="Equation.DSMT4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-19050" y="4510088"/>
          <a:ext cx="4306888" cy="744537"/>
        </p:xfrm>
        <a:graphic>
          <a:graphicData uri="http://schemas.openxmlformats.org/presentationml/2006/ole">
            <p:oleObj spid="_x0000_s7171" name="Equation" r:id="rId5" imgW="5435280" imgH="939600" progId="Equation.DSMT4">
              <p:embed/>
            </p:oleObj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28575" y="5591175"/>
          <a:ext cx="1419225" cy="414338"/>
        </p:xfrm>
        <a:graphic>
          <a:graphicData uri="http://schemas.openxmlformats.org/presentationml/2006/ole">
            <p:oleObj spid="_x0000_s7172" name="Equation" r:id="rId6" imgW="1790640" imgH="520560" progId="Equation.DSMT4">
              <p:embed/>
            </p:oleObj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1533525" y="5500688"/>
          <a:ext cx="1430338" cy="595312"/>
        </p:xfrm>
        <a:graphic>
          <a:graphicData uri="http://schemas.openxmlformats.org/presentationml/2006/ole">
            <p:oleObj spid="_x0000_s7173" name="Equation" r:id="rId7" imgW="1803240" imgH="749160" progId="Equation.DSMT4">
              <p:embed/>
            </p:oleObj>
          </a:graphicData>
        </a:graphic>
      </p:graphicFrame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3048000" y="5516563"/>
          <a:ext cx="1085850" cy="563563"/>
        </p:xfrm>
        <a:graphic>
          <a:graphicData uri="http://schemas.openxmlformats.org/presentationml/2006/ole">
            <p:oleObj spid="_x0000_s7174" name="Equation" r:id="rId8" imgW="1371600" imgH="711000" progId="Equation.DSMT4">
              <p:embed/>
            </p:oleObj>
          </a:graphicData>
        </a:graphic>
      </p:graphicFrame>
      <p:sp>
        <p:nvSpPr>
          <p:cNvPr id="78" name="Rettangolo 77"/>
          <p:cNvSpPr/>
          <p:nvPr/>
        </p:nvSpPr>
        <p:spPr>
          <a:xfrm>
            <a:off x="76200" y="4114800"/>
            <a:ext cx="3804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Based on the </a:t>
            </a:r>
            <a:r>
              <a:rPr lang="en-US" dirty="0" err="1" smtClean="0">
                <a:solidFill>
                  <a:schemeClr val="tx2"/>
                </a:solidFill>
                <a:latin typeface="Calibri" pitchFamily="34" charset="0"/>
              </a:rPr>
              <a:t>Bassetti</a:t>
            </a:r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-Erskine formula:</a:t>
            </a:r>
            <a:endParaRPr lang="en-US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79" name="Rettangolo 78"/>
          <p:cNvSpPr/>
          <p:nvPr/>
        </p:nvSpPr>
        <p:spPr>
          <a:xfrm>
            <a:off x="457200" y="6172200"/>
            <a:ext cx="26579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Valid in this form only for:</a:t>
            </a:r>
            <a:endParaRPr lang="en-US" dirty="0">
              <a:solidFill>
                <a:schemeClr val="tx2"/>
              </a:solidFill>
              <a:latin typeface="Calibri" pitchFamily="34" charset="0"/>
            </a:endParaRPr>
          </a:p>
        </p:txBody>
      </p:sp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3038102" y="6248400"/>
          <a:ext cx="655637" cy="293687"/>
        </p:xfrm>
        <a:graphic>
          <a:graphicData uri="http://schemas.openxmlformats.org/presentationml/2006/ole">
            <p:oleObj spid="_x0000_s7175" name="Equation" r:id="rId9" imgW="825480" imgH="368280" progId="Equation.DSMT4">
              <p:embed/>
            </p:oleObj>
          </a:graphicData>
        </a:graphic>
      </p:graphicFrame>
      <p:sp>
        <p:nvSpPr>
          <p:cNvPr id="90" name="Rettangolo 89"/>
          <p:cNvSpPr/>
          <p:nvPr/>
        </p:nvSpPr>
        <p:spPr>
          <a:xfrm>
            <a:off x="96238" y="5105400"/>
            <a:ext cx="8420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where:</a:t>
            </a:r>
            <a:endParaRPr lang="en-US" dirty="0">
              <a:solidFill>
                <a:schemeClr val="tx2"/>
              </a:solidFill>
              <a:latin typeface="Calibri" pitchFamily="34" charset="0"/>
            </a:endParaRPr>
          </a:p>
        </p:txBody>
      </p:sp>
      <p:grpSp>
        <p:nvGrpSpPr>
          <p:cNvPr id="3" name="Gruppo 31"/>
          <p:cNvGrpSpPr/>
          <p:nvPr/>
        </p:nvGrpSpPr>
        <p:grpSpPr>
          <a:xfrm>
            <a:off x="73152" y="1599406"/>
            <a:ext cx="3962401" cy="2516188"/>
            <a:chOff x="304800" y="3885406"/>
            <a:chExt cx="3962401" cy="2516188"/>
          </a:xfrm>
        </p:grpSpPr>
        <p:cxnSp>
          <p:nvCxnSpPr>
            <p:cNvPr id="33" name="Connettore 2 32"/>
            <p:cNvCxnSpPr/>
            <p:nvPr/>
          </p:nvCxnSpPr>
          <p:spPr>
            <a:xfrm rot="10800000">
              <a:off x="304803" y="5485605"/>
              <a:ext cx="3962398" cy="1588"/>
            </a:xfrm>
            <a:prstGeom prst="straightConnector1">
              <a:avLst/>
            </a:prstGeom>
            <a:ln w="34925">
              <a:solidFill>
                <a:srgbClr val="00B05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nettore 2 33"/>
            <p:cNvCxnSpPr/>
            <p:nvPr/>
          </p:nvCxnSpPr>
          <p:spPr>
            <a:xfrm rot="5400000" flipH="1" flipV="1">
              <a:off x="1123120" y="5220097"/>
              <a:ext cx="2361406" cy="1588"/>
            </a:xfrm>
            <a:prstGeom prst="straightConnector1">
              <a:avLst/>
            </a:prstGeom>
            <a:ln w="34925">
              <a:solidFill>
                <a:srgbClr val="00B05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CasellaDiTesto 34"/>
            <p:cNvSpPr txBox="1"/>
            <p:nvPr/>
          </p:nvSpPr>
          <p:spPr>
            <a:xfrm>
              <a:off x="1981200" y="3885406"/>
              <a:ext cx="38010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00B050"/>
                  </a:solidFill>
                </a:rPr>
                <a:t>x’</a:t>
              </a:r>
              <a:endParaRPr lang="en-US" sz="2000" dirty="0">
                <a:solidFill>
                  <a:srgbClr val="00B050"/>
                </a:solidFill>
              </a:endParaRPr>
            </a:p>
          </p:txBody>
        </p:sp>
        <p:sp>
          <p:nvSpPr>
            <p:cNvPr id="36" name="CasellaDiTesto 35"/>
            <p:cNvSpPr txBox="1"/>
            <p:nvPr/>
          </p:nvSpPr>
          <p:spPr>
            <a:xfrm>
              <a:off x="304800" y="5485606"/>
              <a:ext cx="38010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00B050"/>
                  </a:solidFill>
                </a:rPr>
                <a:t>y’</a:t>
              </a:r>
              <a:endParaRPr lang="en-US" sz="2000" dirty="0">
                <a:solidFill>
                  <a:srgbClr val="00B050"/>
                </a:solidFill>
              </a:endParaRPr>
            </a:p>
          </p:txBody>
        </p:sp>
      </p:grpSp>
      <p:sp>
        <p:nvSpPr>
          <p:cNvPr id="53" name="Croce 52"/>
          <p:cNvSpPr/>
          <p:nvPr/>
        </p:nvSpPr>
        <p:spPr>
          <a:xfrm>
            <a:off x="4343400" y="2895599"/>
            <a:ext cx="609600" cy="6096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1" name="Gruppo 61"/>
          <p:cNvGrpSpPr/>
          <p:nvPr/>
        </p:nvGrpSpPr>
        <p:grpSpPr>
          <a:xfrm>
            <a:off x="5347844" y="1829593"/>
            <a:ext cx="3719956" cy="2285207"/>
            <a:chOff x="5347844" y="4191794"/>
            <a:chExt cx="3719956" cy="2285207"/>
          </a:xfrm>
        </p:grpSpPr>
        <p:sp>
          <p:nvSpPr>
            <p:cNvPr id="82" name="Ovale 81"/>
            <p:cNvSpPr/>
            <p:nvPr/>
          </p:nvSpPr>
          <p:spPr>
            <a:xfrm>
              <a:off x="5708567" y="4853120"/>
              <a:ext cx="2645303" cy="1382772"/>
            </a:xfrm>
            <a:prstGeom prst="ellipse">
              <a:avLst/>
            </a:prstGeom>
            <a:noFill/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3" name="Connettore 2 82"/>
            <p:cNvCxnSpPr/>
            <p:nvPr/>
          </p:nvCxnSpPr>
          <p:spPr>
            <a:xfrm rot="5400000" flipH="1" flipV="1">
              <a:off x="5949989" y="5394518"/>
              <a:ext cx="2163712" cy="1253"/>
            </a:xfrm>
            <a:prstGeom prst="straightConnector1">
              <a:avLst/>
            </a:prstGeom>
            <a:ln w="19050"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Connettore 2 83"/>
            <p:cNvCxnSpPr/>
            <p:nvPr/>
          </p:nvCxnSpPr>
          <p:spPr>
            <a:xfrm>
              <a:off x="5347844" y="5548264"/>
              <a:ext cx="3607231" cy="1253"/>
            </a:xfrm>
            <a:prstGeom prst="straightConnector1">
              <a:avLst/>
            </a:prstGeom>
            <a:ln w="19050"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CasellaDiTesto 84"/>
            <p:cNvSpPr txBox="1"/>
            <p:nvPr/>
          </p:nvSpPr>
          <p:spPr>
            <a:xfrm>
              <a:off x="7009726" y="4497388"/>
              <a:ext cx="31931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b</a:t>
              </a:r>
              <a:endParaRPr lang="en-US" sz="2000" dirty="0"/>
            </a:p>
          </p:txBody>
        </p:sp>
        <p:sp>
          <p:nvSpPr>
            <p:cNvPr id="86" name="CasellaDiTesto 85"/>
            <p:cNvSpPr txBox="1"/>
            <p:nvPr/>
          </p:nvSpPr>
          <p:spPr>
            <a:xfrm>
              <a:off x="8319644" y="5183188"/>
              <a:ext cx="30809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a</a:t>
              </a:r>
              <a:endParaRPr lang="en-US" sz="2000" dirty="0"/>
            </a:p>
          </p:txBody>
        </p:sp>
        <p:sp>
          <p:nvSpPr>
            <p:cNvPr id="87" name="CasellaDiTesto 86"/>
            <p:cNvSpPr txBox="1"/>
            <p:nvPr/>
          </p:nvSpPr>
          <p:spPr>
            <a:xfrm>
              <a:off x="8834834" y="5487988"/>
              <a:ext cx="232966" cy="3156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x</a:t>
              </a:r>
              <a:endParaRPr lang="en-US" sz="2000" dirty="0"/>
            </a:p>
          </p:txBody>
        </p:sp>
        <p:sp>
          <p:nvSpPr>
            <p:cNvPr id="88" name="CasellaDiTesto 87"/>
            <p:cNvSpPr txBox="1"/>
            <p:nvPr/>
          </p:nvSpPr>
          <p:spPr>
            <a:xfrm>
              <a:off x="7031218" y="4191794"/>
              <a:ext cx="236760" cy="3156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y</a:t>
              </a:r>
              <a:endParaRPr lang="en-US" sz="2000" dirty="0"/>
            </a:p>
          </p:txBody>
        </p:sp>
        <p:sp>
          <p:nvSpPr>
            <p:cNvPr id="89" name="Ovale 88"/>
            <p:cNvSpPr/>
            <p:nvPr/>
          </p:nvSpPr>
          <p:spPr>
            <a:xfrm>
              <a:off x="7512182" y="5093602"/>
              <a:ext cx="60121" cy="6012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1" name="Connettore 2 90"/>
            <p:cNvCxnSpPr/>
            <p:nvPr/>
          </p:nvCxnSpPr>
          <p:spPr>
            <a:xfrm flipV="1">
              <a:off x="7572303" y="4792999"/>
              <a:ext cx="360723" cy="299976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CasellaDiTesto 91"/>
            <p:cNvSpPr txBox="1"/>
            <p:nvPr/>
          </p:nvSpPr>
          <p:spPr>
            <a:xfrm>
              <a:off x="7481444" y="4344194"/>
              <a:ext cx="94929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err="1" smtClean="0"/>
                <a:t>E</a:t>
              </a:r>
              <a:r>
                <a:rPr lang="en-US" sz="2000" b="1" baseline="-25000" dirty="0" err="1" smtClean="0"/>
                <a:t>imag</a:t>
              </a:r>
              <a:r>
                <a:rPr lang="en-US" sz="2000" b="1" baseline="-25000" dirty="0" smtClean="0"/>
                <a:t>. </a:t>
              </a:r>
              <a:r>
                <a:rPr lang="en-US" sz="2000" b="1" baseline="-25000" dirty="0" err="1"/>
                <a:t>c</a:t>
              </a:r>
              <a:r>
                <a:rPr lang="en-US" sz="2000" b="1" baseline="-25000" dirty="0" err="1" smtClean="0"/>
                <a:t>h</a:t>
              </a:r>
              <a:r>
                <a:rPr lang="en-US" sz="2000" b="1" baseline="-25000" dirty="0" smtClean="0"/>
                <a:t>.</a:t>
              </a:r>
              <a:endParaRPr lang="en-US" sz="2000" b="1" dirty="0"/>
            </a:p>
          </p:txBody>
        </p:sp>
        <p:sp>
          <p:nvSpPr>
            <p:cNvPr id="93" name="Connettore 92"/>
            <p:cNvSpPr/>
            <p:nvPr/>
          </p:nvSpPr>
          <p:spPr>
            <a:xfrm>
              <a:off x="6987668" y="5504688"/>
              <a:ext cx="91440" cy="91440"/>
            </a:xfrm>
            <a:prstGeom prst="flowChartConnector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TextBox 7"/>
          <p:cNvSpPr txBox="1"/>
          <p:nvPr/>
        </p:nvSpPr>
        <p:spPr>
          <a:xfrm>
            <a:off x="5181600" y="1295400"/>
            <a:ext cx="365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2"/>
                </a:solidFill>
                <a:latin typeface="Calibri" pitchFamily="34" charset="0"/>
              </a:rPr>
              <a:t>Image charge contributions</a:t>
            </a:r>
          </a:p>
          <a:p>
            <a:pPr algn="ctr"/>
            <a:r>
              <a:rPr lang="en-US" sz="1400" b="1" dirty="0" smtClean="0">
                <a:solidFill>
                  <a:schemeClr val="tx2"/>
                </a:solidFill>
                <a:latin typeface="Calibri" pitchFamily="34" charset="0"/>
              </a:rPr>
              <a:t>(effect of the perfectly conducting chamber)</a:t>
            </a:r>
            <a:endParaRPr lang="en-US" sz="1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95" name="Rettangolo 94"/>
          <p:cNvSpPr/>
          <p:nvPr/>
        </p:nvSpPr>
        <p:spPr>
          <a:xfrm>
            <a:off x="4495800" y="4114800"/>
            <a:ext cx="37670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Image contributions of a point charge:</a:t>
            </a:r>
            <a:endParaRPr lang="en-US" dirty="0">
              <a:solidFill>
                <a:schemeClr val="tx2"/>
              </a:solidFill>
              <a:latin typeface="Calibri" pitchFamily="34" charset="0"/>
            </a:endParaRPr>
          </a:p>
        </p:txBody>
      </p:sp>
      <p:graphicFrame>
        <p:nvGraphicFramePr>
          <p:cNvPr id="96" name="Object 8"/>
          <p:cNvGraphicFramePr>
            <a:graphicFrameLocks noChangeAspect="1"/>
          </p:cNvGraphicFramePr>
          <p:nvPr/>
        </p:nvGraphicFramePr>
        <p:xfrm>
          <a:off x="4724400" y="4532313"/>
          <a:ext cx="4256088" cy="573087"/>
        </p:xfrm>
        <a:graphic>
          <a:graphicData uri="http://schemas.openxmlformats.org/presentationml/2006/ole">
            <p:oleObj spid="_x0000_s7181" name="Equation" r:id="rId10" imgW="5371920" imgH="723600" progId="Equation.DSMT4">
              <p:embed/>
            </p:oleObj>
          </a:graphicData>
        </a:graphic>
      </p:graphicFrame>
      <p:sp>
        <p:nvSpPr>
          <p:cNvPr id="97" name="Rettangolo 96"/>
          <p:cNvSpPr/>
          <p:nvPr/>
        </p:nvSpPr>
        <p:spPr>
          <a:xfrm>
            <a:off x="4495800" y="5181600"/>
            <a:ext cx="8420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where:</a:t>
            </a:r>
            <a:endParaRPr lang="en-US" dirty="0">
              <a:solidFill>
                <a:schemeClr val="tx2"/>
              </a:solidFill>
              <a:latin typeface="Calibri" pitchFamily="34" charset="0"/>
            </a:endParaRPr>
          </a:p>
        </p:txBody>
      </p:sp>
      <p:graphicFrame>
        <p:nvGraphicFramePr>
          <p:cNvPr id="98" name="Object 9"/>
          <p:cNvGraphicFramePr>
            <a:graphicFrameLocks noChangeAspect="1"/>
          </p:cNvGraphicFramePr>
          <p:nvPr/>
        </p:nvGraphicFramePr>
        <p:xfrm>
          <a:off x="4724400" y="5649912"/>
          <a:ext cx="1076325" cy="331788"/>
        </p:xfrm>
        <a:graphic>
          <a:graphicData uri="http://schemas.openxmlformats.org/presentationml/2006/ole">
            <p:oleObj spid="_x0000_s7182" name="Equation" r:id="rId11" imgW="1358640" imgH="419040" progId="Equation.DSMT4">
              <p:embed/>
            </p:oleObj>
          </a:graphicData>
        </a:graphic>
      </p:graphicFrame>
      <p:graphicFrame>
        <p:nvGraphicFramePr>
          <p:cNvPr id="99" name="Object 10"/>
          <p:cNvGraphicFramePr>
            <a:graphicFrameLocks noChangeAspect="1"/>
          </p:cNvGraphicFramePr>
          <p:nvPr/>
        </p:nvGraphicFramePr>
        <p:xfrm>
          <a:off x="5943600" y="5573712"/>
          <a:ext cx="1317625" cy="522288"/>
        </p:xfrm>
        <a:graphic>
          <a:graphicData uri="http://schemas.openxmlformats.org/presentationml/2006/ole">
            <p:oleObj spid="_x0000_s7183" name="Equation" r:id="rId12" imgW="1663560" imgH="660240" progId="Equation.DSMT4">
              <p:embed/>
            </p:oleObj>
          </a:graphicData>
        </a:graphic>
      </p:graphicFrame>
      <p:sp>
        <p:nvSpPr>
          <p:cNvPr id="100" name="Rettangolo 99"/>
          <p:cNvSpPr/>
          <p:nvPr/>
        </p:nvSpPr>
        <p:spPr>
          <a:xfrm>
            <a:off x="7315200" y="5649912"/>
            <a:ext cx="7040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With:</a:t>
            </a:r>
            <a:endParaRPr lang="en-US" dirty="0">
              <a:solidFill>
                <a:schemeClr val="tx2"/>
              </a:solidFill>
              <a:latin typeface="Calibri" pitchFamily="34" charset="0"/>
            </a:endParaRPr>
          </a:p>
        </p:txBody>
      </p:sp>
      <p:graphicFrame>
        <p:nvGraphicFramePr>
          <p:cNvPr id="101" name="Object 7"/>
          <p:cNvGraphicFramePr>
            <a:graphicFrameLocks noChangeAspect="1"/>
          </p:cNvGraphicFramePr>
          <p:nvPr/>
        </p:nvGraphicFramePr>
        <p:xfrm>
          <a:off x="8107363" y="5726112"/>
          <a:ext cx="442912" cy="201612"/>
        </p:xfrm>
        <a:graphic>
          <a:graphicData uri="http://schemas.openxmlformats.org/presentationml/2006/ole">
            <p:oleObj spid="_x0000_s7184" name="Equation" r:id="rId13" imgW="558720" imgH="253800" progId="Equation.DSMT4">
              <p:embed/>
            </p:oleObj>
          </a:graphicData>
        </a:graphic>
      </p:graphicFrame>
      <p:sp>
        <p:nvSpPr>
          <p:cNvPr id="102" name="Rettangolo 101"/>
          <p:cNvSpPr/>
          <p:nvPr/>
        </p:nvSpPr>
        <p:spPr>
          <a:xfrm>
            <a:off x="5486400" y="6172200"/>
            <a:ext cx="19316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No concern about </a:t>
            </a:r>
            <a:endParaRPr lang="en-US" dirty="0">
              <a:solidFill>
                <a:schemeClr val="tx2"/>
              </a:solidFill>
              <a:latin typeface="Calibri" pitchFamily="34" charset="0"/>
            </a:endParaRPr>
          </a:p>
        </p:txBody>
      </p:sp>
      <p:graphicFrame>
        <p:nvGraphicFramePr>
          <p:cNvPr id="103" name="Object 7"/>
          <p:cNvGraphicFramePr>
            <a:graphicFrameLocks noChangeAspect="1"/>
          </p:cNvGraphicFramePr>
          <p:nvPr/>
        </p:nvGraphicFramePr>
        <p:xfrm>
          <a:off x="7333021" y="6259512"/>
          <a:ext cx="525462" cy="293688"/>
        </p:xfrm>
        <a:graphic>
          <a:graphicData uri="http://schemas.openxmlformats.org/presentationml/2006/ole">
            <p:oleObj spid="_x0000_s7185" name="Equation" r:id="rId14" imgW="660240" imgH="368280" progId="Equation.DSMT4">
              <p:embed/>
            </p:oleObj>
          </a:graphicData>
        </a:graphic>
      </p:graphicFrame>
      <p:graphicFrame>
        <p:nvGraphicFramePr>
          <p:cNvPr id="104" name="Object 13"/>
          <p:cNvGraphicFramePr>
            <a:graphicFrameLocks noChangeAspect="1"/>
          </p:cNvGraphicFramePr>
          <p:nvPr/>
        </p:nvGraphicFramePr>
        <p:xfrm>
          <a:off x="5334000" y="5250379"/>
          <a:ext cx="815975" cy="231775"/>
        </p:xfrm>
        <a:graphic>
          <a:graphicData uri="http://schemas.openxmlformats.org/presentationml/2006/ole">
            <p:oleObj spid="_x0000_s7186" name="Equation" r:id="rId15" imgW="1028520" imgH="291960" progId="Equation.DSMT4">
              <p:embed/>
            </p:oleObj>
          </a:graphicData>
        </a:graphic>
      </p:graphicFrame>
      <p:graphicFrame>
        <p:nvGraphicFramePr>
          <p:cNvPr id="105" name="Object 14"/>
          <p:cNvGraphicFramePr>
            <a:graphicFrameLocks noChangeAspect="1"/>
          </p:cNvGraphicFramePr>
          <p:nvPr/>
        </p:nvGraphicFramePr>
        <p:xfrm>
          <a:off x="6248400" y="5245616"/>
          <a:ext cx="1430337" cy="241300"/>
        </p:xfrm>
        <a:graphic>
          <a:graphicData uri="http://schemas.openxmlformats.org/presentationml/2006/ole">
            <p:oleObj spid="_x0000_s7187" name="Equation" r:id="rId16" imgW="1803240" imgH="304560" progId="Equation.DSMT4">
              <p:embed/>
            </p:oleObj>
          </a:graphicData>
        </a:graphic>
      </p:graphicFrame>
      <p:graphicFrame>
        <p:nvGraphicFramePr>
          <p:cNvPr id="106" name="Object 15"/>
          <p:cNvGraphicFramePr>
            <a:graphicFrameLocks noChangeAspect="1"/>
          </p:cNvGraphicFramePr>
          <p:nvPr/>
        </p:nvGraphicFramePr>
        <p:xfrm>
          <a:off x="7764462" y="5245616"/>
          <a:ext cx="1379538" cy="241300"/>
        </p:xfrm>
        <a:graphic>
          <a:graphicData uri="http://schemas.openxmlformats.org/presentationml/2006/ole">
            <p:oleObj spid="_x0000_s7188" name="Equation" r:id="rId17" imgW="1739880" imgH="3045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Immagine 45" descr="PS_new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992904"/>
            <a:ext cx="6366950" cy="4778178"/>
          </a:xfrm>
          <a:prstGeom prst="rect">
            <a:avLst/>
          </a:prstGeom>
        </p:spPr>
      </p:pic>
      <p:cxnSp>
        <p:nvCxnSpPr>
          <p:cNvPr id="55" name="Straight Arrow Connector 27"/>
          <p:cNvCxnSpPr/>
          <p:nvPr/>
        </p:nvCxnSpPr>
        <p:spPr>
          <a:xfrm flipV="1">
            <a:off x="1143000" y="6324600"/>
            <a:ext cx="4800600" cy="4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28"/>
          <p:cNvSpPr txBox="1"/>
          <p:nvPr/>
        </p:nvSpPr>
        <p:spPr>
          <a:xfrm>
            <a:off x="3111478" y="6400800"/>
            <a:ext cx="922137" cy="2649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264 buckets</a:t>
            </a:r>
            <a:endParaRPr lang="en-US" sz="1400" b="1" dirty="0"/>
          </a:p>
        </p:txBody>
      </p:sp>
      <p:sp>
        <p:nvSpPr>
          <p:cNvPr id="57" name="Right Arrow 29"/>
          <p:cNvSpPr/>
          <p:nvPr/>
        </p:nvSpPr>
        <p:spPr>
          <a:xfrm rot="10800000">
            <a:off x="6095994" y="5916911"/>
            <a:ext cx="621429" cy="2583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TextBox 30"/>
          <p:cNvSpPr txBox="1"/>
          <p:nvPr/>
        </p:nvSpPr>
        <p:spPr>
          <a:xfrm>
            <a:off x="6552148" y="5771082"/>
            <a:ext cx="991652" cy="5562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Filling pattern</a:t>
            </a:r>
            <a:endParaRPr lang="en-US" b="1" dirty="0"/>
          </a:p>
        </p:txBody>
      </p:sp>
      <p:grpSp>
        <p:nvGrpSpPr>
          <p:cNvPr id="61" name="Gruppo 20"/>
          <p:cNvGrpSpPr/>
          <p:nvPr/>
        </p:nvGrpSpPr>
        <p:grpSpPr>
          <a:xfrm>
            <a:off x="6324600" y="1371600"/>
            <a:ext cx="2703486" cy="1723070"/>
            <a:chOff x="2362200" y="246985"/>
            <a:chExt cx="4754695" cy="3030409"/>
          </a:xfrm>
        </p:grpSpPr>
        <p:sp>
          <p:nvSpPr>
            <p:cNvPr id="62" name="Ovale 61"/>
            <p:cNvSpPr/>
            <p:nvPr/>
          </p:nvSpPr>
          <p:spPr>
            <a:xfrm>
              <a:off x="2819400" y="1219200"/>
              <a:ext cx="3352800" cy="17526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3" name="Connettore 2 62"/>
            <p:cNvCxnSpPr/>
            <p:nvPr/>
          </p:nvCxnSpPr>
          <p:spPr>
            <a:xfrm rot="5400000" flipH="1" flipV="1">
              <a:off x="3125391" y="1905397"/>
              <a:ext cx="2742406" cy="1588"/>
            </a:xfrm>
            <a:prstGeom prst="straightConnector1">
              <a:avLst/>
            </a:prstGeom>
            <a:ln w="19050"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Connettore 2 63"/>
            <p:cNvCxnSpPr/>
            <p:nvPr/>
          </p:nvCxnSpPr>
          <p:spPr>
            <a:xfrm>
              <a:off x="2362200" y="2100264"/>
              <a:ext cx="4572000" cy="1588"/>
            </a:xfrm>
            <a:prstGeom prst="straightConnector1">
              <a:avLst/>
            </a:prstGeom>
            <a:ln w="19050"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CasellaDiTesto 64"/>
            <p:cNvSpPr txBox="1"/>
            <p:nvPr/>
          </p:nvSpPr>
          <p:spPr>
            <a:xfrm>
              <a:off x="6114621" y="1587135"/>
              <a:ext cx="496753" cy="5954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a</a:t>
              </a:r>
              <a:endParaRPr lang="en-US" sz="1600" dirty="0"/>
            </a:p>
          </p:txBody>
        </p:sp>
        <p:sp>
          <p:nvSpPr>
            <p:cNvPr id="66" name="CasellaDiTesto 65"/>
            <p:cNvSpPr txBox="1"/>
            <p:nvPr/>
          </p:nvSpPr>
          <p:spPr>
            <a:xfrm>
              <a:off x="4506440" y="649030"/>
              <a:ext cx="513668" cy="5954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b</a:t>
              </a:r>
              <a:endParaRPr lang="en-US" sz="1600" dirty="0"/>
            </a:p>
          </p:txBody>
        </p:sp>
        <p:sp>
          <p:nvSpPr>
            <p:cNvPr id="67" name="CasellaDiTesto 66"/>
            <p:cNvSpPr txBox="1"/>
            <p:nvPr/>
          </p:nvSpPr>
          <p:spPr>
            <a:xfrm>
              <a:off x="6637058" y="2123195"/>
              <a:ext cx="479837" cy="5954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x</a:t>
              </a:r>
              <a:endParaRPr lang="en-US" sz="1600" dirty="0"/>
            </a:p>
          </p:txBody>
        </p:sp>
        <p:sp>
          <p:nvSpPr>
            <p:cNvPr id="68" name="CasellaDiTesto 67"/>
            <p:cNvSpPr txBox="1"/>
            <p:nvPr/>
          </p:nvSpPr>
          <p:spPr>
            <a:xfrm>
              <a:off x="4420193" y="246985"/>
              <a:ext cx="488293" cy="5954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y</a:t>
              </a:r>
              <a:endParaRPr lang="en-US" sz="1600" dirty="0"/>
            </a:p>
          </p:txBody>
        </p:sp>
        <p:sp>
          <p:nvSpPr>
            <p:cNvPr id="69" name="Ovale 68"/>
            <p:cNvSpPr/>
            <p:nvPr/>
          </p:nvSpPr>
          <p:spPr>
            <a:xfrm>
              <a:off x="4191000" y="1981200"/>
              <a:ext cx="609600" cy="2286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CasellaDiTesto 69"/>
            <p:cNvSpPr txBox="1"/>
            <p:nvPr/>
          </p:nvSpPr>
          <p:spPr>
            <a:xfrm>
              <a:off x="4416063" y="1453120"/>
              <a:ext cx="626438" cy="5954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1600" dirty="0" smtClean="0"/>
                <a:t>σ</a:t>
              </a:r>
              <a:r>
                <a:rPr lang="en-US" sz="1600" baseline="-25000" dirty="0" smtClean="0"/>
                <a:t>y</a:t>
              </a:r>
              <a:endParaRPr lang="en-US" sz="1600" dirty="0"/>
            </a:p>
          </p:txBody>
        </p:sp>
        <p:sp>
          <p:nvSpPr>
            <p:cNvPr id="71" name="CasellaDiTesto 70"/>
            <p:cNvSpPr txBox="1"/>
            <p:nvPr/>
          </p:nvSpPr>
          <p:spPr>
            <a:xfrm>
              <a:off x="4640456" y="1929815"/>
              <a:ext cx="620799" cy="5954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1600" dirty="0" smtClean="0"/>
                <a:t>σ</a:t>
              </a:r>
              <a:r>
                <a:rPr lang="en-US" sz="1600" baseline="-25000" dirty="0"/>
                <a:t>x</a:t>
              </a:r>
              <a:endParaRPr lang="en-US" sz="1600" dirty="0"/>
            </a:p>
          </p:txBody>
        </p:sp>
      </p:grpSp>
      <p:cxnSp>
        <p:nvCxnSpPr>
          <p:cNvPr id="75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6" name="Picture 2" descr="C:\Octavio\CERN\cern_logo_whit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77" name="TextBox 7"/>
          <p:cNvSpPr txBox="1"/>
          <p:nvPr/>
        </p:nvSpPr>
        <p:spPr>
          <a:xfrm>
            <a:off x="1219200" y="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PS bending magnet simulations – new version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78" name="TextBox 7"/>
          <p:cNvSpPr txBox="1"/>
          <p:nvPr/>
        </p:nvSpPr>
        <p:spPr>
          <a:xfrm>
            <a:off x="6324600" y="3352800"/>
            <a:ext cx="259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a</a:t>
            </a:r>
            <a:r>
              <a:rPr lang="en-US" sz="2400" dirty="0" smtClean="0">
                <a:solidFill>
                  <a:schemeClr val="tx2"/>
                </a:solidFill>
                <a:latin typeface="Calibri" pitchFamily="34" charset="0"/>
              </a:rPr>
              <a:t> = 7.3 cm</a:t>
            </a:r>
          </a:p>
          <a:p>
            <a:pPr algn="ctr"/>
            <a:r>
              <a:rPr lang="en-US" sz="2400" dirty="0" smtClean="0">
                <a:solidFill>
                  <a:schemeClr val="tx2"/>
                </a:solidFill>
                <a:latin typeface="Calibri" pitchFamily="34" charset="0"/>
              </a:rPr>
              <a:t>b = 3.5 cm </a:t>
            </a:r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79" name="Rettangolo 78"/>
          <p:cNvSpPr/>
          <p:nvPr/>
        </p:nvSpPr>
        <p:spPr>
          <a:xfrm>
            <a:off x="2362200" y="5867400"/>
            <a:ext cx="3810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16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0" name="Rettangolo 79"/>
          <p:cNvSpPr/>
          <p:nvPr/>
        </p:nvSpPr>
        <p:spPr>
          <a:xfrm>
            <a:off x="1143000" y="5867400"/>
            <a:ext cx="1219200" cy="304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72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97" name="Rettangolo 96"/>
          <p:cNvSpPr/>
          <p:nvPr/>
        </p:nvSpPr>
        <p:spPr>
          <a:xfrm>
            <a:off x="3962400" y="5867400"/>
            <a:ext cx="3810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16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0" name="Rettangolo 99"/>
          <p:cNvSpPr/>
          <p:nvPr/>
        </p:nvSpPr>
        <p:spPr>
          <a:xfrm>
            <a:off x="2743200" y="5867400"/>
            <a:ext cx="1219200" cy="304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72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01" name="Rettangolo 100"/>
          <p:cNvSpPr/>
          <p:nvPr/>
        </p:nvSpPr>
        <p:spPr>
          <a:xfrm>
            <a:off x="5562600" y="5867400"/>
            <a:ext cx="3810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16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10" name="Rettangolo 109"/>
          <p:cNvSpPr/>
          <p:nvPr/>
        </p:nvSpPr>
        <p:spPr>
          <a:xfrm>
            <a:off x="4343400" y="5867400"/>
            <a:ext cx="1219200" cy="304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72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5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6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77" name="TextBox 7"/>
          <p:cNvSpPr txBox="1"/>
          <p:nvPr/>
        </p:nvSpPr>
        <p:spPr>
          <a:xfrm>
            <a:off x="1219200" y="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SPS bending magnet simulations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1026" name="Picture 2" descr="C:\Users\Gianni2\Desktop\nf_results\SPS_outputs\sey11.emf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384048" y="996696"/>
            <a:ext cx="6372458" cy="4782312"/>
          </a:xfrm>
          <a:prstGeom prst="rect">
            <a:avLst/>
          </a:prstGeom>
          <a:noFill/>
        </p:spPr>
      </p:pic>
      <p:grpSp>
        <p:nvGrpSpPr>
          <p:cNvPr id="3" name="Gruppo 20"/>
          <p:cNvGrpSpPr/>
          <p:nvPr/>
        </p:nvGrpSpPr>
        <p:grpSpPr>
          <a:xfrm>
            <a:off x="6324600" y="1371600"/>
            <a:ext cx="2703486" cy="1723070"/>
            <a:chOff x="2362200" y="246985"/>
            <a:chExt cx="4754695" cy="3030409"/>
          </a:xfrm>
        </p:grpSpPr>
        <p:sp>
          <p:nvSpPr>
            <p:cNvPr id="62" name="Ovale 61"/>
            <p:cNvSpPr/>
            <p:nvPr/>
          </p:nvSpPr>
          <p:spPr>
            <a:xfrm>
              <a:off x="2819400" y="1219200"/>
              <a:ext cx="3352800" cy="17526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3" name="Connettore 2 62"/>
            <p:cNvCxnSpPr/>
            <p:nvPr/>
          </p:nvCxnSpPr>
          <p:spPr>
            <a:xfrm rot="5400000" flipH="1" flipV="1">
              <a:off x="3125391" y="1905397"/>
              <a:ext cx="2742406" cy="1588"/>
            </a:xfrm>
            <a:prstGeom prst="straightConnector1">
              <a:avLst/>
            </a:prstGeom>
            <a:ln w="19050"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Connettore 2 63"/>
            <p:cNvCxnSpPr/>
            <p:nvPr/>
          </p:nvCxnSpPr>
          <p:spPr>
            <a:xfrm>
              <a:off x="2362200" y="2100264"/>
              <a:ext cx="4572000" cy="1588"/>
            </a:xfrm>
            <a:prstGeom prst="straightConnector1">
              <a:avLst/>
            </a:prstGeom>
            <a:ln w="19050"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CasellaDiTesto 64"/>
            <p:cNvSpPr txBox="1"/>
            <p:nvPr/>
          </p:nvSpPr>
          <p:spPr>
            <a:xfrm>
              <a:off x="6114621" y="1587135"/>
              <a:ext cx="496753" cy="5954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a</a:t>
              </a:r>
              <a:endParaRPr lang="en-US" sz="1600" dirty="0"/>
            </a:p>
          </p:txBody>
        </p:sp>
        <p:sp>
          <p:nvSpPr>
            <p:cNvPr id="66" name="CasellaDiTesto 65"/>
            <p:cNvSpPr txBox="1"/>
            <p:nvPr/>
          </p:nvSpPr>
          <p:spPr>
            <a:xfrm>
              <a:off x="4506440" y="649030"/>
              <a:ext cx="513668" cy="5954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b</a:t>
              </a:r>
              <a:endParaRPr lang="en-US" sz="1600" dirty="0"/>
            </a:p>
          </p:txBody>
        </p:sp>
        <p:sp>
          <p:nvSpPr>
            <p:cNvPr id="67" name="CasellaDiTesto 66"/>
            <p:cNvSpPr txBox="1"/>
            <p:nvPr/>
          </p:nvSpPr>
          <p:spPr>
            <a:xfrm>
              <a:off x="6637058" y="2123195"/>
              <a:ext cx="479837" cy="5954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x</a:t>
              </a:r>
              <a:endParaRPr lang="en-US" sz="1600" dirty="0"/>
            </a:p>
          </p:txBody>
        </p:sp>
        <p:sp>
          <p:nvSpPr>
            <p:cNvPr id="68" name="CasellaDiTesto 67"/>
            <p:cNvSpPr txBox="1"/>
            <p:nvPr/>
          </p:nvSpPr>
          <p:spPr>
            <a:xfrm>
              <a:off x="4420193" y="246985"/>
              <a:ext cx="488293" cy="5954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y</a:t>
              </a:r>
              <a:endParaRPr lang="en-US" sz="1600" dirty="0"/>
            </a:p>
          </p:txBody>
        </p:sp>
        <p:sp>
          <p:nvSpPr>
            <p:cNvPr id="69" name="Ovale 68"/>
            <p:cNvSpPr/>
            <p:nvPr/>
          </p:nvSpPr>
          <p:spPr>
            <a:xfrm>
              <a:off x="4351145" y="1855165"/>
              <a:ext cx="289311" cy="480671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CasellaDiTesto 69"/>
            <p:cNvSpPr txBox="1"/>
            <p:nvPr/>
          </p:nvSpPr>
          <p:spPr>
            <a:xfrm>
              <a:off x="4416063" y="1319105"/>
              <a:ext cx="626438" cy="5954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1600" dirty="0" smtClean="0"/>
                <a:t>σ</a:t>
              </a:r>
              <a:r>
                <a:rPr lang="en-US" sz="1600" baseline="-25000" dirty="0" smtClean="0"/>
                <a:t>y</a:t>
              </a:r>
              <a:endParaRPr lang="en-US" sz="1600" dirty="0"/>
            </a:p>
          </p:txBody>
        </p:sp>
        <p:sp>
          <p:nvSpPr>
            <p:cNvPr id="71" name="CasellaDiTesto 70"/>
            <p:cNvSpPr txBox="1"/>
            <p:nvPr/>
          </p:nvSpPr>
          <p:spPr>
            <a:xfrm>
              <a:off x="4555717" y="1929815"/>
              <a:ext cx="620799" cy="5954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1600" dirty="0" smtClean="0"/>
                <a:t>σ</a:t>
              </a:r>
              <a:r>
                <a:rPr lang="en-US" sz="1600" baseline="-25000" dirty="0"/>
                <a:t>x</a:t>
              </a:r>
              <a:endParaRPr lang="en-US" sz="1600" dirty="0"/>
            </a:p>
          </p:txBody>
        </p:sp>
      </p:grpSp>
      <p:sp>
        <p:nvSpPr>
          <p:cNvPr id="78" name="TextBox 7"/>
          <p:cNvSpPr txBox="1"/>
          <p:nvPr/>
        </p:nvSpPr>
        <p:spPr>
          <a:xfrm>
            <a:off x="6324600" y="3200400"/>
            <a:ext cx="25908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a</a:t>
            </a:r>
            <a:r>
              <a:rPr lang="en-US" sz="2400" dirty="0" smtClean="0">
                <a:solidFill>
                  <a:schemeClr val="tx2"/>
                </a:solidFill>
                <a:latin typeface="Calibri" pitchFamily="34" charset="0"/>
              </a:rPr>
              <a:t> = 6.5 cm</a:t>
            </a:r>
          </a:p>
          <a:p>
            <a:pPr algn="ctr"/>
            <a:r>
              <a:rPr lang="en-US" sz="2400" dirty="0" smtClean="0">
                <a:solidFill>
                  <a:schemeClr val="tx2"/>
                </a:solidFill>
                <a:latin typeface="Calibri" pitchFamily="34" charset="0"/>
              </a:rPr>
              <a:t>b = 2.8 cm</a:t>
            </a:r>
          </a:p>
          <a:p>
            <a:pPr algn="ctr"/>
            <a:r>
              <a:rPr lang="el-GR" sz="2400" dirty="0" smtClean="0">
                <a:solidFill>
                  <a:schemeClr val="tx2"/>
                </a:solidFill>
                <a:latin typeface="Calibri" pitchFamily="34" charset="0"/>
              </a:rPr>
              <a:t>σ</a:t>
            </a:r>
            <a:r>
              <a:rPr lang="en-US" sz="2400" baseline="-25000" dirty="0" smtClean="0">
                <a:solidFill>
                  <a:schemeClr val="tx2"/>
                </a:solidFill>
                <a:latin typeface="Calibri" pitchFamily="34" charset="0"/>
              </a:rPr>
              <a:t>x</a:t>
            </a:r>
            <a:r>
              <a:rPr lang="en-US" sz="2400" dirty="0" smtClean="0">
                <a:solidFill>
                  <a:schemeClr val="tx2"/>
                </a:solidFill>
                <a:latin typeface="Calibri" pitchFamily="34" charset="0"/>
              </a:rPr>
              <a:t> = 1.8 mm</a:t>
            </a:r>
          </a:p>
          <a:p>
            <a:pPr algn="ctr"/>
            <a:r>
              <a:rPr lang="el-GR" sz="2400" dirty="0" smtClean="0">
                <a:solidFill>
                  <a:schemeClr val="tx2"/>
                </a:solidFill>
                <a:latin typeface="Calibri" pitchFamily="34" charset="0"/>
              </a:rPr>
              <a:t>σ</a:t>
            </a:r>
            <a:r>
              <a:rPr lang="en-US" sz="2400" baseline="-25000" dirty="0">
                <a:solidFill>
                  <a:schemeClr val="tx2"/>
                </a:solidFill>
                <a:latin typeface="Calibri" pitchFamily="34" charset="0"/>
              </a:rPr>
              <a:t>y</a:t>
            </a:r>
            <a:r>
              <a:rPr lang="en-US" sz="2400" dirty="0" smtClean="0">
                <a:solidFill>
                  <a:schemeClr val="tx2"/>
                </a:solidFill>
                <a:latin typeface="Calibri" pitchFamily="34" charset="0"/>
              </a:rPr>
              <a:t> = 2.7 mm</a:t>
            </a:r>
          </a:p>
          <a:p>
            <a:pPr algn="ctr"/>
            <a:r>
              <a:rPr lang="el-GR" sz="2400" dirty="0" smtClean="0">
                <a:solidFill>
                  <a:schemeClr val="tx2"/>
                </a:solidFill>
                <a:latin typeface="Calibri" pitchFamily="34" charset="0"/>
              </a:rPr>
              <a:t>σ</a:t>
            </a:r>
            <a:r>
              <a:rPr lang="en-US" sz="2400" baseline="-25000" dirty="0" smtClean="0">
                <a:solidFill>
                  <a:schemeClr val="tx2"/>
                </a:solidFill>
                <a:latin typeface="Calibri" pitchFamily="34" charset="0"/>
              </a:rPr>
              <a:t>z</a:t>
            </a:r>
            <a:r>
              <a:rPr lang="en-US" sz="2400" dirty="0" smtClean="0">
                <a:solidFill>
                  <a:schemeClr val="tx2"/>
                </a:solidFill>
                <a:latin typeface="Calibri" pitchFamily="34" charset="0"/>
              </a:rPr>
              <a:t> = 20.0 cm</a:t>
            </a:r>
          </a:p>
          <a:p>
            <a:pPr algn="ctr"/>
            <a:r>
              <a:rPr lang="en-US" sz="2400" dirty="0" smtClean="0">
                <a:solidFill>
                  <a:schemeClr val="tx2"/>
                </a:solidFill>
                <a:latin typeface="Calibri" pitchFamily="34" charset="0"/>
              </a:rPr>
              <a:t>B. </a:t>
            </a:r>
            <a:r>
              <a:rPr lang="en-US" sz="2400" dirty="0" err="1" smtClean="0">
                <a:solidFill>
                  <a:schemeClr val="tx2"/>
                </a:solidFill>
                <a:latin typeface="Calibri" pitchFamily="34" charset="0"/>
              </a:rPr>
              <a:t>spac</a:t>
            </a:r>
            <a:r>
              <a:rPr lang="en-US" sz="2400" dirty="0" smtClean="0">
                <a:solidFill>
                  <a:schemeClr val="tx2"/>
                </a:solidFill>
                <a:latin typeface="Calibri" pitchFamily="34" charset="0"/>
              </a:rPr>
              <a:t>. = 25 ns</a:t>
            </a:r>
          </a:p>
          <a:p>
            <a:pPr algn="ctr"/>
            <a:endParaRPr lang="en-US" sz="2400" baseline="-25000" dirty="0" smtClean="0">
              <a:solidFill>
                <a:schemeClr val="tx2"/>
              </a:solidFill>
              <a:latin typeface="Calibri" pitchFamily="34" charset="0"/>
            </a:endParaRPr>
          </a:p>
          <a:p>
            <a:pPr algn="ctr"/>
            <a:endParaRPr lang="en-US" sz="2400" baseline="-25000" dirty="0">
              <a:solidFill>
                <a:schemeClr val="tx2"/>
              </a:solidFill>
              <a:latin typeface="Calibri" pitchFamily="34" charset="0"/>
            </a:endParaRPr>
          </a:p>
          <a:p>
            <a:pPr algn="ctr"/>
            <a:endParaRPr lang="en-US" sz="2400" dirty="0" smtClean="0">
              <a:solidFill>
                <a:schemeClr val="tx2"/>
              </a:solidFill>
              <a:latin typeface="Calibri" pitchFamily="34" charset="0"/>
            </a:endParaRPr>
          </a:p>
          <a:p>
            <a:pPr algn="ctr"/>
            <a:r>
              <a:rPr lang="en-US" sz="24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cxnSp>
        <p:nvCxnSpPr>
          <p:cNvPr id="36" name="Straight Arrow Connector 27"/>
          <p:cNvCxnSpPr/>
          <p:nvPr/>
        </p:nvCxnSpPr>
        <p:spPr>
          <a:xfrm flipV="1">
            <a:off x="1143000" y="6324600"/>
            <a:ext cx="4800600" cy="4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28"/>
          <p:cNvSpPr txBox="1"/>
          <p:nvPr/>
        </p:nvSpPr>
        <p:spPr>
          <a:xfrm>
            <a:off x="3111478" y="6400800"/>
            <a:ext cx="10713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170 buckets</a:t>
            </a:r>
            <a:endParaRPr lang="en-US" sz="1400" b="1" dirty="0"/>
          </a:p>
        </p:txBody>
      </p:sp>
      <p:sp>
        <p:nvSpPr>
          <p:cNvPr id="38" name="Right Arrow 29"/>
          <p:cNvSpPr/>
          <p:nvPr/>
        </p:nvSpPr>
        <p:spPr>
          <a:xfrm rot="10800000">
            <a:off x="6095994" y="5916911"/>
            <a:ext cx="621429" cy="2583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TextBox 30"/>
          <p:cNvSpPr txBox="1"/>
          <p:nvPr/>
        </p:nvSpPr>
        <p:spPr>
          <a:xfrm>
            <a:off x="6552148" y="5771082"/>
            <a:ext cx="991652" cy="5562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Filling pattern</a:t>
            </a:r>
            <a:endParaRPr lang="en-US" b="1" dirty="0"/>
          </a:p>
        </p:txBody>
      </p:sp>
      <p:sp>
        <p:nvSpPr>
          <p:cNvPr id="40" name="Rettangolo 39"/>
          <p:cNvSpPr/>
          <p:nvPr/>
        </p:nvSpPr>
        <p:spPr>
          <a:xfrm>
            <a:off x="3048000" y="5867400"/>
            <a:ext cx="3048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8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1" name="Rettangolo 40"/>
          <p:cNvSpPr/>
          <p:nvPr/>
        </p:nvSpPr>
        <p:spPr>
          <a:xfrm>
            <a:off x="1143000" y="5867400"/>
            <a:ext cx="1905000" cy="304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72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7" name="Rettangolo 46"/>
          <p:cNvSpPr/>
          <p:nvPr/>
        </p:nvSpPr>
        <p:spPr>
          <a:xfrm>
            <a:off x="5257800" y="5867400"/>
            <a:ext cx="6858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18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9" name="Rettangolo 48"/>
          <p:cNvSpPr/>
          <p:nvPr/>
        </p:nvSpPr>
        <p:spPr>
          <a:xfrm>
            <a:off x="3352800" y="5867400"/>
            <a:ext cx="1905000" cy="304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72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5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6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77" name="TextBox 7"/>
          <p:cNvSpPr txBox="1"/>
          <p:nvPr/>
        </p:nvSpPr>
        <p:spPr>
          <a:xfrm>
            <a:off x="1219200" y="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SPS bending magnet simulations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1026" name="Picture 2" descr="C:\Users\Gianni2\Desktop\nf_results\SPS_outputs\sey11.emf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384048" y="996696"/>
            <a:ext cx="6372458" cy="4782311"/>
          </a:xfrm>
          <a:prstGeom prst="rect">
            <a:avLst/>
          </a:prstGeom>
          <a:noFill/>
        </p:spPr>
      </p:pic>
      <p:grpSp>
        <p:nvGrpSpPr>
          <p:cNvPr id="2" name="Gruppo 20"/>
          <p:cNvGrpSpPr/>
          <p:nvPr/>
        </p:nvGrpSpPr>
        <p:grpSpPr>
          <a:xfrm>
            <a:off x="6324600" y="1371600"/>
            <a:ext cx="2703486" cy="1723070"/>
            <a:chOff x="2362200" y="246985"/>
            <a:chExt cx="4754695" cy="3030409"/>
          </a:xfrm>
        </p:grpSpPr>
        <p:sp>
          <p:nvSpPr>
            <p:cNvPr id="62" name="Ovale 61"/>
            <p:cNvSpPr/>
            <p:nvPr/>
          </p:nvSpPr>
          <p:spPr>
            <a:xfrm>
              <a:off x="2819400" y="1219200"/>
              <a:ext cx="3352800" cy="17526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3" name="Connettore 2 62"/>
            <p:cNvCxnSpPr/>
            <p:nvPr/>
          </p:nvCxnSpPr>
          <p:spPr>
            <a:xfrm rot="5400000" flipH="1" flipV="1">
              <a:off x="3125391" y="1905397"/>
              <a:ext cx="2742406" cy="1588"/>
            </a:xfrm>
            <a:prstGeom prst="straightConnector1">
              <a:avLst/>
            </a:prstGeom>
            <a:ln w="19050"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Connettore 2 63"/>
            <p:cNvCxnSpPr/>
            <p:nvPr/>
          </p:nvCxnSpPr>
          <p:spPr>
            <a:xfrm>
              <a:off x="2362200" y="2100264"/>
              <a:ext cx="4572000" cy="1588"/>
            </a:xfrm>
            <a:prstGeom prst="straightConnector1">
              <a:avLst/>
            </a:prstGeom>
            <a:ln w="19050"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CasellaDiTesto 64"/>
            <p:cNvSpPr txBox="1"/>
            <p:nvPr/>
          </p:nvSpPr>
          <p:spPr>
            <a:xfrm>
              <a:off x="6114621" y="1587135"/>
              <a:ext cx="496753" cy="5954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a</a:t>
              </a:r>
              <a:endParaRPr lang="en-US" sz="1600" dirty="0"/>
            </a:p>
          </p:txBody>
        </p:sp>
        <p:sp>
          <p:nvSpPr>
            <p:cNvPr id="66" name="CasellaDiTesto 65"/>
            <p:cNvSpPr txBox="1"/>
            <p:nvPr/>
          </p:nvSpPr>
          <p:spPr>
            <a:xfrm>
              <a:off x="4506440" y="649030"/>
              <a:ext cx="513668" cy="5954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b</a:t>
              </a:r>
              <a:endParaRPr lang="en-US" sz="1600" dirty="0"/>
            </a:p>
          </p:txBody>
        </p:sp>
        <p:sp>
          <p:nvSpPr>
            <p:cNvPr id="67" name="CasellaDiTesto 66"/>
            <p:cNvSpPr txBox="1"/>
            <p:nvPr/>
          </p:nvSpPr>
          <p:spPr>
            <a:xfrm>
              <a:off x="6637058" y="2123195"/>
              <a:ext cx="479837" cy="5954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x</a:t>
              </a:r>
              <a:endParaRPr lang="en-US" sz="1600" dirty="0"/>
            </a:p>
          </p:txBody>
        </p:sp>
        <p:sp>
          <p:nvSpPr>
            <p:cNvPr id="68" name="CasellaDiTesto 67"/>
            <p:cNvSpPr txBox="1"/>
            <p:nvPr/>
          </p:nvSpPr>
          <p:spPr>
            <a:xfrm>
              <a:off x="4420193" y="246985"/>
              <a:ext cx="488293" cy="5954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y</a:t>
              </a:r>
              <a:endParaRPr lang="en-US" sz="1600" dirty="0"/>
            </a:p>
          </p:txBody>
        </p:sp>
        <p:sp>
          <p:nvSpPr>
            <p:cNvPr id="69" name="Ovale 68"/>
            <p:cNvSpPr/>
            <p:nvPr/>
          </p:nvSpPr>
          <p:spPr>
            <a:xfrm>
              <a:off x="4351145" y="1855165"/>
              <a:ext cx="289311" cy="480671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CasellaDiTesto 69"/>
            <p:cNvSpPr txBox="1"/>
            <p:nvPr/>
          </p:nvSpPr>
          <p:spPr>
            <a:xfrm>
              <a:off x="4416063" y="1319105"/>
              <a:ext cx="626438" cy="5954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1600" dirty="0" smtClean="0"/>
                <a:t>σ</a:t>
              </a:r>
              <a:r>
                <a:rPr lang="en-US" sz="1600" baseline="-25000" dirty="0" smtClean="0"/>
                <a:t>y</a:t>
              </a:r>
              <a:endParaRPr lang="en-US" sz="1600" dirty="0"/>
            </a:p>
          </p:txBody>
        </p:sp>
        <p:sp>
          <p:nvSpPr>
            <p:cNvPr id="71" name="CasellaDiTesto 70"/>
            <p:cNvSpPr txBox="1"/>
            <p:nvPr/>
          </p:nvSpPr>
          <p:spPr>
            <a:xfrm>
              <a:off x="4555717" y="1929815"/>
              <a:ext cx="620799" cy="5954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1600" dirty="0" smtClean="0"/>
                <a:t>σ</a:t>
              </a:r>
              <a:r>
                <a:rPr lang="en-US" sz="1600" baseline="-25000" dirty="0"/>
                <a:t>x</a:t>
              </a:r>
              <a:endParaRPr lang="en-US" sz="1600" dirty="0"/>
            </a:p>
          </p:txBody>
        </p:sp>
      </p:grpSp>
      <p:sp>
        <p:nvSpPr>
          <p:cNvPr id="78" name="TextBox 7"/>
          <p:cNvSpPr txBox="1"/>
          <p:nvPr/>
        </p:nvSpPr>
        <p:spPr>
          <a:xfrm>
            <a:off x="6324600" y="3200400"/>
            <a:ext cx="25908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a</a:t>
            </a:r>
            <a:r>
              <a:rPr lang="en-US" sz="2400" dirty="0" smtClean="0">
                <a:solidFill>
                  <a:schemeClr val="tx2"/>
                </a:solidFill>
                <a:latin typeface="Calibri" pitchFamily="34" charset="0"/>
              </a:rPr>
              <a:t> = 6.5 cm</a:t>
            </a:r>
          </a:p>
          <a:p>
            <a:pPr algn="ctr"/>
            <a:r>
              <a:rPr lang="en-US" sz="2400" dirty="0" smtClean="0">
                <a:solidFill>
                  <a:schemeClr val="tx2"/>
                </a:solidFill>
                <a:latin typeface="Calibri" pitchFamily="34" charset="0"/>
              </a:rPr>
              <a:t>b = 2.8 cm</a:t>
            </a:r>
          </a:p>
          <a:p>
            <a:pPr algn="ctr"/>
            <a:r>
              <a:rPr lang="el-GR" sz="2400" dirty="0" smtClean="0">
                <a:solidFill>
                  <a:schemeClr val="tx2"/>
                </a:solidFill>
                <a:latin typeface="Calibri" pitchFamily="34" charset="0"/>
              </a:rPr>
              <a:t>σ</a:t>
            </a:r>
            <a:r>
              <a:rPr lang="en-US" sz="2400" baseline="-25000" dirty="0" smtClean="0">
                <a:solidFill>
                  <a:schemeClr val="tx2"/>
                </a:solidFill>
                <a:latin typeface="Calibri" pitchFamily="34" charset="0"/>
              </a:rPr>
              <a:t>x</a:t>
            </a:r>
            <a:r>
              <a:rPr lang="en-US" sz="2400" dirty="0" smtClean="0">
                <a:solidFill>
                  <a:schemeClr val="tx2"/>
                </a:solidFill>
                <a:latin typeface="Calibri" pitchFamily="34" charset="0"/>
              </a:rPr>
              <a:t> = 1.8 mm</a:t>
            </a:r>
          </a:p>
          <a:p>
            <a:pPr algn="ctr"/>
            <a:r>
              <a:rPr lang="el-GR" sz="2400" dirty="0" smtClean="0">
                <a:solidFill>
                  <a:schemeClr val="tx2"/>
                </a:solidFill>
                <a:latin typeface="Calibri" pitchFamily="34" charset="0"/>
              </a:rPr>
              <a:t>σ</a:t>
            </a:r>
            <a:r>
              <a:rPr lang="en-US" sz="2400" baseline="-25000" dirty="0">
                <a:solidFill>
                  <a:schemeClr val="tx2"/>
                </a:solidFill>
                <a:latin typeface="Calibri" pitchFamily="34" charset="0"/>
              </a:rPr>
              <a:t>y</a:t>
            </a:r>
            <a:r>
              <a:rPr lang="en-US" sz="2400" dirty="0" smtClean="0">
                <a:solidFill>
                  <a:schemeClr val="tx2"/>
                </a:solidFill>
                <a:latin typeface="Calibri" pitchFamily="34" charset="0"/>
              </a:rPr>
              <a:t> = 2.7 mm</a:t>
            </a:r>
          </a:p>
          <a:p>
            <a:pPr algn="ctr"/>
            <a:r>
              <a:rPr lang="el-GR" sz="2400" dirty="0" smtClean="0">
                <a:solidFill>
                  <a:schemeClr val="tx2"/>
                </a:solidFill>
                <a:latin typeface="Calibri" pitchFamily="34" charset="0"/>
              </a:rPr>
              <a:t>σ</a:t>
            </a:r>
            <a:r>
              <a:rPr lang="en-US" sz="2400" baseline="-25000" dirty="0" smtClean="0">
                <a:solidFill>
                  <a:schemeClr val="tx2"/>
                </a:solidFill>
                <a:latin typeface="Calibri" pitchFamily="34" charset="0"/>
              </a:rPr>
              <a:t>z</a:t>
            </a:r>
            <a:r>
              <a:rPr lang="en-US" sz="2400" dirty="0" smtClean="0">
                <a:solidFill>
                  <a:schemeClr val="tx2"/>
                </a:solidFill>
                <a:latin typeface="Calibri" pitchFamily="34" charset="0"/>
              </a:rPr>
              <a:t> = 20.0 cm</a:t>
            </a:r>
          </a:p>
          <a:p>
            <a:pPr algn="ctr"/>
            <a:r>
              <a:rPr lang="en-US" sz="2400" dirty="0" smtClean="0">
                <a:solidFill>
                  <a:schemeClr val="tx2"/>
                </a:solidFill>
                <a:latin typeface="Calibri" pitchFamily="34" charset="0"/>
              </a:rPr>
              <a:t>B. </a:t>
            </a:r>
            <a:r>
              <a:rPr lang="en-US" sz="2400" dirty="0" err="1" smtClean="0">
                <a:solidFill>
                  <a:schemeClr val="tx2"/>
                </a:solidFill>
                <a:latin typeface="Calibri" pitchFamily="34" charset="0"/>
              </a:rPr>
              <a:t>spac</a:t>
            </a:r>
            <a:r>
              <a:rPr lang="en-US" sz="2400" dirty="0" smtClean="0">
                <a:solidFill>
                  <a:schemeClr val="tx2"/>
                </a:solidFill>
                <a:latin typeface="Calibri" pitchFamily="34" charset="0"/>
              </a:rPr>
              <a:t>. = 25 ns</a:t>
            </a:r>
          </a:p>
          <a:p>
            <a:pPr algn="ctr"/>
            <a:endParaRPr lang="en-US" sz="2400" baseline="-25000" dirty="0" smtClean="0">
              <a:solidFill>
                <a:schemeClr val="tx2"/>
              </a:solidFill>
              <a:latin typeface="Calibri" pitchFamily="34" charset="0"/>
            </a:endParaRPr>
          </a:p>
          <a:p>
            <a:pPr algn="ctr"/>
            <a:endParaRPr lang="en-US" sz="2400" baseline="-25000" dirty="0">
              <a:solidFill>
                <a:schemeClr val="tx2"/>
              </a:solidFill>
              <a:latin typeface="Calibri" pitchFamily="34" charset="0"/>
            </a:endParaRPr>
          </a:p>
          <a:p>
            <a:pPr algn="ctr"/>
            <a:endParaRPr lang="en-US" sz="2400" dirty="0" smtClean="0">
              <a:solidFill>
                <a:schemeClr val="tx2"/>
              </a:solidFill>
              <a:latin typeface="Calibri" pitchFamily="34" charset="0"/>
            </a:endParaRPr>
          </a:p>
          <a:p>
            <a:pPr algn="ctr"/>
            <a:r>
              <a:rPr lang="en-US" sz="24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cxnSp>
        <p:nvCxnSpPr>
          <p:cNvPr id="36" name="Straight Arrow Connector 27"/>
          <p:cNvCxnSpPr/>
          <p:nvPr/>
        </p:nvCxnSpPr>
        <p:spPr>
          <a:xfrm flipV="1">
            <a:off x="1143000" y="6324600"/>
            <a:ext cx="4800600" cy="4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28"/>
          <p:cNvSpPr txBox="1"/>
          <p:nvPr/>
        </p:nvSpPr>
        <p:spPr>
          <a:xfrm>
            <a:off x="3111478" y="6400800"/>
            <a:ext cx="10713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170 buckets</a:t>
            </a:r>
            <a:endParaRPr lang="en-US" sz="1400" b="1" dirty="0"/>
          </a:p>
        </p:txBody>
      </p:sp>
      <p:sp>
        <p:nvSpPr>
          <p:cNvPr id="38" name="Right Arrow 29"/>
          <p:cNvSpPr/>
          <p:nvPr/>
        </p:nvSpPr>
        <p:spPr>
          <a:xfrm rot="10800000">
            <a:off x="6095994" y="5916911"/>
            <a:ext cx="621429" cy="2583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TextBox 30"/>
          <p:cNvSpPr txBox="1"/>
          <p:nvPr/>
        </p:nvSpPr>
        <p:spPr>
          <a:xfrm>
            <a:off x="6552148" y="5771082"/>
            <a:ext cx="991652" cy="5562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Filling pattern</a:t>
            </a:r>
            <a:endParaRPr lang="en-US" b="1" dirty="0"/>
          </a:p>
        </p:txBody>
      </p:sp>
      <p:sp>
        <p:nvSpPr>
          <p:cNvPr id="26" name="Rettangolo 25"/>
          <p:cNvSpPr/>
          <p:nvPr/>
        </p:nvSpPr>
        <p:spPr>
          <a:xfrm>
            <a:off x="3048000" y="5867400"/>
            <a:ext cx="3048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8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7" name="Rettangolo 26"/>
          <p:cNvSpPr/>
          <p:nvPr/>
        </p:nvSpPr>
        <p:spPr>
          <a:xfrm>
            <a:off x="1143000" y="5867400"/>
            <a:ext cx="1905000" cy="304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72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8" name="Rettangolo 27"/>
          <p:cNvSpPr/>
          <p:nvPr/>
        </p:nvSpPr>
        <p:spPr>
          <a:xfrm>
            <a:off x="5257800" y="5867400"/>
            <a:ext cx="6858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18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9" name="Rettangolo 28"/>
          <p:cNvSpPr/>
          <p:nvPr/>
        </p:nvSpPr>
        <p:spPr>
          <a:xfrm>
            <a:off x="3352800" y="5867400"/>
            <a:ext cx="1905000" cy="304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72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5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6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77" name="TextBox 7"/>
          <p:cNvSpPr txBox="1"/>
          <p:nvPr/>
        </p:nvSpPr>
        <p:spPr>
          <a:xfrm>
            <a:off x="1219200" y="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SPS bending magnet simulations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1026" name="Picture 2" descr="C:\Users\Gianni2\Desktop\nf_results\SPS_outputs\sey11.emf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384048" y="996696"/>
            <a:ext cx="6372458" cy="4782311"/>
          </a:xfrm>
          <a:prstGeom prst="rect">
            <a:avLst/>
          </a:prstGeom>
          <a:noFill/>
        </p:spPr>
      </p:pic>
      <p:grpSp>
        <p:nvGrpSpPr>
          <p:cNvPr id="2" name="Gruppo 20"/>
          <p:cNvGrpSpPr/>
          <p:nvPr/>
        </p:nvGrpSpPr>
        <p:grpSpPr>
          <a:xfrm>
            <a:off x="6324600" y="1371600"/>
            <a:ext cx="2703486" cy="1723070"/>
            <a:chOff x="2362200" y="246985"/>
            <a:chExt cx="4754695" cy="3030409"/>
          </a:xfrm>
        </p:grpSpPr>
        <p:sp>
          <p:nvSpPr>
            <p:cNvPr id="62" name="Ovale 61"/>
            <p:cNvSpPr/>
            <p:nvPr/>
          </p:nvSpPr>
          <p:spPr>
            <a:xfrm>
              <a:off x="2819400" y="1219200"/>
              <a:ext cx="3352800" cy="17526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3" name="Connettore 2 62"/>
            <p:cNvCxnSpPr/>
            <p:nvPr/>
          </p:nvCxnSpPr>
          <p:spPr>
            <a:xfrm rot="5400000" flipH="1" flipV="1">
              <a:off x="3125391" y="1905397"/>
              <a:ext cx="2742406" cy="1588"/>
            </a:xfrm>
            <a:prstGeom prst="straightConnector1">
              <a:avLst/>
            </a:prstGeom>
            <a:ln w="19050"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Connettore 2 63"/>
            <p:cNvCxnSpPr/>
            <p:nvPr/>
          </p:nvCxnSpPr>
          <p:spPr>
            <a:xfrm>
              <a:off x="2362200" y="2100264"/>
              <a:ext cx="4572000" cy="1588"/>
            </a:xfrm>
            <a:prstGeom prst="straightConnector1">
              <a:avLst/>
            </a:prstGeom>
            <a:ln w="19050"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CasellaDiTesto 64"/>
            <p:cNvSpPr txBox="1"/>
            <p:nvPr/>
          </p:nvSpPr>
          <p:spPr>
            <a:xfrm>
              <a:off x="6114621" y="1587135"/>
              <a:ext cx="496753" cy="5954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a</a:t>
              </a:r>
              <a:endParaRPr lang="en-US" sz="1600" dirty="0"/>
            </a:p>
          </p:txBody>
        </p:sp>
        <p:sp>
          <p:nvSpPr>
            <p:cNvPr id="66" name="CasellaDiTesto 65"/>
            <p:cNvSpPr txBox="1"/>
            <p:nvPr/>
          </p:nvSpPr>
          <p:spPr>
            <a:xfrm>
              <a:off x="4506440" y="649030"/>
              <a:ext cx="513668" cy="5954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b</a:t>
              </a:r>
              <a:endParaRPr lang="en-US" sz="1600" dirty="0"/>
            </a:p>
          </p:txBody>
        </p:sp>
        <p:sp>
          <p:nvSpPr>
            <p:cNvPr id="67" name="CasellaDiTesto 66"/>
            <p:cNvSpPr txBox="1"/>
            <p:nvPr/>
          </p:nvSpPr>
          <p:spPr>
            <a:xfrm>
              <a:off x="6637058" y="2123195"/>
              <a:ext cx="479837" cy="5954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x</a:t>
              </a:r>
              <a:endParaRPr lang="en-US" sz="1600" dirty="0"/>
            </a:p>
          </p:txBody>
        </p:sp>
        <p:sp>
          <p:nvSpPr>
            <p:cNvPr id="68" name="CasellaDiTesto 67"/>
            <p:cNvSpPr txBox="1"/>
            <p:nvPr/>
          </p:nvSpPr>
          <p:spPr>
            <a:xfrm>
              <a:off x="4420193" y="246985"/>
              <a:ext cx="488293" cy="5954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y</a:t>
              </a:r>
              <a:endParaRPr lang="en-US" sz="1600" dirty="0"/>
            </a:p>
          </p:txBody>
        </p:sp>
        <p:sp>
          <p:nvSpPr>
            <p:cNvPr id="69" name="Ovale 68"/>
            <p:cNvSpPr/>
            <p:nvPr/>
          </p:nvSpPr>
          <p:spPr>
            <a:xfrm>
              <a:off x="4351145" y="1855165"/>
              <a:ext cx="289311" cy="480671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CasellaDiTesto 69"/>
            <p:cNvSpPr txBox="1"/>
            <p:nvPr/>
          </p:nvSpPr>
          <p:spPr>
            <a:xfrm>
              <a:off x="4416063" y="1319105"/>
              <a:ext cx="626438" cy="5954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1600" dirty="0" smtClean="0"/>
                <a:t>σ</a:t>
              </a:r>
              <a:r>
                <a:rPr lang="en-US" sz="1600" baseline="-25000" dirty="0" smtClean="0"/>
                <a:t>y</a:t>
              </a:r>
              <a:endParaRPr lang="en-US" sz="1600" dirty="0"/>
            </a:p>
          </p:txBody>
        </p:sp>
        <p:sp>
          <p:nvSpPr>
            <p:cNvPr id="71" name="CasellaDiTesto 70"/>
            <p:cNvSpPr txBox="1"/>
            <p:nvPr/>
          </p:nvSpPr>
          <p:spPr>
            <a:xfrm>
              <a:off x="4555717" y="1929815"/>
              <a:ext cx="620799" cy="5954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1600" dirty="0" smtClean="0"/>
                <a:t>σ</a:t>
              </a:r>
              <a:r>
                <a:rPr lang="en-US" sz="1600" baseline="-25000" dirty="0"/>
                <a:t>x</a:t>
              </a:r>
              <a:endParaRPr lang="en-US" sz="1600" dirty="0"/>
            </a:p>
          </p:txBody>
        </p:sp>
      </p:grpSp>
      <p:sp>
        <p:nvSpPr>
          <p:cNvPr id="78" name="TextBox 7"/>
          <p:cNvSpPr txBox="1"/>
          <p:nvPr/>
        </p:nvSpPr>
        <p:spPr>
          <a:xfrm>
            <a:off x="6324600" y="3200400"/>
            <a:ext cx="25908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a</a:t>
            </a:r>
            <a:r>
              <a:rPr lang="en-US" sz="2400" dirty="0" smtClean="0">
                <a:solidFill>
                  <a:schemeClr val="tx2"/>
                </a:solidFill>
                <a:latin typeface="Calibri" pitchFamily="34" charset="0"/>
              </a:rPr>
              <a:t> = 6.5 cm</a:t>
            </a:r>
          </a:p>
          <a:p>
            <a:pPr algn="ctr"/>
            <a:r>
              <a:rPr lang="en-US" sz="2400" dirty="0" smtClean="0">
                <a:solidFill>
                  <a:schemeClr val="tx2"/>
                </a:solidFill>
                <a:latin typeface="Calibri" pitchFamily="34" charset="0"/>
              </a:rPr>
              <a:t>b = 2.8 cm</a:t>
            </a:r>
          </a:p>
          <a:p>
            <a:pPr algn="ctr"/>
            <a:r>
              <a:rPr lang="el-GR" sz="2400" dirty="0" smtClean="0">
                <a:solidFill>
                  <a:schemeClr val="tx2"/>
                </a:solidFill>
                <a:latin typeface="Calibri" pitchFamily="34" charset="0"/>
              </a:rPr>
              <a:t>σ</a:t>
            </a:r>
            <a:r>
              <a:rPr lang="en-US" sz="2400" baseline="-25000" dirty="0" smtClean="0">
                <a:solidFill>
                  <a:schemeClr val="tx2"/>
                </a:solidFill>
                <a:latin typeface="Calibri" pitchFamily="34" charset="0"/>
              </a:rPr>
              <a:t>x</a:t>
            </a:r>
            <a:r>
              <a:rPr lang="en-US" sz="2400" dirty="0" smtClean="0">
                <a:solidFill>
                  <a:schemeClr val="tx2"/>
                </a:solidFill>
                <a:latin typeface="Calibri" pitchFamily="34" charset="0"/>
              </a:rPr>
              <a:t> = 1.8 mm</a:t>
            </a:r>
          </a:p>
          <a:p>
            <a:pPr algn="ctr"/>
            <a:r>
              <a:rPr lang="el-GR" sz="2400" dirty="0" smtClean="0">
                <a:solidFill>
                  <a:schemeClr val="tx2"/>
                </a:solidFill>
                <a:latin typeface="Calibri" pitchFamily="34" charset="0"/>
              </a:rPr>
              <a:t>σ</a:t>
            </a:r>
            <a:r>
              <a:rPr lang="en-US" sz="2400" baseline="-25000" dirty="0">
                <a:solidFill>
                  <a:schemeClr val="tx2"/>
                </a:solidFill>
                <a:latin typeface="Calibri" pitchFamily="34" charset="0"/>
              </a:rPr>
              <a:t>y</a:t>
            </a:r>
            <a:r>
              <a:rPr lang="en-US" sz="2400" dirty="0" smtClean="0">
                <a:solidFill>
                  <a:schemeClr val="tx2"/>
                </a:solidFill>
                <a:latin typeface="Calibri" pitchFamily="34" charset="0"/>
              </a:rPr>
              <a:t> = 2.7 mm</a:t>
            </a:r>
          </a:p>
          <a:p>
            <a:pPr algn="ctr"/>
            <a:r>
              <a:rPr lang="el-GR" sz="2400" dirty="0" smtClean="0">
                <a:solidFill>
                  <a:schemeClr val="tx2"/>
                </a:solidFill>
                <a:latin typeface="Calibri" pitchFamily="34" charset="0"/>
              </a:rPr>
              <a:t>σ</a:t>
            </a:r>
            <a:r>
              <a:rPr lang="en-US" sz="2400" baseline="-25000" dirty="0" smtClean="0">
                <a:solidFill>
                  <a:schemeClr val="tx2"/>
                </a:solidFill>
                <a:latin typeface="Calibri" pitchFamily="34" charset="0"/>
              </a:rPr>
              <a:t>z</a:t>
            </a:r>
            <a:r>
              <a:rPr lang="en-US" sz="2400" dirty="0" smtClean="0">
                <a:solidFill>
                  <a:schemeClr val="tx2"/>
                </a:solidFill>
                <a:latin typeface="Calibri" pitchFamily="34" charset="0"/>
              </a:rPr>
              <a:t> = 20.0 cm</a:t>
            </a:r>
          </a:p>
          <a:p>
            <a:pPr algn="ctr"/>
            <a:r>
              <a:rPr lang="en-US" sz="2400" dirty="0" smtClean="0">
                <a:solidFill>
                  <a:schemeClr val="tx2"/>
                </a:solidFill>
                <a:latin typeface="Calibri" pitchFamily="34" charset="0"/>
              </a:rPr>
              <a:t>B. </a:t>
            </a:r>
            <a:r>
              <a:rPr lang="en-US" sz="2400" dirty="0" err="1" smtClean="0">
                <a:solidFill>
                  <a:schemeClr val="tx2"/>
                </a:solidFill>
                <a:latin typeface="Calibri" pitchFamily="34" charset="0"/>
              </a:rPr>
              <a:t>spac</a:t>
            </a:r>
            <a:r>
              <a:rPr lang="en-US" sz="2400" dirty="0" smtClean="0">
                <a:solidFill>
                  <a:schemeClr val="tx2"/>
                </a:solidFill>
                <a:latin typeface="Calibri" pitchFamily="34" charset="0"/>
              </a:rPr>
              <a:t>. = 25 ns</a:t>
            </a:r>
          </a:p>
          <a:p>
            <a:pPr algn="ctr"/>
            <a:endParaRPr lang="en-US" sz="2400" baseline="-25000" dirty="0" smtClean="0">
              <a:solidFill>
                <a:schemeClr val="tx2"/>
              </a:solidFill>
              <a:latin typeface="Calibri" pitchFamily="34" charset="0"/>
            </a:endParaRPr>
          </a:p>
          <a:p>
            <a:pPr algn="ctr"/>
            <a:endParaRPr lang="en-US" sz="2400" baseline="-25000" dirty="0">
              <a:solidFill>
                <a:schemeClr val="tx2"/>
              </a:solidFill>
              <a:latin typeface="Calibri" pitchFamily="34" charset="0"/>
            </a:endParaRPr>
          </a:p>
          <a:p>
            <a:pPr algn="ctr"/>
            <a:endParaRPr lang="en-US" sz="2400" dirty="0" smtClean="0">
              <a:solidFill>
                <a:schemeClr val="tx2"/>
              </a:solidFill>
              <a:latin typeface="Calibri" pitchFamily="34" charset="0"/>
            </a:endParaRPr>
          </a:p>
          <a:p>
            <a:pPr algn="ctr"/>
            <a:r>
              <a:rPr lang="en-US" sz="24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cxnSp>
        <p:nvCxnSpPr>
          <p:cNvPr id="36" name="Straight Arrow Connector 27"/>
          <p:cNvCxnSpPr/>
          <p:nvPr/>
        </p:nvCxnSpPr>
        <p:spPr>
          <a:xfrm flipV="1">
            <a:off x="1143000" y="6324600"/>
            <a:ext cx="4800600" cy="4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28"/>
          <p:cNvSpPr txBox="1"/>
          <p:nvPr/>
        </p:nvSpPr>
        <p:spPr>
          <a:xfrm>
            <a:off x="3111478" y="6400800"/>
            <a:ext cx="10713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170 buckets</a:t>
            </a:r>
            <a:endParaRPr lang="en-US" sz="1400" b="1" dirty="0"/>
          </a:p>
        </p:txBody>
      </p:sp>
      <p:sp>
        <p:nvSpPr>
          <p:cNvPr id="38" name="Right Arrow 29"/>
          <p:cNvSpPr/>
          <p:nvPr/>
        </p:nvSpPr>
        <p:spPr>
          <a:xfrm rot="10800000">
            <a:off x="6095994" y="5916911"/>
            <a:ext cx="621429" cy="2583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TextBox 30"/>
          <p:cNvSpPr txBox="1"/>
          <p:nvPr/>
        </p:nvSpPr>
        <p:spPr>
          <a:xfrm>
            <a:off x="6552148" y="5771082"/>
            <a:ext cx="991652" cy="5562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Filling pattern</a:t>
            </a:r>
            <a:endParaRPr lang="en-US" b="1" dirty="0"/>
          </a:p>
        </p:txBody>
      </p:sp>
      <p:sp>
        <p:nvSpPr>
          <p:cNvPr id="26" name="Rettangolo 25"/>
          <p:cNvSpPr/>
          <p:nvPr/>
        </p:nvSpPr>
        <p:spPr>
          <a:xfrm>
            <a:off x="3048000" y="5867400"/>
            <a:ext cx="3048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8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7" name="Rettangolo 26"/>
          <p:cNvSpPr/>
          <p:nvPr/>
        </p:nvSpPr>
        <p:spPr>
          <a:xfrm>
            <a:off x="1143000" y="5867400"/>
            <a:ext cx="1905000" cy="304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72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8" name="Rettangolo 27"/>
          <p:cNvSpPr/>
          <p:nvPr/>
        </p:nvSpPr>
        <p:spPr>
          <a:xfrm>
            <a:off x="5257800" y="5867400"/>
            <a:ext cx="6858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18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9" name="Rettangolo 28"/>
          <p:cNvSpPr/>
          <p:nvPr/>
        </p:nvSpPr>
        <p:spPr>
          <a:xfrm>
            <a:off x="3352800" y="5867400"/>
            <a:ext cx="1905000" cy="304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72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Immagine 45" descr="PS_new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992904"/>
            <a:ext cx="6366949" cy="4778178"/>
          </a:xfrm>
          <a:prstGeom prst="rect">
            <a:avLst/>
          </a:prstGeom>
        </p:spPr>
      </p:pic>
      <p:cxnSp>
        <p:nvCxnSpPr>
          <p:cNvPr id="55" name="Straight Arrow Connector 27"/>
          <p:cNvCxnSpPr/>
          <p:nvPr/>
        </p:nvCxnSpPr>
        <p:spPr>
          <a:xfrm flipV="1">
            <a:off x="1143000" y="6324600"/>
            <a:ext cx="4800600" cy="4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28"/>
          <p:cNvSpPr txBox="1"/>
          <p:nvPr/>
        </p:nvSpPr>
        <p:spPr>
          <a:xfrm>
            <a:off x="3111478" y="6400800"/>
            <a:ext cx="922137" cy="2649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264 buckets</a:t>
            </a:r>
            <a:endParaRPr lang="en-US" sz="1400" b="1" dirty="0"/>
          </a:p>
        </p:txBody>
      </p:sp>
      <p:sp>
        <p:nvSpPr>
          <p:cNvPr id="57" name="Right Arrow 29"/>
          <p:cNvSpPr/>
          <p:nvPr/>
        </p:nvSpPr>
        <p:spPr>
          <a:xfrm rot="10800000">
            <a:off x="6095994" y="5916911"/>
            <a:ext cx="621429" cy="2583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TextBox 30"/>
          <p:cNvSpPr txBox="1"/>
          <p:nvPr/>
        </p:nvSpPr>
        <p:spPr>
          <a:xfrm>
            <a:off x="6552148" y="5771082"/>
            <a:ext cx="991652" cy="5562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Filling pattern</a:t>
            </a:r>
            <a:endParaRPr lang="en-US" b="1" dirty="0"/>
          </a:p>
        </p:txBody>
      </p:sp>
      <p:grpSp>
        <p:nvGrpSpPr>
          <p:cNvPr id="2" name="Gruppo 20"/>
          <p:cNvGrpSpPr/>
          <p:nvPr/>
        </p:nvGrpSpPr>
        <p:grpSpPr>
          <a:xfrm>
            <a:off x="6324600" y="1371600"/>
            <a:ext cx="2703486" cy="1723070"/>
            <a:chOff x="2362200" y="246985"/>
            <a:chExt cx="4754695" cy="3030409"/>
          </a:xfrm>
        </p:grpSpPr>
        <p:sp>
          <p:nvSpPr>
            <p:cNvPr id="62" name="Ovale 61"/>
            <p:cNvSpPr/>
            <p:nvPr/>
          </p:nvSpPr>
          <p:spPr>
            <a:xfrm>
              <a:off x="2819400" y="1219200"/>
              <a:ext cx="3352800" cy="17526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3" name="Connettore 2 62"/>
            <p:cNvCxnSpPr/>
            <p:nvPr/>
          </p:nvCxnSpPr>
          <p:spPr>
            <a:xfrm rot="5400000" flipH="1" flipV="1">
              <a:off x="3125391" y="1905397"/>
              <a:ext cx="2742406" cy="1588"/>
            </a:xfrm>
            <a:prstGeom prst="straightConnector1">
              <a:avLst/>
            </a:prstGeom>
            <a:ln w="19050"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Connettore 2 63"/>
            <p:cNvCxnSpPr/>
            <p:nvPr/>
          </p:nvCxnSpPr>
          <p:spPr>
            <a:xfrm>
              <a:off x="2362200" y="2100264"/>
              <a:ext cx="4572000" cy="1588"/>
            </a:xfrm>
            <a:prstGeom prst="straightConnector1">
              <a:avLst/>
            </a:prstGeom>
            <a:ln w="19050"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CasellaDiTesto 64"/>
            <p:cNvSpPr txBox="1"/>
            <p:nvPr/>
          </p:nvSpPr>
          <p:spPr>
            <a:xfrm>
              <a:off x="6114621" y="1587135"/>
              <a:ext cx="496753" cy="5954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a</a:t>
              </a:r>
              <a:endParaRPr lang="en-US" sz="1600" dirty="0"/>
            </a:p>
          </p:txBody>
        </p:sp>
        <p:sp>
          <p:nvSpPr>
            <p:cNvPr id="66" name="CasellaDiTesto 65"/>
            <p:cNvSpPr txBox="1"/>
            <p:nvPr/>
          </p:nvSpPr>
          <p:spPr>
            <a:xfrm>
              <a:off x="4506440" y="649030"/>
              <a:ext cx="513668" cy="5954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b</a:t>
              </a:r>
              <a:endParaRPr lang="en-US" sz="1600" dirty="0"/>
            </a:p>
          </p:txBody>
        </p:sp>
        <p:sp>
          <p:nvSpPr>
            <p:cNvPr id="67" name="CasellaDiTesto 66"/>
            <p:cNvSpPr txBox="1"/>
            <p:nvPr/>
          </p:nvSpPr>
          <p:spPr>
            <a:xfrm>
              <a:off x="6637058" y="2123195"/>
              <a:ext cx="479837" cy="5954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x</a:t>
              </a:r>
              <a:endParaRPr lang="en-US" sz="1600" dirty="0"/>
            </a:p>
          </p:txBody>
        </p:sp>
        <p:sp>
          <p:nvSpPr>
            <p:cNvPr id="68" name="CasellaDiTesto 67"/>
            <p:cNvSpPr txBox="1"/>
            <p:nvPr/>
          </p:nvSpPr>
          <p:spPr>
            <a:xfrm>
              <a:off x="4420193" y="246985"/>
              <a:ext cx="488293" cy="5954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y</a:t>
              </a:r>
              <a:endParaRPr lang="en-US" sz="1600" dirty="0"/>
            </a:p>
          </p:txBody>
        </p:sp>
        <p:sp>
          <p:nvSpPr>
            <p:cNvPr id="69" name="Ovale 68"/>
            <p:cNvSpPr/>
            <p:nvPr/>
          </p:nvSpPr>
          <p:spPr>
            <a:xfrm>
              <a:off x="4191000" y="1981200"/>
              <a:ext cx="609600" cy="2286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CasellaDiTesto 69"/>
            <p:cNvSpPr txBox="1"/>
            <p:nvPr/>
          </p:nvSpPr>
          <p:spPr>
            <a:xfrm>
              <a:off x="4416063" y="1453120"/>
              <a:ext cx="626438" cy="5954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1600" dirty="0" smtClean="0"/>
                <a:t>σ</a:t>
              </a:r>
              <a:r>
                <a:rPr lang="en-US" sz="1600" baseline="-25000" dirty="0" smtClean="0"/>
                <a:t>y</a:t>
              </a:r>
              <a:endParaRPr lang="en-US" sz="1600" dirty="0"/>
            </a:p>
          </p:txBody>
        </p:sp>
        <p:sp>
          <p:nvSpPr>
            <p:cNvPr id="71" name="CasellaDiTesto 70"/>
            <p:cNvSpPr txBox="1"/>
            <p:nvPr/>
          </p:nvSpPr>
          <p:spPr>
            <a:xfrm>
              <a:off x="4640456" y="1929815"/>
              <a:ext cx="620799" cy="5954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1600" dirty="0" smtClean="0"/>
                <a:t>σ</a:t>
              </a:r>
              <a:r>
                <a:rPr lang="en-US" sz="1600" baseline="-25000" dirty="0"/>
                <a:t>x</a:t>
              </a:r>
              <a:endParaRPr lang="en-US" sz="1600" dirty="0"/>
            </a:p>
          </p:txBody>
        </p:sp>
      </p:grpSp>
      <p:cxnSp>
        <p:nvCxnSpPr>
          <p:cNvPr id="75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6" name="Picture 2" descr="C:\Octavio\CERN\cern_logo_whit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77" name="TextBox 7"/>
          <p:cNvSpPr txBox="1"/>
          <p:nvPr/>
        </p:nvSpPr>
        <p:spPr>
          <a:xfrm>
            <a:off x="1219200" y="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PS bending magnet simulations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78" name="TextBox 7"/>
          <p:cNvSpPr txBox="1"/>
          <p:nvPr/>
        </p:nvSpPr>
        <p:spPr>
          <a:xfrm>
            <a:off x="6324600" y="3352800"/>
            <a:ext cx="259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a</a:t>
            </a:r>
            <a:r>
              <a:rPr lang="en-US" sz="2400" dirty="0" smtClean="0">
                <a:solidFill>
                  <a:schemeClr val="tx2"/>
                </a:solidFill>
                <a:latin typeface="Calibri" pitchFamily="34" charset="0"/>
              </a:rPr>
              <a:t> = 7.3 cm</a:t>
            </a:r>
          </a:p>
          <a:p>
            <a:pPr algn="ctr"/>
            <a:r>
              <a:rPr lang="en-US" sz="2400" dirty="0" smtClean="0">
                <a:solidFill>
                  <a:schemeClr val="tx2"/>
                </a:solidFill>
                <a:latin typeface="Calibri" pitchFamily="34" charset="0"/>
              </a:rPr>
              <a:t>b = 3.5 cm </a:t>
            </a:r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79" name="Rettangolo 78"/>
          <p:cNvSpPr/>
          <p:nvPr/>
        </p:nvSpPr>
        <p:spPr>
          <a:xfrm>
            <a:off x="2362200" y="5867400"/>
            <a:ext cx="3810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16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0" name="Rettangolo 79"/>
          <p:cNvSpPr/>
          <p:nvPr/>
        </p:nvSpPr>
        <p:spPr>
          <a:xfrm>
            <a:off x="1143000" y="5867400"/>
            <a:ext cx="1219200" cy="304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72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97" name="Rettangolo 96"/>
          <p:cNvSpPr/>
          <p:nvPr/>
        </p:nvSpPr>
        <p:spPr>
          <a:xfrm>
            <a:off x="3962400" y="5867400"/>
            <a:ext cx="3810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16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0" name="Rettangolo 99"/>
          <p:cNvSpPr/>
          <p:nvPr/>
        </p:nvSpPr>
        <p:spPr>
          <a:xfrm>
            <a:off x="2743200" y="5867400"/>
            <a:ext cx="1219200" cy="304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72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01" name="Rettangolo 100"/>
          <p:cNvSpPr/>
          <p:nvPr/>
        </p:nvSpPr>
        <p:spPr>
          <a:xfrm>
            <a:off x="5562600" y="5867400"/>
            <a:ext cx="3810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16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10" name="Rettangolo 109"/>
          <p:cNvSpPr/>
          <p:nvPr/>
        </p:nvSpPr>
        <p:spPr>
          <a:xfrm>
            <a:off x="4343400" y="5867400"/>
            <a:ext cx="1219200" cy="304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72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5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6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77" name="TextBox 7"/>
          <p:cNvSpPr txBox="1"/>
          <p:nvPr/>
        </p:nvSpPr>
        <p:spPr>
          <a:xfrm>
            <a:off x="1219200" y="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SPS bending magnet simulations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1026" name="Picture 2" descr="C:\Users\Gianni2\Desktop\nf_results\SPS_outputs\sey11.emf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384048" y="996696"/>
            <a:ext cx="6372458" cy="4782311"/>
          </a:xfrm>
          <a:prstGeom prst="rect">
            <a:avLst/>
          </a:prstGeom>
          <a:noFill/>
        </p:spPr>
      </p:pic>
      <p:grpSp>
        <p:nvGrpSpPr>
          <p:cNvPr id="2" name="Gruppo 20"/>
          <p:cNvGrpSpPr/>
          <p:nvPr/>
        </p:nvGrpSpPr>
        <p:grpSpPr>
          <a:xfrm>
            <a:off x="6324600" y="1371600"/>
            <a:ext cx="2703486" cy="1723070"/>
            <a:chOff x="2362200" y="246985"/>
            <a:chExt cx="4754695" cy="3030409"/>
          </a:xfrm>
        </p:grpSpPr>
        <p:sp>
          <p:nvSpPr>
            <p:cNvPr id="62" name="Ovale 61"/>
            <p:cNvSpPr/>
            <p:nvPr/>
          </p:nvSpPr>
          <p:spPr>
            <a:xfrm>
              <a:off x="2819400" y="1219200"/>
              <a:ext cx="3352800" cy="17526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3" name="Connettore 2 62"/>
            <p:cNvCxnSpPr/>
            <p:nvPr/>
          </p:nvCxnSpPr>
          <p:spPr>
            <a:xfrm rot="5400000" flipH="1" flipV="1">
              <a:off x="3125391" y="1905397"/>
              <a:ext cx="2742406" cy="1588"/>
            </a:xfrm>
            <a:prstGeom prst="straightConnector1">
              <a:avLst/>
            </a:prstGeom>
            <a:ln w="19050"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Connettore 2 63"/>
            <p:cNvCxnSpPr/>
            <p:nvPr/>
          </p:nvCxnSpPr>
          <p:spPr>
            <a:xfrm>
              <a:off x="2362200" y="2100264"/>
              <a:ext cx="4572000" cy="1588"/>
            </a:xfrm>
            <a:prstGeom prst="straightConnector1">
              <a:avLst/>
            </a:prstGeom>
            <a:ln w="19050"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CasellaDiTesto 64"/>
            <p:cNvSpPr txBox="1"/>
            <p:nvPr/>
          </p:nvSpPr>
          <p:spPr>
            <a:xfrm>
              <a:off x="6114621" y="1587135"/>
              <a:ext cx="496753" cy="5954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a</a:t>
              </a:r>
              <a:endParaRPr lang="en-US" sz="1600" dirty="0"/>
            </a:p>
          </p:txBody>
        </p:sp>
        <p:sp>
          <p:nvSpPr>
            <p:cNvPr id="66" name="CasellaDiTesto 65"/>
            <p:cNvSpPr txBox="1"/>
            <p:nvPr/>
          </p:nvSpPr>
          <p:spPr>
            <a:xfrm>
              <a:off x="4506440" y="649030"/>
              <a:ext cx="513668" cy="5954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b</a:t>
              </a:r>
              <a:endParaRPr lang="en-US" sz="1600" dirty="0"/>
            </a:p>
          </p:txBody>
        </p:sp>
        <p:sp>
          <p:nvSpPr>
            <p:cNvPr id="67" name="CasellaDiTesto 66"/>
            <p:cNvSpPr txBox="1"/>
            <p:nvPr/>
          </p:nvSpPr>
          <p:spPr>
            <a:xfrm>
              <a:off x="6637058" y="2123195"/>
              <a:ext cx="479837" cy="5954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x</a:t>
              </a:r>
              <a:endParaRPr lang="en-US" sz="1600" dirty="0"/>
            </a:p>
          </p:txBody>
        </p:sp>
        <p:sp>
          <p:nvSpPr>
            <p:cNvPr id="68" name="CasellaDiTesto 67"/>
            <p:cNvSpPr txBox="1"/>
            <p:nvPr/>
          </p:nvSpPr>
          <p:spPr>
            <a:xfrm>
              <a:off x="4420193" y="246985"/>
              <a:ext cx="488293" cy="5954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y</a:t>
              </a:r>
              <a:endParaRPr lang="en-US" sz="1600" dirty="0"/>
            </a:p>
          </p:txBody>
        </p:sp>
        <p:sp>
          <p:nvSpPr>
            <p:cNvPr id="69" name="Ovale 68"/>
            <p:cNvSpPr/>
            <p:nvPr/>
          </p:nvSpPr>
          <p:spPr>
            <a:xfrm>
              <a:off x="4351145" y="1855165"/>
              <a:ext cx="289311" cy="480671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CasellaDiTesto 69"/>
            <p:cNvSpPr txBox="1"/>
            <p:nvPr/>
          </p:nvSpPr>
          <p:spPr>
            <a:xfrm>
              <a:off x="4416063" y="1319105"/>
              <a:ext cx="626438" cy="5954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1600" dirty="0" smtClean="0"/>
                <a:t>σ</a:t>
              </a:r>
              <a:r>
                <a:rPr lang="en-US" sz="1600" baseline="-25000" dirty="0" smtClean="0"/>
                <a:t>y</a:t>
              </a:r>
              <a:endParaRPr lang="en-US" sz="1600" dirty="0"/>
            </a:p>
          </p:txBody>
        </p:sp>
        <p:sp>
          <p:nvSpPr>
            <p:cNvPr id="71" name="CasellaDiTesto 70"/>
            <p:cNvSpPr txBox="1"/>
            <p:nvPr/>
          </p:nvSpPr>
          <p:spPr>
            <a:xfrm>
              <a:off x="4555717" y="1929815"/>
              <a:ext cx="620799" cy="5954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1600" dirty="0" smtClean="0"/>
                <a:t>σ</a:t>
              </a:r>
              <a:r>
                <a:rPr lang="en-US" sz="1600" baseline="-25000" dirty="0"/>
                <a:t>x</a:t>
              </a:r>
              <a:endParaRPr lang="en-US" sz="1600" dirty="0"/>
            </a:p>
          </p:txBody>
        </p:sp>
      </p:grpSp>
      <p:sp>
        <p:nvSpPr>
          <p:cNvPr id="78" name="TextBox 7"/>
          <p:cNvSpPr txBox="1"/>
          <p:nvPr/>
        </p:nvSpPr>
        <p:spPr>
          <a:xfrm>
            <a:off x="6324600" y="3200400"/>
            <a:ext cx="25908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a</a:t>
            </a:r>
            <a:r>
              <a:rPr lang="en-US" sz="2400" dirty="0" smtClean="0">
                <a:solidFill>
                  <a:schemeClr val="tx2"/>
                </a:solidFill>
                <a:latin typeface="Calibri" pitchFamily="34" charset="0"/>
              </a:rPr>
              <a:t> = 6.5 cm</a:t>
            </a:r>
          </a:p>
          <a:p>
            <a:pPr algn="ctr"/>
            <a:r>
              <a:rPr lang="en-US" sz="2400" dirty="0" smtClean="0">
                <a:solidFill>
                  <a:schemeClr val="tx2"/>
                </a:solidFill>
                <a:latin typeface="Calibri" pitchFamily="34" charset="0"/>
              </a:rPr>
              <a:t>b = 2.8 cm</a:t>
            </a:r>
          </a:p>
          <a:p>
            <a:pPr algn="ctr"/>
            <a:r>
              <a:rPr lang="el-GR" sz="2400" dirty="0" smtClean="0">
                <a:solidFill>
                  <a:schemeClr val="tx2"/>
                </a:solidFill>
                <a:latin typeface="Calibri" pitchFamily="34" charset="0"/>
              </a:rPr>
              <a:t>σ</a:t>
            </a:r>
            <a:r>
              <a:rPr lang="en-US" sz="2400" baseline="-25000" dirty="0" smtClean="0">
                <a:solidFill>
                  <a:schemeClr val="tx2"/>
                </a:solidFill>
                <a:latin typeface="Calibri" pitchFamily="34" charset="0"/>
              </a:rPr>
              <a:t>x</a:t>
            </a:r>
            <a:r>
              <a:rPr lang="en-US" sz="2400" dirty="0" smtClean="0">
                <a:solidFill>
                  <a:schemeClr val="tx2"/>
                </a:solidFill>
                <a:latin typeface="Calibri" pitchFamily="34" charset="0"/>
              </a:rPr>
              <a:t> = 1.8 mm</a:t>
            </a:r>
          </a:p>
          <a:p>
            <a:pPr algn="ctr"/>
            <a:r>
              <a:rPr lang="el-GR" sz="2400" dirty="0" smtClean="0">
                <a:solidFill>
                  <a:schemeClr val="tx2"/>
                </a:solidFill>
                <a:latin typeface="Calibri" pitchFamily="34" charset="0"/>
              </a:rPr>
              <a:t>σ</a:t>
            </a:r>
            <a:r>
              <a:rPr lang="en-US" sz="2400" baseline="-25000" dirty="0">
                <a:solidFill>
                  <a:schemeClr val="tx2"/>
                </a:solidFill>
                <a:latin typeface="Calibri" pitchFamily="34" charset="0"/>
              </a:rPr>
              <a:t>y</a:t>
            </a:r>
            <a:r>
              <a:rPr lang="en-US" sz="2400" dirty="0" smtClean="0">
                <a:solidFill>
                  <a:schemeClr val="tx2"/>
                </a:solidFill>
                <a:latin typeface="Calibri" pitchFamily="34" charset="0"/>
              </a:rPr>
              <a:t> = 2.7 mm</a:t>
            </a:r>
          </a:p>
          <a:p>
            <a:pPr algn="ctr"/>
            <a:r>
              <a:rPr lang="el-GR" sz="2400" dirty="0" smtClean="0">
                <a:solidFill>
                  <a:schemeClr val="tx2"/>
                </a:solidFill>
                <a:latin typeface="Calibri" pitchFamily="34" charset="0"/>
              </a:rPr>
              <a:t>σ</a:t>
            </a:r>
            <a:r>
              <a:rPr lang="en-US" sz="2400" baseline="-25000" dirty="0" smtClean="0">
                <a:solidFill>
                  <a:schemeClr val="tx2"/>
                </a:solidFill>
                <a:latin typeface="Calibri" pitchFamily="34" charset="0"/>
              </a:rPr>
              <a:t>z</a:t>
            </a:r>
            <a:r>
              <a:rPr lang="en-US" sz="2400" dirty="0" smtClean="0">
                <a:solidFill>
                  <a:schemeClr val="tx2"/>
                </a:solidFill>
                <a:latin typeface="Calibri" pitchFamily="34" charset="0"/>
              </a:rPr>
              <a:t> = 20.0 cm</a:t>
            </a:r>
          </a:p>
          <a:p>
            <a:pPr algn="ctr"/>
            <a:r>
              <a:rPr lang="en-US" sz="2400" dirty="0" smtClean="0">
                <a:solidFill>
                  <a:schemeClr val="tx2"/>
                </a:solidFill>
                <a:latin typeface="Calibri" pitchFamily="34" charset="0"/>
              </a:rPr>
              <a:t>B. </a:t>
            </a:r>
            <a:r>
              <a:rPr lang="en-US" sz="2400" dirty="0" err="1" smtClean="0">
                <a:solidFill>
                  <a:schemeClr val="tx2"/>
                </a:solidFill>
                <a:latin typeface="Calibri" pitchFamily="34" charset="0"/>
              </a:rPr>
              <a:t>spac</a:t>
            </a:r>
            <a:r>
              <a:rPr lang="en-US" sz="2400" dirty="0" smtClean="0">
                <a:solidFill>
                  <a:schemeClr val="tx2"/>
                </a:solidFill>
                <a:latin typeface="Calibri" pitchFamily="34" charset="0"/>
              </a:rPr>
              <a:t>. = 25 ns</a:t>
            </a:r>
          </a:p>
          <a:p>
            <a:pPr algn="ctr"/>
            <a:endParaRPr lang="en-US" sz="2400" baseline="-25000" dirty="0" smtClean="0">
              <a:solidFill>
                <a:schemeClr val="tx2"/>
              </a:solidFill>
              <a:latin typeface="Calibri" pitchFamily="34" charset="0"/>
            </a:endParaRPr>
          </a:p>
          <a:p>
            <a:pPr algn="ctr"/>
            <a:endParaRPr lang="en-US" sz="2400" baseline="-25000" dirty="0">
              <a:solidFill>
                <a:schemeClr val="tx2"/>
              </a:solidFill>
              <a:latin typeface="Calibri" pitchFamily="34" charset="0"/>
            </a:endParaRPr>
          </a:p>
          <a:p>
            <a:pPr algn="ctr"/>
            <a:endParaRPr lang="en-US" sz="2400" dirty="0" smtClean="0">
              <a:solidFill>
                <a:schemeClr val="tx2"/>
              </a:solidFill>
              <a:latin typeface="Calibri" pitchFamily="34" charset="0"/>
            </a:endParaRPr>
          </a:p>
          <a:p>
            <a:pPr algn="ctr"/>
            <a:r>
              <a:rPr lang="en-US" sz="24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cxnSp>
        <p:nvCxnSpPr>
          <p:cNvPr id="36" name="Straight Arrow Connector 27"/>
          <p:cNvCxnSpPr/>
          <p:nvPr/>
        </p:nvCxnSpPr>
        <p:spPr>
          <a:xfrm flipV="1">
            <a:off x="1143000" y="6324600"/>
            <a:ext cx="4800600" cy="4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28"/>
          <p:cNvSpPr txBox="1"/>
          <p:nvPr/>
        </p:nvSpPr>
        <p:spPr>
          <a:xfrm>
            <a:off x="3111478" y="6400800"/>
            <a:ext cx="10713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170 buckets</a:t>
            </a:r>
            <a:endParaRPr lang="en-US" sz="1400" b="1" dirty="0"/>
          </a:p>
        </p:txBody>
      </p:sp>
      <p:sp>
        <p:nvSpPr>
          <p:cNvPr id="38" name="Right Arrow 29"/>
          <p:cNvSpPr/>
          <p:nvPr/>
        </p:nvSpPr>
        <p:spPr>
          <a:xfrm rot="10800000">
            <a:off x="6095994" y="5916911"/>
            <a:ext cx="621429" cy="2583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TextBox 30"/>
          <p:cNvSpPr txBox="1"/>
          <p:nvPr/>
        </p:nvSpPr>
        <p:spPr>
          <a:xfrm>
            <a:off x="6552148" y="5771082"/>
            <a:ext cx="991652" cy="5562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Filling pattern</a:t>
            </a:r>
            <a:endParaRPr lang="en-US" b="1" dirty="0"/>
          </a:p>
        </p:txBody>
      </p:sp>
      <p:sp>
        <p:nvSpPr>
          <p:cNvPr id="26" name="Rettangolo 25"/>
          <p:cNvSpPr/>
          <p:nvPr/>
        </p:nvSpPr>
        <p:spPr>
          <a:xfrm>
            <a:off x="3048000" y="5867400"/>
            <a:ext cx="3048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8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7" name="Rettangolo 26"/>
          <p:cNvSpPr/>
          <p:nvPr/>
        </p:nvSpPr>
        <p:spPr>
          <a:xfrm>
            <a:off x="1143000" y="5867400"/>
            <a:ext cx="1905000" cy="304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72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8" name="Rettangolo 27"/>
          <p:cNvSpPr/>
          <p:nvPr/>
        </p:nvSpPr>
        <p:spPr>
          <a:xfrm>
            <a:off x="5257800" y="5867400"/>
            <a:ext cx="6858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18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9" name="Rettangolo 28"/>
          <p:cNvSpPr/>
          <p:nvPr/>
        </p:nvSpPr>
        <p:spPr>
          <a:xfrm>
            <a:off x="3352800" y="5867400"/>
            <a:ext cx="1905000" cy="304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72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5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6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77" name="TextBox 7"/>
          <p:cNvSpPr txBox="1"/>
          <p:nvPr/>
        </p:nvSpPr>
        <p:spPr>
          <a:xfrm>
            <a:off x="1219200" y="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SPS bending magnet simulations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1026" name="Picture 2" descr="C:\Users\Gianni2\Desktop\nf_results\SPS_outputs\sey11.emf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384048" y="996696"/>
            <a:ext cx="6372458" cy="4782311"/>
          </a:xfrm>
          <a:prstGeom prst="rect">
            <a:avLst/>
          </a:prstGeom>
          <a:noFill/>
        </p:spPr>
      </p:pic>
      <p:grpSp>
        <p:nvGrpSpPr>
          <p:cNvPr id="2" name="Gruppo 20"/>
          <p:cNvGrpSpPr/>
          <p:nvPr/>
        </p:nvGrpSpPr>
        <p:grpSpPr>
          <a:xfrm>
            <a:off x="6324600" y="1371600"/>
            <a:ext cx="2703486" cy="1723070"/>
            <a:chOff x="2362200" y="246985"/>
            <a:chExt cx="4754695" cy="3030409"/>
          </a:xfrm>
        </p:grpSpPr>
        <p:sp>
          <p:nvSpPr>
            <p:cNvPr id="62" name="Ovale 61"/>
            <p:cNvSpPr/>
            <p:nvPr/>
          </p:nvSpPr>
          <p:spPr>
            <a:xfrm>
              <a:off x="2819400" y="1219200"/>
              <a:ext cx="3352800" cy="17526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3" name="Connettore 2 62"/>
            <p:cNvCxnSpPr/>
            <p:nvPr/>
          </p:nvCxnSpPr>
          <p:spPr>
            <a:xfrm rot="5400000" flipH="1" flipV="1">
              <a:off x="3125391" y="1905397"/>
              <a:ext cx="2742406" cy="1588"/>
            </a:xfrm>
            <a:prstGeom prst="straightConnector1">
              <a:avLst/>
            </a:prstGeom>
            <a:ln w="19050"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Connettore 2 63"/>
            <p:cNvCxnSpPr/>
            <p:nvPr/>
          </p:nvCxnSpPr>
          <p:spPr>
            <a:xfrm>
              <a:off x="2362200" y="2100264"/>
              <a:ext cx="4572000" cy="1588"/>
            </a:xfrm>
            <a:prstGeom prst="straightConnector1">
              <a:avLst/>
            </a:prstGeom>
            <a:ln w="19050"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CasellaDiTesto 64"/>
            <p:cNvSpPr txBox="1"/>
            <p:nvPr/>
          </p:nvSpPr>
          <p:spPr>
            <a:xfrm>
              <a:off x="6114621" y="1587135"/>
              <a:ext cx="496753" cy="5954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a</a:t>
              </a:r>
              <a:endParaRPr lang="en-US" sz="1600" dirty="0"/>
            </a:p>
          </p:txBody>
        </p:sp>
        <p:sp>
          <p:nvSpPr>
            <p:cNvPr id="66" name="CasellaDiTesto 65"/>
            <p:cNvSpPr txBox="1"/>
            <p:nvPr/>
          </p:nvSpPr>
          <p:spPr>
            <a:xfrm>
              <a:off x="4506440" y="649030"/>
              <a:ext cx="513668" cy="5954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b</a:t>
              </a:r>
              <a:endParaRPr lang="en-US" sz="1600" dirty="0"/>
            </a:p>
          </p:txBody>
        </p:sp>
        <p:sp>
          <p:nvSpPr>
            <p:cNvPr id="67" name="CasellaDiTesto 66"/>
            <p:cNvSpPr txBox="1"/>
            <p:nvPr/>
          </p:nvSpPr>
          <p:spPr>
            <a:xfrm>
              <a:off x="6637058" y="2123195"/>
              <a:ext cx="479837" cy="5954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x</a:t>
              </a:r>
              <a:endParaRPr lang="en-US" sz="1600" dirty="0"/>
            </a:p>
          </p:txBody>
        </p:sp>
        <p:sp>
          <p:nvSpPr>
            <p:cNvPr id="68" name="CasellaDiTesto 67"/>
            <p:cNvSpPr txBox="1"/>
            <p:nvPr/>
          </p:nvSpPr>
          <p:spPr>
            <a:xfrm>
              <a:off x="4420193" y="246985"/>
              <a:ext cx="488293" cy="5954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y</a:t>
              </a:r>
              <a:endParaRPr lang="en-US" sz="1600" dirty="0"/>
            </a:p>
          </p:txBody>
        </p:sp>
        <p:sp>
          <p:nvSpPr>
            <p:cNvPr id="69" name="Ovale 68"/>
            <p:cNvSpPr/>
            <p:nvPr/>
          </p:nvSpPr>
          <p:spPr>
            <a:xfrm>
              <a:off x="4351145" y="1855165"/>
              <a:ext cx="289311" cy="480671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CasellaDiTesto 69"/>
            <p:cNvSpPr txBox="1"/>
            <p:nvPr/>
          </p:nvSpPr>
          <p:spPr>
            <a:xfrm>
              <a:off x="4416063" y="1319105"/>
              <a:ext cx="626438" cy="5954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1600" dirty="0" smtClean="0"/>
                <a:t>σ</a:t>
              </a:r>
              <a:r>
                <a:rPr lang="en-US" sz="1600" baseline="-25000" dirty="0" smtClean="0"/>
                <a:t>y</a:t>
              </a:r>
              <a:endParaRPr lang="en-US" sz="1600" dirty="0"/>
            </a:p>
          </p:txBody>
        </p:sp>
        <p:sp>
          <p:nvSpPr>
            <p:cNvPr id="71" name="CasellaDiTesto 70"/>
            <p:cNvSpPr txBox="1"/>
            <p:nvPr/>
          </p:nvSpPr>
          <p:spPr>
            <a:xfrm>
              <a:off x="4555717" y="1929815"/>
              <a:ext cx="620799" cy="5954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1600" dirty="0" smtClean="0"/>
                <a:t>σ</a:t>
              </a:r>
              <a:r>
                <a:rPr lang="en-US" sz="1600" baseline="-25000" dirty="0"/>
                <a:t>x</a:t>
              </a:r>
              <a:endParaRPr lang="en-US" sz="1600" dirty="0"/>
            </a:p>
          </p:txBody>
        </p:sp>
      </p:grpSp>
      <p:sp>
        <p:nvSpPr>
          <p:cNvPr id="78" name="TextBox 7"/>
          <p:cNvSpPr txBox="1"/>
          <p:nvPr/>
        </p:nvSpPr>
        <p:spPr>
          <a:xfrm>
            <a:off x="6324600" y="3200400"/>
            <a:ext cx="25908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a</a:t>
            </a:r>
            <a:r>
              <a:rPr lang="en-US" sz="2400" dirty="0" smtClean="0">
                <a:solidFill>
                  <a:schemeClr val="tx2"/>
                </a:solidFill>
                <a:latin typeface="Calibri" pitchFamily="34" charset="0"/>
              </a:rPr>
              <a:t> = 6.5 cm</a:t>
            </a:r>
          </a:p>
          <a:p>
            <a:pPr algn="ctr"/>
            <a:r>
              <a:rPr lang="en-US" sz="2400" dirty="0" smtClean="0">
                <a:solidFill>
                  <a:schemeClr val="tx2"/>
                </a:solidFill>
                <a:latin typeface="Calibri" pitchFamily="34" charset="0"/>
              </a:rPr>
              <a:t>b = 2.8 cm</a:t>
            </a:r>
          </a:p>
          <a:p>
            <a:pPr algn="ctr"/>
            <a:r>
              <a:rPr lang="el-GR" sz="2400" dirty="0" smtClean="0">
                <a:solidFill>
                  <a:schemeClr val="tx2"/>
                </a:solidFill>
                <a:latin typeface="Calibri" pitchFamily="34" charset="0"/>
              </a:rPr>
              <a:t>σ</a:t>
            </a:r>
            <a:r>
              <a:rPr lang="en-US" sz="2400" baseline="-25000" dirty="0" smtClean="0">
                <a:solidFill>
                  <a:schemeClr val="tx2"/>
                </a:solidFill>
                <a:latin typeface="Calibri" pitchFamily="34" charset="0"/>
              </a:rPr>
              <a:t>x</a:t>
            </a:r>
            <a:r>
              <a:rPr lang="en-US" sz="2400" dirty="0" smtClean="0">
                <a:solidFill>
                  <a:schemeClr val="tx2"/>
                </a:solidFill>
                <a:latin typeface="Calibri" pitchFamily="34" charset="0"/>
              </a:rPr>
              <a:t> = 1.8 mm</a:t>
            </a:r>
          </a:p>
          <a:p>
            <a:pPr algn="ctr"/>
            <a:r>
              <a:rPr lang="el-GR" sz="2400" dirty="0" smtClean="0">
                <a:solidFill>
                  <a:schemeClr val="tx2"/>
                </a:solidFill>
                <a:latin typeface="Calibri" pitchFamily="34" charset="0"/>
              </a:rPr>
              <a:t>σ</a:t>
            </a:r>
            <a:r>
              <a:rPr lang="en-US" sz="2400" baseline="-25000" dirty="0">
                <a:solidFill>
                  <a:schemeClr val="tx2"/>
                </a:solidFill>
                <a:latin typeface="Calibri" pitchFamily="34" charset="0"/>
              </a:rPr>
              <a:t>y</a:t>
            </a:r>
            <a:r>
              <a:rPr lang="en-US" sz="2400" dirty="0" smtClean="0">
                <a:solidFill>
                  <a:schemeClr val="tx2"/>
                </a:solidFill>
                <a:latin typeface="Calibri" pitchFamily="34" charset="0"/>
              </a:rPr>
              <a:t> = 2.7 mm</a:t>
            </a:r>
          </a:p>
          <a:p>
            <a:pPr algn="ctr"/>
            <a:r>
              <a:rPr lang="el-GR" sz="2400" dirty="0" smtClean="0">
                <a:solidFill>
                  <a:schemeClr val="tx2"/>
                </a:solidFill>
                <a:latin typeface="Calibri" pitchFamily="34" charset="0"/>
              </a:rPr>
              <a:t>σ</a:t>
            </a:r>
            <a:r>
              <a:rPr lang="en-US" sz="2400" baseline="-25000" dirty="0" smtClean="0">
                <a:solidFill>
                  <a:schemeClr val="tx2"/>
                </a:solidFill>
                <a:latin typeface="Calibri" pitchFamily="34" charset="0"/>
              </a:rPr>
              <a:t>z</a:t>
            </a:r>
            <a:r>
              <a:rPr lang="en-US" sz="2400" dirty="0" smtClean="0">
                <a:solidFill>
                  <a:schemeClr val="tx2"/>
                </a:solidFill>
                <a:latin typeface="Calibri" pitchFamily="34" charset="0"/>
              </a:rPr>
              <a:t> = 20.0 cm</a:t>
            </a:r>
          </a:p>
          <a:p>
            <a:pPr algn="ctr"/>
            <a:r>
              <a:rPr lang="en-US" sz="2400" dirty="0" smtClean="0">
                <a:solidFill>
                  <a:schemeClr val="tx2"/>
                </a:solidFill>
                <a:latin typeface="Calibri" pitchFamily="34" charset="0"/>
              </a:rPr>
              <a:t>B. </a:t>
            </a:r>
            <a:r>
              <a:rPr lang="en-US" sz="2400" dirty="0" err="1" smtClean="0">
                <a:solidFill>
                  <a:schemeClr val="tx2"/>
                </a:solidFill>
                <a:latin typeface="Calibri" pitchFamily="34" charset="0"/>
              </a:rPr>
              <a:t>spac</a:t>
            </a:r>
            <a:r>
              <a:rPr lang="en-US" sz="2400" dirty="0" smtClean="0">
                <a:solidFill>
                  <a:schemeClr val="tx2"/>
                </a:solidFill>
                <a:latin typeface="Calibri" pitchFamily="34" charset="0"/>
              </a:rPr>
              <a:t>. = 25 ns</a:t>
            </a:r>
          </a:p>
          <a:p>
            <a:pPr algn="ctr"/>
            <a:endParaRPr lang="en-US" sz="2400" baseline="-25000" dirty="0" smtClean="0">
              <a:solidFill>
                <a:schemeClr val="tx2"/>
              </a:solidFill>
              <a:latin typeface="Calibri" pitchFamily="34" charset="0"/>
            </a:endParaRPr>
          </a:p>
          <a:p>
            <a:pPr algn="ctr"/>
            <a:endParaRPr lang="en-US" sz="2400" baseline="-25000" dirty="0">
              <a:solidFill>
                <a:schemeClr val="tx2"/>
              </a:solidFill>
              <a:latin typeface="Calibri" pitchFamily="34" charset="0"/>
            </a:endParaRPr>
          </a:p>
          <a:p>
            <a:pPr algn="ctr"/>
            <a:endParaRPr lang="en-US" sz="2400" dirty="0" smtClean="0">
              <a:solidFill>
                <a:schemeClr val="tx2"/>
              </a:solidFill>
              <a:latin typeface="Calibri" pitchFamily="34" charset="0"/>
            </a:endParaRPr>
          </a:p>
          <a:p>
            <a:pPr algn="ctr"/>
            <a:r>
              <a:rPr lang="en-US" sz="24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cxnSp>
        <p:nvCxnSpPr>
          <p:cNvPr id="36" name="Straight Arrow Connector 27"/>
          <p:cNvCxnSpPr/>
          <p:nvPr/>
        </p:nvCxnSpPr>
        <p:spPr>
          <a:xfrm flipV="1">
            <a:off x="1143000" y="6324600"/>
            <a:ext cx="4800600" cy="4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28"/>
          <p:cNvSpPr txBox="1"/>
          <p:nvPr/>
        </p:nvSpPr>
        <p:spPr>
          <a:xfrm>
            <a:off x="3111478" y="6400800"/>
            <a:ext cx="10713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170 buckets</a:t>
            </a:r>
            <a:endParaRPr lang="en-US" sz="1400" b="1" dirty="0"/>
          </a:p>
        </p:txBody>
      </p:sp>
      <p:sp>
        <p:nvSpPr>
          <p:cNvPr id="38" name="Right Arrow 29"/>
          <p:cNvSpPr/>
          <p:nvPr/>
        </p:nvSpPr>
        <p:spPr>
          <a:xfrm rot="10800000">
            <a:off x="6095994" y="5916911"/>
            <a:ext cx="621429" cy="2583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TextBox 30"/>
          <p:cNvSpPr txBox="1"/>
          <p:nvPr/>
        </p:nvSpPr>
        <p:spPr>
          <a:xfrm>
            <a:off x="6552148" y="5771082"/>
            <a:ext cx="991652" cy="5562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Filling pattern</a:t>
            </a:r>
            <a:endParaRPr lang="en-US" b="1" dirty="0"/>
          </a:p>
        </p:txBody>
      </p:sp>
      <p:sp>
        <p:nvSpPr>
          <p:cNvPr id="26" name="Rettangolo 25"/>
          <p:cNvSpPr/>
          <p:nvPr/>
        </p:nvSpPr>
        <p:spPr>
          <a:xfrm>
            <a:off x="3048000" y="5867400"/>
            <a:ext cx="3048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8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7" name="Rettangolo 26"/>
          <p:cNvSpPr/>
          <p:nvPr/>
        </p:nvSpPr>
        <p:spPr>
          <a:xfrm>
            <a:off x="1143000" y="5867400"/>
            <a:ext cx="1905000" cy="304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72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8" name="Rettangolo 27"/>
          <p:cNvSpPr/>
          <p:nvPr/>
        </p:nvSpPr>
        <p:spPr>
          <a:xfrm>
            <a:off x="5257800" y="5867400"/>
            <a:ext cx="6858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18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9" name="Rettangolo 28"/>
          <p:cNvSpPr/>
          <p:nvPr/>
        </p:nvSpPr>
        <p:spPr>
          <a:xfrm>
            <a:off x="3352800" y="5867400"/>
            <a:ext cx="1905000" cy="304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72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5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6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28" name="TextBox 7"/>
          <p:cNvSpPr txBox="1"/>
          <p:nvPr/>
        </p:nvSpPr>
        <p:spPr>
          <a:xfrm>
            <a:off x="0" y="31242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2"/>
                </a:solidFill>
                <a:latin typeface="Calibri" pitchFamily="34" charset="0"/>
              </a:rPr>
              <a:t>Thanks for your attention!</a:t>
            </a:r>
            <a:endParaRPr lang="en-US" sz="3200" b="1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20"/>
          <p:cNvGrpSpPr/>
          <p:nvPr/>
        </p:nvGrpSpPr>
        <p:grpSpPr>
          <a:xfrm>
            <a:off x="2971800" y="533400"/>
            <a:ext cx="3719956" cy="2285206"/>
            <a:chOff x="2362200" y="381000"/>
            <a:chExt cx="4714874" cy="2896394"/>
          </a:xfrm>
        </p:grpSpPr>
        <p:sp>
          <p:nvSpPr>
            <p:cNvPr id="8" name="Ovale 7"/>
            <p:cNvSpPr/>
            <p:nvPr/>
          </p:nvSpPr>
          <p:spPr>
            <a:xfrm>
              <a:off x="2819400" y="1219200"/>
              <a:ext cx="3352800" cy="17526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Connettore 2 9"/>
            <p:cNvCxnSpPr/>
            <p:nvPr/>
          </p:nvCxnSpPr>
          <p:spPr>
            <a:xfrm rot="5400000" flipH="1" flipV="1">
              <a:off x="3125391" y="1905397"/>
              <a:ext cx="2742406" cy="1588"/>
            </a:xfrm>
            <a:prstGeom prst="straightConnector1">
              <a:avLst/>
            </a:prstGeom>
            <a:ln w="19050"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ttore 2 15"/>
            <p:cNvCxnSpPr/>
            <p:nvPr/>
          </p:nvCxnSpPr>
          <p:spPr>
            <a:xfrm>
              <a:off x="2362200" y="2100264"/>
              <a:ext cx="4572000" cy="1588"/>
            </a:xfrm>
            <a:prstGeom prst="straightConnector1">
              <a:avLst/>
            </a:prstGeom>
            <a:ln w="19050"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CasellaDiTesto 22"/>
            <p:cNvSpPr txBox="1"/>
            <p:nvPr/>
          </p:nvSpPr>
          <p:spPr>
            <a:xfrm>
              <a:off x="4468602" y="767320"/>
              <a:ext cx="404721" cy="5071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b</a:t>
              </a:r>
              <a:endParaRPr lang="en-US" sz="2000" dirty="0"/>
            </a:p>
          </p:txBody>
        </p:sp>
        <p:sp>
          <p:nvSpPr>
            <p:cNvPr id="24" name="CasellaDiTesto 23"/>
            <p:cNvSpPr txBox="1"/>
            <p:nvPr/>
          </p:nvSpPr>
          <p:spPr>
            <a:xfrm>
              <a:off x="6099242" y="1636540"/>
              <a:ext cx="390500" cy="5071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a</a:t>
              </a:r>
              <a:endParaRPr lang="en-US" sz="2000" dirty="0"/>
            </a:p>
          </p:txBody>
        </p:sp>
        <p:sp>
          <p:nvSpPr>
            <p:cNvPr id="25" name="CasellaDiTesto 24"/>
            <p:cNvSpPr txBox="1"/>
            <p:nvPr/>
          </p:nvSpPr>
          <p:spPr>
            <a:xfrm>
              <a:off x="6781800" y="2133600"/>
              <a:ext cx="29527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x</a:t>
              </a:r>
              <a:endParaRPr lang="en-US" sz="2000" dirty="0"/>
            </a:p>
          </p:txBody>
        </p:sp>
        <p:sp>
          <p:nvSpPr>
            <p:cNvPr id="26" name="CasellaDiTesto 25"/>
            <p:cNvSpPr txBox="1"/>
            <p:nvPr/>
          </p:nvSpPr>
          <p:spPr>
            <a:xfrm>
              <a:off x="4495800" y="381000"/>
              <a:ext cx="30008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y</a:t>
              </a:r>
              <a:endParaRPr lang="en-US" sz="2000" dirty="0"/>
            </a:p>
          </p:txBody>
        </p:sp>
        <p:sp>
          <p:nvSpPr>
            <p:cNvPr id="27" name="Ovale 26"/>
            <p:cNvSpPr/>
            <p:nvPr/>
          </p:nvSpPr>
          <p:spPr>
            <a:xfrm>
              <a:off x="4191000" y="1981200"/>
              <a:ext cx="609600" cy="228601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CasellaDiTesto 32"/>
            <p:cNvSpPr txBox="1"/>
            <p:nvPr/>
          </p:nvSpPr>
          <p:spPr>
            <a:xfrm>
              <a:off x="4419600" y="1525164"/>
              <a:ext cx="39786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000" dirty="0" smtClean="0"/>
                <a:t>σ</a:t>
              </a:r>
              <a:r>
                <a:rPr lang="en-US" sz="2000" baseline="-25000" dirty="0" smtClean="0"/>
                <a:t>y</a:t>
              </a:r>
              <a:endParaRPr lang="en-US" sz="2000" dirty="0"/>
            </a:p>
          </p:txBody>
        </p:sp>
        <p:sp>
          <p:nvSpPr>
            <p:cNvPr id="34" name="CasellaDiTesto 33"/>
            <p:cNvSpPr txBox="1"/>
            <p:nvPr/>
          </p:nvSpPr>
          <p:spPr>
            <a:xfrm>
              <a:off x="4680120" y="2008064"/>
              <a:ext cx="39466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000" dirty="0" smtClean="0"/>
                <a:t>σ</a:t>
              </a:r>
              <a:r>
                <a:rPr lang="en-US" sz="2000" baseline="-25000" dirty="0"/>
                <a:t>x</a:t>
              </a:r>
              <a:endParaRPr lang="en-US" sz="2000" dirty="0"/>
            </a:p>
          </p:txBody>
        </p:sp>
        <p:sp>
          <p:nvSpPr>
            <p:cNvPr id="13" name="Ovale 12"/>
            <p:cNvSpPr/>
            <p:nvPr/>
          </p:nvSpPr>
          <p:spPr>
            <a:xfrm>
              <a:off x="5105400" y="1524000"/>
              <a:ext cx="76200" cy="76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Connettore 2 16"/>
            <p:cNvCxnSpPr/>
            <p:nvPr/>
          </p:nvCxnSpPr>
          <p:spPr>
            <a:xfrm flipV="1">
              <a:off x="5181600" y="1143000"/>
              <a:ext cx="457200" cy="380206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CasellaDiTesto 19"/>
            <p:cNvSpPr txBox="1"/>
            <p:nvPr/>
          </p:nvSpPr>
          <p:spPr>
            <a:xfrm>
              <a:off x="5066440" y="767320"/>
              <a:ext cx="31931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E</a:t>
              </a:r>
              <a:endParaRPr lang="en-US" sz="2000" b="1" dirty="0"/>
            </a:p>
          </p:txBody>
        </p:sp>
      </p:grpSp>
      <p:cxnSp>
        <p:nvCxnSpPr>
          <p:cNvPr id="44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5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46" name="TextBox 7"/>
          <p:cNvSpPr txBox="1"/>
          <p:nvPr/>
        </p:nvSpPr>
        <p:spPr>
          <a:xfrm>
            <a:off x="1219200" y="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The problem is in the Beam Kick Computation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20"/>
          <p:cNvGrpSpPr/>
          <p:nvPr/>
        </p:nvGrpSpPr>
        <p:grpSpPr>
          <a:xfrm>
            <a:off x="2971800" y="533400"/>
            <a:ext cx="3719956" cy="2285206"/>
            <a:chOff x="2362200" y="381000"/>
            <a:chExt cx="4714874" cy="2896394"/>
          </a:xfrm>
        </p:grpSpPr>
        <p:sp>
          <p:nvSpPr>
            <p:cNvPr id="8" name="Ovale 7"/>
            <p:cNvSpPr/>
            <p:nvPr/>
          </p:nvSpPr>
          <p:spPr>
            <a:xfrm>
              <a:off x="2819400" y="1219200"/>
              <a:ext cx="3352800" cy="17526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Connettore 2 9"/>
            <p:cNvCxnSpPr/>
            <p:nvPr/>
          </p:nvCxnSpPr>
          <p:spPr>
            <a:xfrm rot="5400000" flipH="1" flipV="1">
              <a:off x="3125391" y="1905397"/>
              <a:ext cx="2742406" cy="1588"/>
            </a:xfrm>
            <a:prstGeom prst="straightConnector1">
              <a:avLst/>
            </a:prstGeom>
            <a:ln w="19050"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ttore 2 15"/>
            <p:cNvCxnSpPr/>
            <p:nvPr/>
          </p:nvCxnSpPr>
          <p:spPr>
            <a:xfrm>
              <a:off x="2362200" y="2100264"/>
              <a:ext cx="4572000" cy="1588"/>
            </a:xfrm>
            <a:prstGeom prst="straightConnector1">
              <a:avLst/>
            </a:prstGeom>
            <a:ln w="19050"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CasellaDiTesto 22"/>
            <p:cNvSpPr txBox="1"/>
            <p:nvPr/>
          </p:nvSpPr>
          <p:spPr>
            <a:xfrm>
              <a:off x="4468602" y="767320"/>
              <a:ext cx="404721" cy="5071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b</a:t>
              </a:r>
              <a:endParaRPr lang="en-US" sz="2000" dirty="0"/>
            </a:p>
          </p:txBody>
        </p:sp>
        <p:sp>
          <p:nvSpPr>
            <p:cNvPr id="24" name="CasellaDiTesto 23"/>
            <p:cNvSpPr txBox="1"/>
            <p:nvPr/>
          </p:nvSpPr>
          <p:spPr>
            <a:xfrm>
              <a:off x="6099242" y="1636540"/>
              <a:ext cx="390500" cy="5071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a</a:t>
              </a:r>
              <a:endParaRPr lang="en-US" sz="2000" dirty="0"/>
            </a:p>
          </p:txBody>
        </p:sp>
        <p:sp>
          <p:nvSpPr>
            <p:cNvPr id="25" name="CasellaDiTesto 24"/>
            <p:cNvSpPr txBox="1"/>
            <p:nvPr/>
          </p:nvSpPr>
          <p:spPr>
            <a:xfrm>
              <a:off x="6781800" y="2133600"/>
              <a:ext cx="29527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x</a:t>
              </a:r>
              <a:endParaRPr lang="en-US" sz="2000" dirty="0"/>
            </a:p>
          </p:txBody>
        </p:sp>
        <p:sp>
          <p:nvSpPr>
            <p:cNvPr id="26" name="CasellaDiTesto 25"/>
            <p:cNvSpPr txBox="1"/>
            <p:nvPr/>
          </p:nvSpPr>
          <p:spPr>
            <a:xfrm>
              <a:off x="4495800" y="381000"/>
              <a:ext cx="30008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y</a:t>
              </a:r>
              <a:endParaRPr lang="en-US" sz="2000" dirty="0"/>
            </a:p>
          </p:txBody>
        </p:sp>
        <p:sp>
          <p:nvSpPr>
            <p:cNvPr id="27" name="Ovale 26"/>
            <p:cNvSpPr/>
            <p:nvPr/>
          </p:nvSpPr>
          <p:spPr>
            <a:xfrm>
              <a:off x="4191000" y="1981200"/>
              <a:ext cx="609600" cy="228601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CasellaDiTesto 32"/>
            <p:cNvSpPr txBox="1"/>
            <p:nvPr/>
          </p:nvSpPr>
          <p:spPr>
            <a:xfrm>
              <a:off x="4419600" y="1525164"/>
              <a:ext cx="39786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000" dirty="0" smtClean="0"/>
                <a:t>σ</a:t>
              </a:r>
              <a:r>
                <a:rPr lang="en-US" sz="2000" baseline="-25000" dirty="0" smtClean="0"/>
                <a:t>y</a:t>
              </a:r>
              <a:endParaRPr lang="en-US" sz="2000" dirty="0"/>
            </a:p>
          </p:txBody>
        </p:sp>
        <p:sp>
          <p:nvSpPr>
            <p:cNvPr id="34" name="CasellaDiTesto 33"/>
            <p:cNvSpPr txBox="1"/>
            <p:nvPr/>
          </p:nvSpPr>
          <p:spPr>
            <a:xfrm>
              <a:off x="4680120" y="2008064"/>
              <a:ext cx="39466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000" dirty="0" smtClean="0"/>
                <a:t>σ</a:t>
              </a:r>
              <a:r>
                <a:rPr lang="en-US" sz="2000" baseline="-25000" dirty="0"/>
                <a:t>x</a:t>
              </a:r>
              <a:endParaRPr lang="en-US" sz="2000" dirty="0"/>
            </a:p>
          </p:txBody>
        </p:sp>
        <p:sp>
          <p:nvSpPr>
            <p:cNvPr id="13" name="Ovale 12"/>
            <p:cNvSpPr/>
            <p:nvPr/>
          </p:nvSpPr>
          <p:spPr>
            <a:xfrm>
              <a:off x="5105400" y="1524000"/>
              <a:ext cx="76200" cy="76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Connettore 2 16"/>
            <p:cNvCxnSpPr/>
            <p:nvPr/>
          </p:nvCxnSpPr>
          <p:spPr>
            <a:xfrm flipV="1">
              <a:off x="5181600" y="1143000"/>
              <a:ext cx="457200" cy="380206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CasellaDiTesto 19"/>
            <p:cNvSpPr txBox="1"/>
            <p:nvPr/>
          </p:nvSpPr>
          <p:spPr>
            <a:xfrm>
              <a:off x="5066440" y="767320"/>
              <a:ext cx="31931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E</a:t>
              </a:r>
              <a:endParaRPr lang="en-US" sz="2000" b="1" dirty="0"/>
            </a:p>
          </p:txBody>
        </p:sp>
      </p:grpSp>
      <p:cxnSp>
        <p:nvCxnSpPr>
          <p:cNvPr id="44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5" name="Picture 2" descr="C:\Octavio\CERN\cern_logo_whit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46" name="TextBox 7"/>
          <p:cNvSpPr txBox="1"/>
          <p:nvPr/>
        </p:nvSpPr>
        <p:spPr>
          <a:xfrm>
            <a:off x="1219200" y="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The problem is in the Beam Kick Computation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47" name="Freccia in giù 46"/>
          <p:cNvSpPr/>
          <p:nvPr/>
        </p:nvSpPr>
        <p:spPr>
          <a:xfrm>
            <a:off x="4468368" y="2895600"/>
            <a:ext cx="381000" cy="45640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8" name="Oggetto 47"/>
          <p:cNvGraphicFramePr>
            <a:graphicFrameLocks noChangeAspect="1"/>
          </p:cNvGraphicFramePr>
          <p:nvPr/>
        </p:nvGraphicFramePr>
        <p:xfrm>
          <a:off x="2895600" y="3429000"/>
          <a:ext cx="3454400" cy="368300"/>
        </p:xfrm>
        <a:graphic>
          <a:graphicData uri="http://schemas.openxmlformats.org/presentationml/2006/ole">
            <p:oleObj spid="_x0000_s9218" name="Equation" r:id="rId4" imgW="3454200" imgH="3682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20"/>
          <p:cNvGrpSpPr/>
          <p:nvPr/>
        </p:nvGrpSpPr>
        <p:grpSpPr>
          <a:xfrm>
            <a:off x="2971800" y="533400"/>
            <a:ext cx="3719956" cy="2285206"/>
            <a:chOff x="2362200" y="381000"/>
            <a:chExt cx="4714874" cy="2896394"/>
          </a:xfrm>
        </p:grpSpPr>
        <p:sp>
          <p:nvSpPr>
            <p:cNvPr id="8" name="Ovale 7"/>
            <p:cNvSpPr/>
            <p:nvPr/>
          </p:nvSpPr>
          <p:spPr>
            <a:xfrm>
              <a:off x="2819400" y="1219200"/>
              <a:ext cx="3352800" cy="17526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Connettore 2 9"/>
            <p:cNvCxnSpPr/>
            <p:nvPr/>
          </p:nvCxnSpPr>
          <p:spPr>
            <a:xfrm rot="5400000" flipH="1" flipV="1">
              <a:off x="3125391" y="1905397"/>
              <a:ext cx="2742406" cy="1588"/>
            </a:xfrm>
            <a:prstGeom prst="straightConnector1">
              <a:avLst/>
            </a:prstGeom>
            <a:ln w="19050"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ttore 2 15"/>
            <p:cNvCxnSpPr/>
            <p:nvPr/>
          </p:nvCxnSpPr>
          <p:spPr>
            <a:xfrm>
              <a:off x="2362200" y="2100264"/>
              <a:ext cx="4572000" cy="1588"/>
            </a:xfrm>
            <a:prstGeom prst="straightConnector1">
              <a:avLst/>
            </a:prstGeom>
            <a:ln w="19050"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CasellaDiTesto 22"/>
            <p:cNvSpPr txBox="1"/>
            <p:nvPr/>
          </p:nvSpPr>
          <p:spPr>
            <a:xfrm>
              <a:off x="4468602" y="767320"/>
              <a:ext cx="404721" cy="5071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b</a:t>
              </a:r>
              <a:endParaRPr lang="en-US" sz="2000" dirty="0"/>
            </a:p>
          </p:txBody>
        </p:sp>
        <p:sp>
          <p:nvSpPr>
            <p:cNvPr id="24" name="CasellaDiTesto 23"/>
            <p:cNvSpPr txBox="1"/>
            <p:nvPr/>
          </p:nvSpPr>
          <p:spPr>
            <a:xfrm>
              <a:off x="6099242" y="1636540"/>
              <a:ext cx="390500" cy="5071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a</a:t>
              </a:r>
              <a:endParaRPr lang="en-US" sz="2000" dirty="0"/>
            </a:p>
          </p:txBody>
        </p:sp>
        <p:sp>
          <p:nvSpPr>
            <p:cNvPr id="25" name="CasellaDiTesto 24"/>
            <p:cNvSpPr txBox="1"/>
            <p:nvPr/>
          </p:nvSpPr>
          <p:spPr>
            <a:xfrm>
              <a:off x="6781800" y="2133600"/>
              <a:ext cx="29527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x</a:t>
              </a:r>
              <a:endParaRPr lang="en-US" sz="2000" dirty="0"/>
            </a:p>
          </p:txBody>
        </p:sp>
        <p:sp>
          <p:nvSpPr>
            <p:cNvPr id="26" name="CasellaDiTesto 25"/>
            <p:cNvSpPr txBox="1"/>
            <p:nvPr/>
          </p:nvSpPr>
          <p:spPr>
            <a:xfrm>
              <a:off x="4495800" y="381000"/>
              <a:ext cx="30008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y</a:t>
              </a:r>
              <a:endParaRPr lang="en-US" sz="2000" dirty="0"/>
            </a:p>
          </p:txBody>
        </p:sp>
        <p:sp>
          <p:nvSpPr>
            <p:cNvPr id="27" name="Ovale 26"/>
            <p:cNvSpPr/>
            <p:nvPr/>
          </p:nvSpPr>
          <p:spPr>
            <a:xfrm>
              <a:off x="4191000" y="1981200"/>
              <a:ext cx="609600" cy="228601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CasellaDiTesto 32"/>
            <p:cNvSpPr txBox="1"/>
            <p:nvPr/>
          </p:nvSpPr>
          <p:spPr>
            <a:xfrm>
              <a:off x="4419600" y="1525164"/>
              <a:ext cx="39786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000" dirty="0" smtClean="0"/>
                <a:t>σ</a:t>
              </a:r>
              <a:r>
                <a:rPr lang="en-US" sz="2000" baseline="-25000" dirty="0" smtClean="0"/>
                <a:t>y</a:t>
              </a:r>
              <a:endParaRPr lang="en-US" sz="2000" dirty="0"/>
            </a:p>
          </p:txBody>
        </p:sp>
        <p:sp>
          <p:nvSpPr>
            <p:cNvPr id="34" name="CasellaDiTesto 33"/>
            <p:cNvSpPr txBox="1"/>
            <p:nvPr/>
          </p:nvSpPr>
          <p:spPr>
            <a:xfrm>
              <a:off x="4680120" y="2008064"/>
              <a:ext cx="39466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000" dirty="0" smtClean="0"/>
                <a:t>σ</a:t>
              </a:r>
              <a:r>
                <a:rPr lang="en-US" sz="2000" baseline="-25000" dirty="0"/>
                <a:t>x</a:t>
              </a:r>
              <a:endParaRPr lang="en-US" sz="2000" dirty="0"/>
            </a:p>
          </p:txBody>
        </p:sp>
        <p:sp>
          <p:nvSpPr>
            <p:cNvPr id="13" name="Ovale 12"/>
            <p:cNvSpPr/>
            <p:nvPr/>
          </p:nvSpPr>
          <p:spPr>
            <a:xfrm>
              <a:off x="5105400" y="1524000"/>
              <a:ext cx="76200" cy="76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Connettore 2 16"/>
            <p:cNvCxnSpPr/>
            <p:nvPr/>
          </p:nvCxnSpPr>
          <p:spPr>
            <a:xfrm flipV="1">
              <a:off x="5181600" y="1143000"/>
              <a:ext cx="457200" cy="380206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CasellaDiTesto 19"/>
            <p:cNvSpPr txBox="1"/>
            <p:nvPr/>
          </p:nvSpPr>
          <p:spPr>
            <a:xfrm>
              <a:off x="5066440" y="767320"/>
              <a:ext cx="31931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E</a:t>
              </a:r>
              <a:endParaRPr lang="en-US" sz="2000" b="1" dirty="0"/>
            </a:p>
          </p:txBody>
        </p:sp>
      </p:grpSp>
      <p:grpSp>
        <p:nvGrpSpPr>
          <p:cNvPr id="3" name="Gruppo 20"/>
          <p:cNvGrpSpPr/>
          <p:nvPr/>
        </p:nvGrpSpPr>
        <p:grpSpPr>
          <a:xfrm>
            <a:off x="381000" y="4496593"/>
            <a:ext cx="3719956" cy="2285206"/>
            <a:chOff x="2362200" y="381000"/>
            <a:chExt cx="4714874" cy="2896394"/>
          </a:xfrm>
        </p:grpSpPr>
        <p:cxnSp>
          <p:nvCxnSpPr>
            <p:cNvPr id="98" name="Connettore 2 97"/>
            <p:cNvCxnSpPr/>
            <p:nvPr/>
          </p:nvCxnSpPr>
          <p:spPr>
            <a:xfrm rot="5400000" flipH="1" flipV="1">
              <a:off x="3125391" y="1905397"/>
              <a:ext cx="2742406" cy="1588"/>
            </a:xfrm>
            <a:prstGeom prst="straightConnector1">
              <a:avLst/>
            </a:prstGeom>
            <a:ln w="19050"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Connettore 2 98"/>
            <p:cNvCxnSpPr/>
            <p:nvPr/>
          </p:nvCxnSpPr>
          <p:spPr>
            <a:xfrm>
              <a:off x="2362200" y="2100264"/>
              <a:ext cx="4572000" cy="1588"/>
            </a:xfrm>
            <a:prstGeom prst="straightConnector1">
              <a:avLst/>
            </a:prstGeom>
            <a:ln w="19050"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CasellaDiTesto 101"/>
            <p:cNvSpPr txBox="1"/>
            <p:nvPr/>
          </p:nvSpPr>
          <p:spPr>
            <a:xfrm>
              <a:off x="6781800" y="2133600"/>
              <a:ext cx="29527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x</a:t>
              </a:r>
              <a:endParaRPr lang="en-US" sz="2000" dirty="0"/>
            </a:p>
          </p:txBody>
        </p:sp>
        <p:sp>
          <p:nvSpPr>
            <p:cNvPr id="103" name="CasellaDiTesto 102"/>
            <p:cNvSpPr txBox="1"/>
            <p:nvPr/>
          </p:nvSpPr>
          <p:spPr>
            <a:xfrm>
              <a:off x="4495800" y="381000"/>
              <a:ext cx="30008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y</a:t>
              </a:r>
              <a:endParaRPr lang="en-US" sz="2000" dirty="0"/>
            </a:p>
          </p:txBody>
        </p:sp>
        <p:sp>
          <p:nvSpPr>
            <p:cNvPr id="104" name="Ovale 103"/>
            <p:cNvSpPr/>
            <p:nvPr/>
          </p:nvSpPr>
          <p:spPr>
            <a:xfrm>
              <a:off x="4191000" y="1981200"/>
              <a:ext cx="609600" cy="228601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CasellaDiTesto 104"/>
            <p:cNvSpPr txBox="1"/>
            <p:nvPr/>
          </p:nvSpPr>
          <p:spPr>
            <a:xfrm>
              <a:off x="4475414" y="1525164"/>
              <a:ext cx="39786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000" dirty="0" smtClean="0"/>
                <a:t>σ</a:t>
              </a:r>
              <a:r>
                <a:rPr lang="en-US" sz="2000" baseline="-25000" dirty="0" smtClean="0"/>
                <a:t>y</a:t>
              </a:r>
              <a:endParaRPr lang="en-US" sz="2000" dirty="0"/>
            </a:p>
          </p:txBody>
        </p:sp>
        <p:sp>
          <p:nvSpPr>
            <p:cNvPr id="106" name="CasellaDiTesto 105"/>
            <p:cNvSpPr txBox="1"/>
            <p:nvPr/>
          </p:nvSpPr>
          <p:spPr>
            <a:xfrm>
              <a:off x="4671780" y="2022860"/>
              <a:ext cx="39466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000" dirty="0" smtClean="0"/>
                <a:t>σ</a:t>
              </a:r>
              <a:r>
                <a:rPr lang="en-US" sz="2000" baseline="-25000" dirty="0"/>
                <a:t>x</a:t>
              </a:r>
              <a:endParaRPr lang="en-US" sz="2000" dirty="0"/>
            </a:p>
          </p:txBody>
        </p:sp>
        <p:sp>
          <p:nvSpPr>
            <p:cNvPr id="107" name="Ovale 106"/>
            <p:cNvSpPr/>
            <p:nvPr/>
          </p:nvSpPr>
          <p:spPr>
            <a:xfrm>
              <a:off x="5105400" y="1524000"/>
              <a:ext cx="76200" cy="76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8" name="Connettore 2 107"/>
            <p:cNvCxnSpPr/>
            <p:nvPr/>
          </p:nvCxnSpPr>
          <p:spPr>
            <a:xfrm flipV="1">
              <a:off x="5181600" y="1143000"/>
              <a:ext cx="457200" cy="380206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CasellaDiTesto 108"/>
            <p:cNvSpPr txBox="1"/>
            <p:nvPr/>
          </p:nvSpPr>
          <p:spPr>
            <a:xfrm>
              <a:off x="5066440" y="767320"/>
              <a:ext cx="502244" cy="5071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E</a:t>
              </a:r>
              <a:r>
                <a:rPr lang="en-US" sz="2000" b="1" baseline="-25000" dirty="0"/>
                <a:t>0</a:t>
              </a:r>
              <a:endParaRPr lang="en-US" sz="2000" b="1" dirty="0"/>
            </a:p>
          </p:txBody>
        </p:sp>
      </p:grpSp>
      <p:cxnSp>
        <p:nvCxnSpPr>
          <p:cNvPr id="44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5" name="Picture 2" descr="C:\Octavio\CERN\cern_logo_whit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46" name="TextBox 7"/>
          <p:cNvSpPr txBox="1"/>
          <p:nvPr/>
        </p:nvSpPr>
        <p:spPr>
          <a:xfrm>
            <a:off x="1219200" y="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The problem is in the Beam Kick Computation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47" name="Freccia in giù 46"/>
          <p:cNvSpPr/>
          <p:nvPr/>
        </p:nvSpPr>
        <p:spPr>
          <a:xfrm>
            <a:off x="4468368" y="2895600"/>
            <a:ext cx="381000" cy="45640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7"/>
          <p:cNvSpPr txBox="1"/>
          <p:nvPr/>
        </p:nvSpPr>
        <p:spPr>
          <a:xfrm>
            <a:off x="381000" y="3809999"/>
            <a:ext cx="335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2"/>
                </a:solidFill>
                <a:latin typeface="Calibri" pitchFamily="34" charset="0"/>
              </a:rPr>
              <a:t>Beam field</a:t>
            </a:r>
          </a:p>
          <a:p>
            <a:pPr algn="ctr"/>
            <a:r>
              <a:rPr lang="en-US" b="1" dirty="0" smtClean="0">
                <a:solidFill>
                  <a:schemeClr val="tx2"/>
                </a:solidFill>
                <a:latin typeface="Calibri" pitchFamily="34" charset="0"/>
              </a:rPr>
              <a:t>calculated in free space</a:t>
            </a:r>
            <a:endParaRPr lang="en-US" b="1" dirty="0">
              <a:solidFill>
                <a:schemeClr val="tx2"/>
              </a:solidFill>
              <a:latin typeface="Calibri" pitchFamily="34" charset="0"/>
            </a:endParaRPr>
          </a:p>
        </p:txBody>
      </p:sp>
      <p:graphicFrame>
        <p:nvGraphicFramePr>
          <p:cNvPr id="48" name="Oggetto 47"/>
          <p:cNvGraphicFramePr>
            <a:graphicFrameLocks noChangeAspect="1"/>
          </p:cNvGraphicFramePr>
          <p:nvPr/>
        </p:nvGraphicFramePr>
        <p:xfrm>
          <a:off x="2895600" y="3429000"/>
          <a:ext cx="3454400" cy="368300"/>
        </p:xfrm>
        <a:graphic>
          <a:graphicData uri="http://schemas.openxmlformats.org/presentationml/2006/ole">
            <p:oleObj spid="_x0000_s8194" name="Equation" r:id="rId4" imgW="3454200" imgH="3682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20"/>
          <p:cNvGrpSpPr/>
          <p:nvPr/>
        </p:nvGrpSpPr>
        <p:grpSpPr>
          <a:xfrm>
            <a:off x="2971800" y="533400"/>
            <a:ext cx="3719956" cy="2285206"/>
            <a:chOff x="2362200" y="381000"/>
            <a:chExt cx="4714874" cy="2896394"/>
          </a:xfrm>
        </p:grpSpPr>
        <p:sp>
          <p:nvSpPr>
            <p:cNvPr id="8" name="Ovale 7"/>
            <p:cNvSpPr/>
            <p:nvPr/>
          </p:nvSpPr>
          <p:spPr>
            <a:xfrm>
              <a:off x="2819400" y="1219200"/>
              <a:ext cx="3352800" cy="17526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Connettore 2 9"/>
            <p:cNvCxnSpPr/>
            <p:nvPr/>
          </p:nvCxnSpPr>
          <p:spPr>
            <a:xfrm rot="5400000" flipH="1" flipV="1">
              <a:off x="3125391" y="1905397"/>
              <a:ext cx="2742406" cy="1588"/>
            </a:xfrm>
            <a:prstGeom prst="straightConnector1">
              <a:avLst/>
            </a:prstGeom>
            <a:ln w="19050"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ttore 2 15"/>
            <p:cNvCxnSpPr/>
            <p:nvPr/>
          </p:nvCxnSpPr>
          <p:spPr>
            <a:xfrm>
              <a:off x="2362200" y="2100264"/>
              <a:ext cx="4572000" cy="1588"/>
            </a:xfrm>
            <a:prstGeom prst="straightConnector1">
              <a:avLst/>
            </a:prstGeom>
            <a:ln w="19050"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CasellaDiTesto 22"/>
            <p:cNvSpPr txBox="1"/>
            <p:nvPr/>
          </p:nvSpPr>
          <p:spPr>
            <a:xfrm>
              <a:off x="4468602" y="767320"/>
              <a:ext cx="404721" cy="5071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b</a:t>
              </a:r>
              <a:endParaRPr lang="en-US" sz="2000" dirty="0"/>
            </a:p>
          </p:txBody>
        </p:sp>
        <p:sp>
          <p:nvSpPr>
            <p:cNvPr id="24" name="CasellaDiTesto 23"/>
            <p:cNvSpPr txBox="1"/>
            <p:nvPr/>
          </p:nvSpPr>
          <p:spPr>
            <a:xfrm>
              <a:off x="6099242" y="1636540"/>
              <a:ext cx="390500" cy="5071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a</a:t>
              </a:r>
              <a:endParaRPr lang="en-US" sz="2000" dirty="0"/>
            </a:p>
          </p:txBody>
        </p:sp>
        <p:sp>
          <p:nvSpPr>
            <p:cNvPr id="25" name="CasellaDiTesto 24"/>
            <p:cNvSpPr txBox="1"/>
            <p:nvPr/>
          </p:nvSpPr>
          <p:spPr>
            <a:xfrm>
              <a:off x="6781800" y="2133600"/>
              <a:ext cx="29527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x</a:t>
              </a:r>
              <a:endParaRPr lang="en-US" sz="2000" dirty="0"/>
            </a:p>
          </p:txBody>
        </p:sp>
        <p:sp>
          <p:nvSpPr>
            <p:cNvPr id="26" name="CasellaDiTesto 25"/>
            <p:cNvSpPr txBox="1"/>
            <p:nvPr/>
          </p:nvSpPr>
          <p:spPr>
            <a:xfrm>
              <a:off x="4495800" y="381000"/>
              <a:ext cx="30008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y</a:t>
              </a:r>
              <a:endParaRPr lang="en-US" sz="2000" dirty="0"/>
            </a:p>
          </p:txBody>
        </p:sp>
        <p:sp>
          <p:nvSpPr>
            <p:cNvPr id="27" name="Ovale 26"/>
            <p:cNvSpPr/>
            <p:nvPr/>
          </p:nvSpPr>
          <p:spPr>
            <a:xfrm>
              <a:off x="4191000" y="1981200"/>
              <a:ext cx="609600" cy="228601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CasellaDiTesto 32"/>
            <p:cNvSpPr txBox="1"/>
            <p:nvPr/>
          </p:nvSpPr>
          <p:spPr>
            <a:xfrm>
              <a:off x="4419600" y="1525164"/>
              <a:ext cx="39786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000" dirty="0" smtClean="0"/>
                <a:t>σ</a:t>
              </a:r>
              <a:r>
                <a:rPr lang="en-US" sz="2000" baseline="-25000" dirty="0" smtClean="0"/>
                <a:t>y</a:t>
              </a:r>
              <a:endParaRPr lang="en-US" sz="2000" dirty="0"/>
            </a:p>
          </p:txBody>
        </p:sp>
        <p:sp>
          <p:nvSpPr>
            <p:cNvPr id="34" name="CasellaDiTesto 33"/>
            <p:cNvSpPr txBox="1"/>
            <p:nvPr/>
          </p:nvSpPr>
          <p:spPr>
            <a:xfrm>
              <a:off x="4680120" y="2008064"/>
              <a:ext cx="39466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000" dirty="0" smtClean="0"/>
                <a:t>σ</a:t>
              </a:r>
              <a:r>
                <a:rPr lang="en-US" sz="2000" baseline="-25000" dirty="0"/>
                <a:t>x</a:t>
              </a:r>
              <a:endParaRPr lang="en-US" sz="2000" dirty="0"/>
            </a:p>
          </p:txBody>
        </p:sp>
        <p:sp>
          <p:nvSpPr>
            <p:cNvPr id="13" name="Ovale 12"/>
            <p:cNvSpPr/>
            <p:nvPr/>
          </p:nvSpPr>
          <p:spPr>
            <a:xfrm>
              <a:off x="5105400" y="1524000"/>
              <a:ext cx="76200" cy="76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Connettore 2 16"/>
            <p:cNvCxnSpPr/>
            <p:nvPr/>
          </p:nvCxnSpPr>
          <p:spPr>
            <a:xfrm flipV="1">
              <a:off x="5181600" y="1143000"/>
              <a:ext cx="457200" cy="380206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CasellaDiTesto 19"/>
            <p:cNvSpPr txBox="1"/>
            <p:nvPr/>
          </p:nvSpPr>
          <p:spPr>
            <a:xfrm>
              <a:off x="5066440" y="767320"/>
              <a:ext cx="31931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E</a:t>
              </a:r>
              <a:endParaRPr lang="en-US" sz="2000" b="1" dirty="0"/>
            </a:p>
          </p:txBody>
        </p:sp>
      </p:grpSp>
      <p:grpSp>
        <p:nvGrpSpPr>
          <p:cNvPr id="3" name="Gruppo 20"/>
          <p:cNvGrpSpPr/>
          <p:nvPr/>
        </p:nvGrpSpPr>
        <p:grpSpPr>
          <a:xfrm>
            <a:off x="381000" y="4496593"/>
            <a:ext cx="3719956" cy="2285206"/>
            <a:chOff x="2362200" y="381000"/>
            <a:chExt cx="4714874" cy="2896394"/>
          </a:xfrm>
        </p:grpSpPr>
        <p:cxnSp>
          <p:nvCxnSpPr>
            <p:cNvPr id="98" name="Connettore 2 97"/>
            <p:cNvCxnSpPr/>
            <p:nvPr/>
          </p:nvCxnSpPr>
          <p:spPr>
            <a:xfrm rot="5400000" flipH="1" flipV="1">
              <a:off x="3125391" y="1905397"/>
              <a:ext cx="2742406" cy="1588"/>
            </a:xfrm>
            <a:prstGeom prst="straightConnector1">
              <a:avLst/>
            </a:prstGeom>
            <a:ln w="19050"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Connettore 2 98"/>
            <p:cNvCxnSpPr/>
            <p:nvPr/>
          </p:nvCxnSpPr>
          <p:spPr>
            <a:xfrm>
              <a:off x="2362200" y="2100264"/>
              <a:ext cx="4572000" cy="1588"/>
            </a:xfrm>
            <a:prstGeom prst="straightConnector1">
              <a:avLst/>
            </a:prstGeom>
            <a:ln w="19050"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CasellaDiTesto 101"/>
            <p:cNvSpPr txBox="1"/>
            <p:nvPr/>
          </p:nvSpPr>
          <p:spPr>
            <a:xfrm>
              <a:off x="6781800" y="2133600"/>
              <a:ext cx="29527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x</a:t>
              </a:r>
              <a:endParaRPr lang="en-US" sz="2000" dirty="0"/>
            </a:p>
          </p:txBody>
        </p:sp>
        <p:sp>
          <p:nvSpPr>
            <p:cNvPr id="103" name="CasellaDiTesto 102"/>
            <p:cNvSpPr txBox="1"/>
            <p:nvPr/>
          </p:nvSpPr>
          <p:spPr>
            <a:xfrm>
              <a:off x="4495800" y="381000"/>
              <a:ext cx="30008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y</a:t>
              </a:r>
              <a:endParaRPr lang="en-US" sz="2000" dirty="0"/>
            </a:p>
          </p:txBody>
        </p:sp>
        <p:sp>
          <p:nvSpPr>
            <p:cNvPr id="104" name="Ovale 103"/>
            <p:cNvSpPr/>
            <p:nvPr/>
          </p:nvSpPr>
          <p:spPr>
            <a:xfrm>
              <a:off x="4191000" y="1981200"/>
              <a:ext cx="609600" cy="228601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CasellaDiTesto 104"/>
            <p:cNvSpPr txBox="1"/>
            <p:nvPr/>
          </p:nvSpPr>
          <p:spPr>
            <a:xfrm>
              <a:off x="4475414" y="1525164"/>
              <a:ext cx="39786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000" dirty="0" smtClean="0"/>
                <a:t>σ</a:t>
              </a:r>
              <a:r>
                <a:rPr lang="en-US" sz="2000" baseline="-25000" dirty="0" smtClean="0"/>
                <a:t>y</a:t>
              </a:r>
              <a:endParaRPr lang="en-US" sz="2000" dirty="0"/>
            </a:p>
          </p:txBody>
        </p:sp>
        <p:sp>
          <p:nvSpPr>
            <p:cNvPr id="106" name="CasellaDiTesto 105"/>
            <p:cNvSpPr txBox="1"/>
            <p:nvPr/>
          </p:nvSpPr>
          <p:spPr>
            <a:xfrm>
              <a:off x="4671780" y="2022860"/>
              <a:ext cx="39466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000" dirty="0" smtClean="0"/>
                <a:t>σ</a:t>
              </a:r>
              <a:r>
                <a:rPr lang="en-US" sz="2000" baseline="-25000" dirty="0"/>
                <a:t>x</a:t>
              </a:r>
              <a:endParaRPr lang="en-US" sz="2000" dirty="0"/>
            </a:p>
          </p:txBody>
        </p:sp>
        <p:sp>
          <p:nvSpPr>
            <p:cNvPr id="107" name="Ovale 106"/>
            <p:cNvSpPr/>
            <p:nvPr/>
          </p:nvSpPr>
          <p:spPr>
            <a:xfrm>
              <a:off x="5105400" y="1524000"/>
              <a:ext cx="76200" cy="76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8" name="Connettore 2 107"/>
            <p:cNvCxnSpPr/>
            <p:nvPr/>
          </p:nvCxnSpPr>
          <p:spPr>
            <a:xfrm flipV="1">
              <a:off x="5181600" y="1143000"/>
              <a:ext cx="457200" cy="380206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CasellaDiTesto 108"/>
            <p:cNvSpPr txBox="1"/>
            <p:nvPr/>
          </p:nvSpPr>
          <p:spPr>
            <a:xfrm>
              <a:off x="5066440" y="767320"/>
              <a:ext cx="502244" cy="5071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E</a:t>
              </a:r>
              <a:r>
                <a:rPr lang="en-US" sz="2000" b="1" baseline="-25000" dirty="0"/>
                <a:t>0</a:t>
              </a:r>
              <a:endParaRPr lang="en-US" sz="2000" b="1" dirty="0"/>
            </a:p>
          </p:txBody>
        </p:sp>
      </p:grpSp>
      <p:grpSp>
        <p:nvGrpSpPr>
          <p:cNvPr id="4" name="Gruppo 48"/>
          <p:cNvGrpSpPr/>
          <p:nvPr/>
        </p:nvGrpSpPr>
        <p:grpSpPr>
          <a:xfrm>
            <a:off x="5347844" y="4496593"/>
            <a:ext cx="3719956" cy="2285207"/>
            <a:chOff x="5347844" y="4191794"/>
            <a:chExt cx="3719956" cy="2285207"/>
          </a:xfrm>
        </p:grpSpPr>
        <p:sp>
          <p:nvSpPr>
            <p:cNvPr id="83" name="Ovale 82"/>
            <p:cNvSpPr/>
            <p:nvPr/>
          </p:nvSpPr>
          <p:spPr>
            <a:xfrm>
              <a:off x="5708567" y="4853120"/>
              <a:ext cx="2645303" cy="1382772"/>
            </a:xfrm>
            <a:prstGeom prst="ellipse">
              <a:avLst/>
            </a:prstGeom>
            <a:noFill/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4" name="Connettore 2 83"/>
            <p:cNvCxnSpPr/>
            <p:nvPr/>
          </p:nvCxnSpPr>
          <p:spPr>
            <a:xfrm rot="5400000" flipH="1" flipV="1">
              <a:off x="5949989" y="5394518"/>
              <a:ext cx="2163712" cy="1253"/>
            </a:xfrm>
            <a:prstGeom prst="straightConnector1">
              <a:avLst/>
            </a:prstGeom>
            <a:ln w="19050"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Connettore 2 84"/>
            <p:cNvCxnSpPr/>
            <p:nvPr/>
          </p:nvCxnSpPr>
          <p:spPr>
            <a:xfrm>
              <a:off x="5347844" y="5548264"/>
              <a:ext cx="3607231" cy="1253"/>
            </a:xfrm>
            <a:prstGeom prst="straightConnector1">
              <a:avLst/>
            </a:prstGeom>
            <a:ln w="19050"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CasellaDiTesto 85"/>
            <p:cNvSpPr txBox="1"/>
            <p:nvPr/>
          </p:nvSpPr>
          <p:spPr>
            <a:xfrm>
              <a:off x="7009726" y="4497388"/>
              <a:ext cx="31931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b</a:t>
              </a:r>
              <a:endParaRPr lang="en-US" sz="2000" dirty="0"/>
            </a:p>
          </p:txBody>
        </p:sp>
        <p:sp>
          <p:nvSpPr>
            <p:cNvPr id="87" name="CasellaDiTesto 86"/>
            <p:cNvSpPr txBox="1"/>
            <p:nvPr/>
          </p:nvSpPr>
          <p:spPr>
            <a:xfrm>
              <a:off x="8319644" y="5183188"/>
              <a:ext cx="30809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a</a:t>
              </a:r>
              <a:endParaRPr lang="en-US" sz="2000" dirty="0"/>
            </a:p>
          </p:txBody>
        </p:sp>
        <p:sp>
          <p:nvSpPr>
            <p:cNvPr id="88" name="CasellaDiTesto 87"/>
            <p:cNvSpPr txBox="1"/>
            <p:nvPr/>
          </p:nvSpPr>
          <p:spPr>
            <a:xfrm>
              <a:off x="8834834" y="5487988"/>
              <a:ext cx="232966" cy="3156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x</a:t>
              </a:r>
              <a:endParaRPr lang="en-US" sz="2000" dirty="0"/>
            </a:p>
          </p:txBody>
        </p:sp>
        <p:sp>
          <p:nvSpPr>
            <p:cNvPr id="89" name="CasellaDiTesto 88"/>
            <p:cNvSpPr txBox="1"/>
            <p:nvPr/>
          </p:nvSpPr>
          <p:spPr>
            <a:xfrm>
              <a:off x="7031218" y="4191794"/>
              <a:ext cx="236760" cy="3156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y</a:t>
              </a:r>
              <a:endParaRPr lang="en-US" sz="2000" dirty="0"/>
            </a:p>
          </p:txBody>
        </p:sp>
        <p:sp>
          <p:nvSpPr>
            <p:cNvPr id="93" name="Ovale 92"/>
            <p:cNvSpPr/>
            <p:nvPr/>
          </p:nvSpPr>
          <p:spPr>
            <a:xfrm>
              <a:off x="7512182" y="5093602"/>
              <a:ext cx="60121" cy="6012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4" name="Connettore 2 93"/>
            <p:cNvCxnSpPr/>
            <p:nvPr/>
          </p:nvCxnSpPr>
          <p:spPr>
            <a:xfrm flipV="1">
              <a:off x="7572303" y="4792999"/>
              <a:ext cx="360723" cy="299976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CasellaDiTesto 94"/>
            <p:cNvSpPr txBox="1"/>
            <p:nvPr/>
          </p:nvSpPr>
          <p:spPr>
            <a:xfrm>
              <a:off x="7481444" y="4344194"/>
              <a:ext cx="94929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err="1" smtClean="0"/>
                <a:t>E</a:t>
              </a:r>
              <a:r>
                <a:rPr lang="en-US" sz="2000" b="1" baseline="-25000" dirty="0" err="1" smtClean="0"/>
                <a:t>imag</a:t>
              </a:r>
              <a:r>
                <a:rPr lang="en-US" sz="2000" b="1" baseline="-25000" dirty="0" smtClean="0"/>
                <a:t>. </a:t>
              </a:r>
              <a:r>
                <a:rPr lang="en-US" sz="2000" b="1" baseline="-25000" dirty="0" err="1"/>
                <a:t>c</a:t>
              </a:r>
              <a:r>
                <a:rPr lang="en-US" sz="2000" b="1" baseline="-25000" dirty="0" err="1" smtClean="0"/>
                <a:t>h</a:t>
              </a:r>
              <a:r>
                <a:rPr lang="en-US" sz="2000" b="1" baseline="-25000" dirty="0" smtClean="0"/>
                <a:t>.</a:t>
              </a:r>
              <a:endParaRPr lang="en-US" sz="2000" b="1" dirty="0"/>
            </a:p>
          </p:txBody>
        </p:sp>
        <p:sp>
          <p:nvSpPr>
            <p:cNvPr id="111" name="Connettore 110"/>
            <p:cNvSpPr/>
            <p:nvPr/>
          </p:nvSpPr>
          <p:spPr>
            <a:xfrm>
              <a:off x="6987668" y="5504688"/>
              <a:ext cx="91440" cy="91440"/>
            </a:xfrm>
            <a:prstGeom prst="flowChartConnector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44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5" name="Picture 2" descr="C:\Octavio\CERN\cern_logo_whit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46" name="TextBox 7"/>
          <p:cNvSpPr txBox="1"/>
          <p:nvPr/>
        </p:nvSpPr>
        <p:spPr>
          <a:xfrm>
            <a:off x="1219200" y="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The problem is in the Beam Kick Computation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47" name="Freccia in giù 46"/>
          <p:cNvSpPr/>
          <p:nvPr/>
        </p:nvSpPr>
        <p:spPr>
          <a:xfrm>
            <a:off x="4468368" y="2895600"/>
            <a:ext cx="381000" cy="45640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Croce 50"/>
          <p:cNvSpPr/>
          <p:nvPr/>
        </p:nvSpPr>
        <p:spPr>
          <a:xfrm>
            <a:off x="4343400" y="5562599"/>
            <a:ext cx="609600" cy="6096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7"/>
          <p:cNvSpPr txBox="1"/>
          <p:nvPr/>
        </p:nvSpPr>
        <p:spPr>
          <a:xfrm>
            <a:off x="381000" y="3809999"/>
            <a:ext cx="335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2"/>
                </a:solidFill>
                <a:latin typeface="Calibri" pitchFamily="34" charset="0"/>
              </a:rPr>
              <a:t>Beam field</a:t>
            </a:r>
          </a:p>
          <a:p>
            <a:pPr algn="ctr"/>
            <a:r>
              <a:rPr lang="en-US" b="1" dirty="0" smtClean="0">
                <a:solidFill>
                  <a:schemeClr val="tx2"/>
                </a:solidFill>
                <a:latin typeface="Calibri" pitchFamily="34" charset="0"/>
              </a:rPr>
              <a:t>calculated in free space</a:t>
            </a:r>
            <a:endParaRPr lang="en-US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53" name="TextBox 7"/>
          <p:cNvSpPr txBox="1"/>
          <p:nvPr/>
        </p:nvSpPr>
        <p:spPr>
          <a:xfrm>
            <a:off x="5181600" y="3962400"/>
            <a:ext cx="365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2"/>
                </a:solidFill>
                <a:latin typeface="Calibri" pitchFamily="34" charset="0"/>
              </a:rPr>
              <a:t>Image charge contributions</a:t>
            </a:r>
          </a:p>
          <a:p>
            <a:pPr algn="ctr"/>
            <a:r>
              <a:rPr lang="en-US" sz="1400" b="1" dirty="0" smtClean="0">
                <a:solidFill>
                  <a:schemeClr val="tx2"/>
                </a:solidFill>
                <a:latin typeface="Calibri" pitchFamily="34" charset="0"/>
              </a:rPr>
              <a:t>(effect of the perfectly conducting chamber)</a:t>
            </a:r>
            <a:endParaRPr lang="en-US" sz="1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graphicFrame>
        <p:nvGraphicFramePr>
          <p:cNvPr id="48" name="Oggetto 47"/>
          <p:cNvGraphicFramePr>
            <a:graphicFrameLocks noChangeAspect="1"/>
          </p:cNvGraphicFramePr>
          <p:nvPr/>
        </p:nvGraphicFramePr>
        <p:xfrm>
          <a:off x="2895600" y="3429000"/>
          <a:ext cx="3454400" cy="368300"/>
        </p:xfrm>
        <a:graphic>
          <a:graphicData uri="http://schemas.openxmlformats.org/presentationml/2006/ole">
            <p:oleObj spid="_x0000_s3074" name="Equation" r:id="rId4" imgW="3454200" imgH="3682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5" name="Picture 2" descr="C:\Octavio\CERN\cern_logo_whit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46" name="TextBox 7"/>
          <p:cNvSpPr txBox="1"/>
          <p:nvPr/>
        </p:nvSpPr>
        <p:spPr>
          <a:xfrm>
            <a:off x="1219200" y="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Beam kick computation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grpSp>
        <p:nvGrpSpPr>
          <p:cNvPr id="2" name="Gruppo 20"/>
          <p:cNvGrpSpPr/>
          <p:nvPr/>
        </p:nvGrpSpPr>
        <p:grpSpPr>
          <a:xfrm>
            <a:off x="381000" y="1829593"/>
            <a:ext cx="3719956" cy="2285206"/>
            <a:chOff x="2362200" y="381000"/>
            <a:chExt cx="4714874" cy="2896394"/>
          </a:xfrm>
        </p:grpSpPr>
        <p:cxnSp>
          <p:nvCxnSpPr>
            <p:cNvPr id="49" name="Connettore 2 48"/>
            <p:cNvCxnSpPr/>
            <p:nvPr/>
          </p:nvCxnSpPr>
          <p:spPr>
            <a:xfrm rot="5400000" flipH="1" flipV="1">
              <a:off x="3125391" y="1905397"/>
              <a:ext cx="2742406" cy="1588"/>
            </a:xfrm>
            <a:prstGeom prst="straightConnector1">
              <a:avLst/>
            </a:prstGeom>
            <a:ln w="19050"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nettore 2 49"/>
            <p:cNvCxnSpPr/>
            <p:nvPr/>
          </p:nvCxnSpPr>
          <p:spPr>
            <a:xfrm>
              <a:off x="2362200" y="2100264"/>
              <a:ext cx="4572000" cy="1588"/>
            </a:xfrm>
            <a:prstGeom prst="straightConnector1">
              <a:avLst/>
            </a:prstGeom>
            <a:ln w="19050"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CasellaDiTesto 53"/>
            <p:cNvSpPr txBox="1"/>
            <p:nvPr/>
          </p:nvSpPr>
          <p:spPr>
            <a:xfrm>
              <a:off x="6781800" y="2133600"/>
              <a:ext cx="29527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x</a:t>
              </a:r>
              <a:endParaRPr lang="en-US" sz="2000" dirty="0"/>
            </a:p>
          </p:txBody>
        </p:sp>
        <p:sp>
          <p:nvSpPr>
            <p:cNvPr id="55" name="CasellaDiTesto 54"/>
            <p:cNvSpPr txBox="1"/>
            <p:nvPr/>
          </p:nvSpPr>
          <p:spPr>
            <a:xfrm>
              <a:off x="4495800" y="381000"/>
              <a:ext cx="30008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y</a:t>
              </a:r>
              <a:endParaRPr lang="en-US" sz="2000" dirty="0"/>
            </a:p>
          </p:txBody>
        </p:sp>
        <p:sp>
          <p:nvSpPr>
            <p:cNvPr id="56" name="Ovale 55"/>
            <p:cNvSpPr/>
            <p:nvPr/>
          </p:nvSpPr>
          <p:spPr>
            <a:xfrm>
              <a:off x="4191000" y="1981200"/>
              <a:ext cx="609600" cy="228601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CasellaDiTesto 56"/>
            <p:cNvSpPr txBox="1"/>
            <p:nvPr/>
          </p:nvSpPr>
          <p:spPr>
            <a:xfrm>
              <a:off x="4475414" y="1525164"/>
              <a:ext cx="39786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000" dirty="0" smtClean="0"/>
                <a:t>σ</a:t>
              </a:r>
              <a:r>
                <a:rPr lang="en-US" sz="2000" baseline="-25000" dirty="0" smtClean="0"/>
                <a:t>y</a:t>
              </a:r>
              <a:endParaRPr lang="en-US" sz="2000" dirty="0"/>
            </a:p>
          </p:txBody>
        </p:sp>
        <p:sp>
          <p:nvSpPr>
            <p:cNvPr id="58" name="CasellaDiTesto 57"/>
            <p:cNvSpPr txBox="1"/>
            <p:nvPr/>
          </p:nvSpPr>
          <p:spPr>
            <a:xfrm>
              <a:off x="4671780" y="2022860"/>
              <a:ext cx="39466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000" dirty="0" smtClean="0"/>
                <a:t>σ</a:t>
              </a:r>
              <a:r>
                <a:rPr lang="en-US" sz="2000" baseline="-25000" dirty="0"/>
                <a:t>x</a:t>
              </a:r>
              <a:endParaRPr lang="en-US" sz="2000" dirty="0"/>
            </a:p>
          </p:txBody>
        </p:sp>
        <p:sp>
          <p:nvSpPr>
            <p:cNvPr id="59" name="Ovale 58"/>
            <p:cNvSpPr/>
            <p:nvPr/>
          </p:nvSpPr>
          <p:spPr>
            <a:xfrm>
              <a:off x="5105400" y="1524000"/>
              <a:ext cx="76200" cy="76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0" name="Connettore 2 59"/>
            <p:cNvCxnSpPr/>
            <p:nvPr/>
          </p:nvCxnSpPr>
          <p:spPr>
            <a:xfrm flipV="1">
              <a:off x="5181600" y="1143000"/>
              <a:ext cx="457200" cy="380206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CasellaDiTesto 60"/>
            <p:cNvSpPr txBox="1"/>
            <p:nvPr/>
          </p:nvSpPr>
          <p:spPr>
            <a:xfrm>
              <a:off x="5066440" y="767320"/>
              <a:ext cx="502244" cy="5071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E</a:t>
              </a:r>
              <a:r>
                <a:rPr lang="en-US" sz="2000" b="1" baseline="-25000" dirty="0"/>
                <a:t>0</a:t>
              </a:r>
              <a:endParaRPr lang="en-US" sz="2000" b="1" dirty="0"/>
            </a:p>
          </p:txBody>
        </p:sp>
      </p:grpSp>
      <p:sp>
        <p:nvSpPr>
          <p:cNvPr id="75" name="TextBox 7"/>
          <p:cNvSpPr txBox="1"/>
          <p:nvPr/>
        </p:nvSpPr>
        <p:spPr>
          <a:xfrm>
            <a:off x="381000" y="1142999"/>
            <a:ext cx="335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2"/>
                </a:solidFill>
                <a:latin typeface="Calibri" pitchFamily="34" charset="0"/>
              </a:rPr>
              <a:t>Beam field</a:t>
            </a:r>
          </a:p>
          <a:p>
            <a:pPr algn="ctr"/>
            <a:r>
              <a:rPr lang="en-US" b="1" dirty="0" smtClean="0">
                <a:solidFill>
                  <a:schemeClr val="tx2"/>
                </a:solidFill>
                <a:latin typeface="Calibri" pitchFamily="34" charset="0"/>
              </a:rPr>
              <a:t>calculated in free space</a:t>
            </a:r>
            <a:endParaRPr lang="en-US" b="1" dirty="0">
              <a:solidFill>
                <a:schemeClr val="tx2"/>
              </a:solidFill>
              <a:latin typeface="Calibri" pitchFamily="34" charset="0"/>
            </a:endParaRPr>
          </a:p>
        </p:txBody>
      </p:sp>
      <p:graphicFrame>
        <p:nvGraphicFramePr>
          <p:cNvPr id="77" name="Oggetto 76"/>
          <p:cNvGraphicFramePr>
            <a:graphicFrameLocks noChangeAspect="1"/>
          </p:cNvGraphicFramePr>
          <p:nvPr/>
        </p:nvGraphicFramePr>
        <p:xfrm>
          <a:off x="2895600" y="762000"/>
          <a:ext cx="3454400" cy="368300"/>
        </p:xfrm>
        <a:graphic>
          <a:graphicData uri="http://schemas.openxmlformats.org/presentationml/2006/ole">
            <p:oleObj spid="_x0000_s12290" name="Equation" r:id="rId4" imgW="3454200" imgH="368280" progId="Equation.DSMT4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76200" y="4510088"/>
          <a:ext cx="4114800" cy="744487"/>
        </p:xfrm>
        <a:graphic>
          <a:graphicData uri="http://schemas.openxmlformats.org/presentationml/2006/ole">
            <p:oleObj spid="_x0000_s12291" name="Equation" r:id="rId5" imgW="5194080" imgH="939600" progId="Equation.DSMT4">
              <p:embed/>
            </p:oleObj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28575" y="5591175"/>
          <a:ext cx="1419225" cy="414338"/>
        </p:xfrm>
        <a:graphic>
          <a:graphicData uri="http://schemas.openxmlformats.org/presentationml/2006/ole">
            <p:oleObj spid="_x0000_s12292" name="Equation" r:id="rId6" imgW="1790640" imgH="520560" progId="Equation.DSMT4">
              <p:embed/>
            </p:oleObj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1568450" y="5500688"/>
          <a:ext cx="1358900" cy="595312"/>
        </p:xfrm>
        <a:graphic>
          <a:graphicData uri="http://schemas.openxmlformats.org/presentationml/2006/ole">
            <p:oleObj spid="_x0000_s12293" name="Equation" r:id="rId7" imgW="1714320" imgH="749160" progId="Equation.DSMT4">
              <p:embed/>
            </p:oleObj>
          </a:graphicData>
        </a:graphic>
      </p:graphicFrame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3048000" y="5516563"/>
          <a:ext cx="1085850" cy="563563"/>
        </p:xfrm>
        <a:graphic>
          <a:graphicData uri="http://schemas.openxmlformats.org/presentationml/2006/ole">
            <p:oleObj spid="_x0000_s12294" name="Equation" r:id="rId8" imgW="1371600" imgH="711000" progId="Equation.DSMT4">
              <p:embed/>
            </p:oleObj>
          </a:graphicData>
        </a:graphic>
      </p:graphicFrame>
      <p:sp>
        <p:nvSpPr>
          <p:cNvPr id="78" name="Rettangolo 77"/>
          <p:cNvSpPr/>
          <p:nvPr/>
        </p:nvSpPr>
        <p:spPr>
          <a:xfrm>
            <a:off x="76200" y="4114800"/>
            <a:ext cx="3804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Based on the </a:t>
            </a:r>
            <a:r>
              <a:rPr lang="en-US" dirty="0" err="1" smtClean="0">
                <a:solidFill>
                  <a:schemeClr val="tx2"/>
                </a:solidFill>
                <a:latin typeface="Calibri" pitchFamily="34" charset="0"/>
              </a:rPr>
              <a:t>Bassetti</a:t>
            </a:r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-Erskine formula:</a:t>
            </a:r>
            <a:endParaRPr lang="en-US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79" name="Rettangolo 78"/>
          <p:cNvSpPr/>
          <p:nvPr/>
        </p:nvSpPr>
        <p:spPr>
          <a:xfrm>
            <a:off x="457200" y="6172200"/>
            <a:ext cx="26579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Valid in this form only for:</a:t>
            </a:r>
            <a:endParaRPr lang="en-US" dirty="0">
              <a:solidFill>
                <a:schemeClr val="tx2"/>
              </a:solidFill>
              <a:latin typeface="Calibri" pitchFamily="34" charset="0"/>
            </a:endParaRPr>
          </a:p>
        </p:txBody>
      </p:sp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3038102" y="6248400"/>
          <a:ext cx="655637" cy="293687"/>
        </p:xfrm>
        <a:graphic>
          <a:graphicData uri="http://schemas.openxmlformats.org/presentationml/2006/ole">
            <p:oleObj spid="_x0000_s12295" name="Equation" r:id="rId9" imgW="825480" imgH="368280" progId="Equation.DSMT4">
              <p:embed/>
            </p:oleObj>
          </a:graphicData>
        </a:graphic>
      </p:graphicFrame>
      <p:sp>
        <p:nvSpPr>
          <p:cNvPr id="90" name="Rettangolo 89"/>
          <p:cNvSpPr/>
          <p:nvPr/>
        </p:nvSpPr>
        <p:spPr>
          <a:xfrm>
            <a:off x="96238" y="5105400"/>
            <a:ext cx="8420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where:</a:t>
            </a:r>
            <a:endParaRPr lang="en-US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5" name="Picture 2" descr="C:\Octavio\CERN\cern_logo_whit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46" name="TextBox 7"/>
          <p:cNvSpPr txBox="1"/>
          <p:nvPr/>
        </p:nvSpPr>
        <p:spPr>
          <a:xfrm>
            <a:off x="1219200" y="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Beam kick computation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grpSp>
        <p:nvGrpSpPr>
          <p:cNvPr id="48" name="Gruppo 20"/>
          <p:cNvGrpSpPr/>
          <p:nvPr/>
        </p:nvGrpSpPr>
        <p:grpSpPr>
          <a:xfrm>
            <a:off x="381000" y="1829593"/>
            <a:ext cx="3719956" cy="2285206"/>
            <a:chOff x="2362200" y="381000"/>
            <a:chExt cx="4714874" cy="2896394"/>
          </a:xfrm>
        </p:grpSpPr>
        <p:cxnSp>
          <p:nvCxnSpPr>
            <p:cNvPr id="49" name="Connettore 2 48"/>
            <p:cNvCxnSpPr/>
            <p:nvPr/>
          </p:nvCxnSpPr>
          <p:spPr>
            <a:xfrm rot="5400000" flipH="1" flipV="1">
              <a:off x="3125391" y="1905397"/>
              <a:ext cx="2742406" cy="1588"/>
            </a:xfrm>
            <a:prstGeom prst="straightConnector1">
              <a:avLst/>
            </a:prstGeom>
            <a:ln w="19050"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nettore 2 49"/>
            <p:cNvCxnSpPr/>
            <p:nvPr/>
          </p:nvCxnSpPr>
          <p:spPr>
            <a:xfrm>
              <a:off x="2362200" y="2100264"/>
              <a:ext cx="4572000" cy="1588"/>
            </a:xfrm>
            <a:prstGeom prst="straightConnector1">
              <a:avLst/>
            </a:prstGeom>
            <a:ln w="19050"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CasellaDiTesto 53"/>
            <p:cNvSpPr txBox="1"/>
            <p:nvPr/>
          </p:nvSpPr>
          <p:spPr>
            <a:xfrm>
              <a:off x="6781800" y="2133600"/>
              <a:ext cx="29527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x</a:t>
              </a:r>
              <a:endParaRPr lang="en-US" sz="2000" dirty="0"/>
            </a:p>
          </p:txBody>
        </p:sp>
        <p:sp>
          <p:nvSpPr>
            <p:cNvPr id="55" name="CasellaDiTesto 54"/>
            <p:cNvSpPr txBox="1"/>
            <p:nvPr/>
          </p:nvSpPr>
          <p:spPr>
            <a:xfrm>
              <a:off x="4495800" y="381000"/>
              <a:ext cx="30008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y</a:t>
              </a:r>
              <a:endParaRPr lang="en-US" sz="2000" dirty="0"/>
            </a:p>
          </p:txBody>
        </p:sp>
        <p:sp>
          <p:nvSpPr>
            <p:cNvPr id="56" name="Ovale 55"/>
            <p:cNvSpPr/>
            <p:nvPr/>
          </p:nvSpPr>
          <p:spPr>
            <a:xfrm>
              <a:off x="4191000" y="1981200"/>
              <a:ext cx="609600" cy="228601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CasellaDiTesto 56"/>
            <p:cNvSpPr txBox="1"/>
            <p:nvPr/>
          </p:nvSpPr>
          <p:spPr>
            <a:xfrm>
              <a:off x="4475414" y="1525164"/>
              <a:ext cx="39786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000" dirty="0" smtClean="0"/>
                <a:t>σ</a:t>
              </a:r>
              <a:r>
                <a:rPr lang="en-US" sz="2000" baseline="-25000" dirty="0" smtClean="0"/>
                <a:t>y</a:t>
              </a:r>
              <a:endParaRPr lang="en-US" sz="2000" dirty="0"/>
            </a:p>
          </p:txBody>
        </p:sp>
        <p:sp>
          <p:nvSpPr>
            <p:cNvPr id="58" name="CasellaDiTesto 57"/>
            <p:cNvSpPr txBox="1"/>
            <p:nvPr/>
          </p:nvSpPr>
          <p:spPr>
            <a:xfrm>
              <a:off x="4671780" y="2022860"/>
              <a:ext cx="39466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000" dirty="0" smtClean="0"/>
                <a:t>σ</a:t>
              </a:r>
              <a:r>
                <a:rPr lang="en-US" sz="2000" baseline="-25000" dirty="0"/>
                <a:t>x</a:t>
              </a:r>
              <a:endParaRPr lang="en-US" sz="2000" dirty="0"/>
            </a:p>
          </p:txBody>
        </p:sp>
        <p:sp>
          <p:nvSpPr>
            <p:cNvPr id="59" name="Ovale 58"/>
            <p:cNvSpPr/>
            <p:nvPr/>
          </p:nvSpPr>
          <p:spPr>
            <a:xfrm>
              <a:off x="5105400" y="1524000"/>
              <a:ext cx="76200" cy="76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0" name="Connettore 2 59"/>
            <p:cNvCxnSpPr/>
            <p:nvPr/>
          </p:nvCxnSpPr>
          <p:spPr>
            <a:xfrm flipV="1">
              <a:off x="5181600" y="1143000"/>
              <a:ext cx="457200" cy="380206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CasellaDiTesto 60"/>
            <p:cNvSpPr txBox="1"/>
            <p:nvPr/>
          </p:nvSpPr>
          <p:spPr>
            <a:xfrm>
              <a:off x="5066440" y="767320"/>
              <a:ext cx="502244" cy="5071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E</a:t>
              </a:r>
              <a:r>
                <a:rPr lang="en-US" sz="2000" b="1" baseline="-25000" dirty="0"/>
                <a:t>0</a:t>
              </a:r>
              <a:endParaRPr lang="en-US" sz="2000" b="1" dirty="0"/>
            </a:p>
          </p:txBody>
        </p:sp>
      </p:grpSp>
      <p:sp>
        <p:nvSpPr>
          <p:cNvPr id="75" name="TextBox 7"/>
          <p:cNvSpPr txBox="1"/>
          <p:nvPr/>
        </p:nvSpPr>
        <p:spPr>
          <a:xfrm>
            <a:off x="381000" y="1142999"/>
            <a:ext cx="335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2"/>
                </a:solidFill>
                <a:latin typeface="Calibri" pitchFamily="34" charset="0"/>
              </a:rPr>
              <a:t>Beam field</a:t>
            </a:r>
          </a:p>
          <a:p>
            <a:pPr algn="ctr"/>
            <a:r>
              <a:rPr lang="en-US" b="1" dirty="0" smtClean="0">
                <a:solidFill>
                  <a:schemeClr val="tx2"/>
                </a:solidFill>
                <a:latin typeface="Calibri" pitchFamily="34" charset="0"/>
              </a:rPr>
              <a:t>calculated in free space</a:t>
            </a:r>
            <a:endParaRPr lang="en-US" b="1" dirty="0">
              <a:solidFill>
                <a:schemeClr val="tx2"/>
              </a:solidFill>
              <a:latin typeface="Calibri" pitchFamily="34" charset="0"/>
            </a:endParaRPr>
          </a:p>
        </p:txBody>
      </p:sp>
      <p:graphicFrame>
        <p:nvGraphicFramePr>
          <p:cNvPr id="77" name="Oggetto 76"/>
          <p:cNvGraphicFramePr>
            <a:graphicFrameLocks noChangeAspect="1"/>
          </p:cNvGraphicFramePr>
          <p:nvPr/>
        </p:nvGraphicFramePr>
        <p:xfrm>
          <a:off x="2895600" y="762000"/>
          <a:ext cx="3454400" cy="368300"/>
        </p:xfrm>
        <a:graphic>
          <a:graphicData uri="http://schemas.openxmlformats.org/presentationml/2006/ole">
            <p:oleObj spid="_x0000_s2050" name="Equation" r:id="rId4" imgW="3454200" imgH="368280" progId="Equation.DSMT4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76200" y="4510088"/>
          <a:ext cx="4114800" cy="744487"/>
        </p:xfrm>
        <a:graphic>
          <a:graphicData uri="http://schemas.openxmlformats.org/presentationml/2006/ole">
            <p:oleObj spid="_x0000_s2051" name="Equation" r:id="rId5" imgW="5194080" imgH="939600" progId="Equation.DSMT4">
              <p:embed/>
            </p:oleObj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28575" y="5591175"/>
          <a:ext cx="1419225" cy="414338"/>
        </p:xfrm>
        <a:graphic>
          <a:graphicData uri="http://schemas.openxmlformats.org/presentationml/2006/ole">
            <p:oleObj spid="_x0000_s2052" name="Equation" r:id="rId6" imgW="1790640" imgH="520560" progId="Equation.DSMT4">
              <p:embed/>
            </p:oleObj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1568450" y="5500688"/>
          <a:ext cx="1358900" cy="595312"/>
        </p:xfrm>
        <a:graphic>
          <a:graphicData uri="http://schemas.openxmlformats.org/presentationml/2006/ole">
            <p:oleObj spid="_x0000_s2053" name="Equation" r:id="rId7" imgW="1714320" imgH="749160" progId="Equation.DSMT4">
              <p:embed/>
            </p:oleObj>
          </a:graphicData>
        </a:graphic>
      </p:graphicFrame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3048000" y="5516563"/>
          <a:ext cx="1085850" cy="563563"/>
        </p:xfrm>
        <a:graphic>
          <a:graphicData uri="http://schemas.openxmlformats.org/presentationml/2006/ole">
            <p:oleObj spid="_x0000_s2054" name="Equation" r:id="rId8" imgW="1371600" imgH="711000" progId="Equation.DSMT4">
              <p:embed/>
            </p:oleObj>
          </a:graphicData>
        </a:graphic>
      </p:graphicFrame>
      <p:sp>
        <p:nvSpPr>
          <p:cNvPr id="78" name="Rettangolo 77"/>
          <p:cNvSpPr/>
          <p:nvPr/>
        </p:nvSpPr>
        <p:spPr>
          <a:xfrm>
            <a:off x="76200" y="4114800"/>
            <a:ext cx="3804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Based on the </a:t>
            </a:r>
            <a:r>
              <a:rPr lang="en-US" dirty="0" err="1" smtClean="0">
                <a:solidFill>
                  <a:schemeClr val="tx2"/>
                </a:solidFill>
                <a:latin typeface="Calibri" pitchFamily="34" charset="0"/>
              </a:rPr>
              <a:t>Bassetti</a:t>
            </a:r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-Erskine formula:</a:t>
            </a:r>
            <a:endParaRPr lang="en-US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79" name="Rettangolo 78"/>
          <p:cNvSpPr/>
          <p:nvPr/>
        </p:nvSpPr>
        <p:spPr>
          <a:xfrm>
            <a:off x="457200" y="6172200"/>
            <a:ext cx="26579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Valid in this form only for:</a:t>
            </a:r>
            <a:endParaRPr lang="en-US" dirty="0">
              <a:solidFill>
                <a:schemeClr val="tx2"/>
              </a:solidFill>
              <a:latin typeface="Calibri" pitchFamily="34" charset="0"/>
            </a:endParaRPr>
          </a:p>
        </p:txBody>
      </p:sp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3038102" y="6248400"/>
          <a:ext cx="655637" cy="293687"/>
        </p:xfrm>
        <a:graphic>
          <a:graphicData uri="http://schemas.openxmlformats.org/presentationml/2006/ole">
            <p:oleObj spid="_x0000_s2055" name="Equation" r:id="rId9" imgW="825480" imgH="368280" progId="Equation.DSMT4">
              <p:embed/>
            </p:oleObj>
          </a:graphicData>
        </a:graphic>
      </p:graphicFrame>
      <p:sp>
        <p:nvSpPr>
          <p:cNvPr id="80" name="Ovale 79"/>
          <p:cNvSpPr/>
          <p:nvPr/>
        </p:nvSpPr>
        <p:spPr>
          <a:xfrm>
            <a:off x="304800" y="6172200"/>
            <a:ext cx="38100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ettangolo 89"/>
          <p:cNvSpPr/>
          <p:nvPr/>
        </p:nvSpPr>
        <p:spPr>
          <a:xfrm>
            <a:off x="96238" y="5105400"/>
            <a:ext cx="8420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where:</a:t>
            </a:r>
            <a:endParaRPr lang="en-US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5" name="Picture 2" descr="C:\Octavio\CERN\cern_logo_whit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46" name="TextBox 7"/>
          <p:cNvSpPr txBox="1"/>
          <p:nvPr/>
        </p:nvSpPr>
        <p:spPr>
          <a:xfrm>
            <a:off x="1219200" y="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Beam kick computation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grpSp>
        <p:nvGrpSpPr>
          <p:cNvPr id="2" name="Gruppo 20"/>
          <p:cNvGrpSpPr/>
          <p:nvPr/>
        </p:nvGrpSpPr>
        <p:grpSpPr>
          <a:xfrm>
            <a:off x="381000" y="1829593"/>
            <a:ext cx="3719956" cy="2285206"/>
            <a:chOff x="2362200" y="381000"/>
            <a:chExt cx="4714874" cy="2896394"/>
          </a:xfrm>
        </p:grpSpPr>
        <p:cxnSp>
          <p:nvCxnSpPr>
            <p:cNvPr id="49" name="Connettore 2 48"/>
            <p:cNvCxnSpPr/>
            <p:nvPr/>
          </p:nvCxnSpPr>
          <p:spPr>
            <a:xfrm rot="5400000" flipH="1" flipV="1">
              <a:off x="3125391" y="1905397"/>
              <a:ext cx="2742406" cy="1588"/>
            </a:xfrm>
            <a:prstGeom prst="straightConnector1">
              <a:avLst/>
            </a:prstGeom>
            <a:ln w="19050"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nettore 2 49"/>
            <p:cNvCxnSpPr/>
            <p:nvPr/>
          </p:nvCxnSpPr>
          <p:spPr>
            <a:xfrm>
              <a:off x="2362200" y="2100264"/>
              <a:ext cx="4572000" cy="1588"/>
            </a:xfrm>
            <a:prstGeom prst="straightConnector1">
              <a:avLst/>
            </a:prstGeom>
            <a:ln w="19050"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CasellaDiTesto 53"/>
            <p:cNvSpPr txBox="1"/>
            <p:nvPr/>
          </p:nvSpPr>
          <p:spPr>
            <a:xfrm>
              <a:off x="6781800" y="2133600"/>
              <a:ext cx="29527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x</a:t>
              </a:r>
              <a:endParaRPr lang="en-US" sz="2000" dirty="0"/>
            </a:p>
          </p:txBody>
        </p:sp>
        <p:sp>
          <p:nvSpPr>
            <p:cNvPr id="55" name="CasellaDiTesto 54"/>
            <p:cNvSpPr txBox="1"/>
            <p:nvPr/>
          </p:nvSpPr>
          <p:spPr>
            <a:xfrm>
              <a:off x="4495800" y="381000"/>
              <a:ext cx="30008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y</a:t>
              </a:r>
              <a:endParaRPr lang="en-US" sz="2000" dirty="0"/>
            </a:p>
          </p:txBody>
        </p:sp>
        <p:sp>
          <p:nvSpPr>
            <p:cNvPr id="56" name="Ovale 55"/>
            <p:cNvSpPr/>
            <p:nvPr/>
          </p:nvSpPr>
          <p:spPr>
            <a:xfrm>
              <a:off x="4191000" y="1981200"/>
              <a:ext cx="609600" cy="228601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CasellaDiTesto 56"/>
            <p:cNvSpPr txBox="1"/>
            <p:nvPr/>
          </p:nvSpPr>
          <p:spPr>
            <a:xfrm>
              <a:off x="4475414" y="1525164"/>
              <a:ext cx="39786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000" dirty="0" smtClean="0"/>
                <a:t>σ</a:t>
              </a:r>
              <a:r>
                <a:rPr lang="en-US" sz="2000" baseline="-25000" dirty="0" smtClean="0"/>
                <a:t>y</a:t>
              </a:r>
              <a:endParaRPr lang="en-US" sz="2000" dirty="0"/>
            </a:p>
          </p:txBody>
        </p:sp>
        <p:sp>
          <p:nvSpPr>
            <p:cNvPr id="58" name="CasellaDiTesto 57"/>
            <p:cNvSpPr txBox="1"/>
            <p:nvPr/>
          </p:nvSpPr>
          <p:spPr>
            <a:xfrm>
              <a:off x="4671780" y="2022860"/>
              <a:ext cx="39466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000" dirty="0" smtClean="0"/>
                <a:t>σ</a:t>
              </a:r>
              <a:r>
                <a:rPr lang="en-US" sz="2000" baseline="-25000" dirty="0"/>
                <a:t>x</a:t>
              </a:r>
              <a:endParaRPr lang="en-US" sz="2000" dirty="0"/>
            </a:p>
          </p:txBody>
        </p:sp>
        <p:sp>
          <p:nvSpPr>
            <p:cNvPr id="59" name="Ovale 58"/>
            <p:cNvSpPr/>
            <p:nvPr/>
          </p:nvSpPr>
          <p:spPr>
            <a:xfrm>
              <a:off x="5105400" y="1524000"/>
              <a:ext cx="76200" cy="76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0" name="Connettore 2 59"/>
            <p:cNvCxnSpPr/>
            <p:nvPr/>
          </p:nvCxnSpPr>
          <p:spPr>
            <a:xfrm flipV="1">
              <a:off x="5181600" y="1143000"/>
              <a:ext cx="457200" cy="380206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CasellaDiTesto 60"/>
            <p:cNvSpPr txBox="1"/>
            <p:nvPr/>
          </p:nvSpPr>
          <p:spPr>
            <a:xfrm>
              <a:off x="5066440" y="767320"/>
              <a:ext cx="502244" cy="5071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E</a:t>
              </a:r>
              <a:r>
                <a:rPr lang="en-US" sz="2000" b="1" baseline="-25000" dirty="0"/>
                <a:t>0</a:t>
              </a:r>
              <a:endParaRPr lang="en-US" sz="2000" b="1" dirty="0"/>
            </a:p>
          </p:txBody>
        </p:sp>
      </p:grpSp>
      <p:grpSp>
        <p:nvGrpSpPr>
          <p:cNvPr id="3" name="Gruppo 61"/>
          <p:cNvGrpSpPr/>
          <p:nvPr/>
        </p:nvGrpSpPr>
        <p:grpSpPr>
          <a:xfrm>
            <a:off x="5347844" y="1829593"/>
            <a:ext cx="3719956" cy="2285207"/>
            <a:chOff x="5347844" y="4191794"/>
            <a:chExt cx="3719956" cy="2285207"/>
          </a:xfrm>
        </p:grpSpPr>
        <p:sp>
          <p:nvSpPr>
            <p:cNvPr id="63" name="Ovale 62"/>
            <p:cNvSpPr/>
            <p:nvPr/>
          </p:nvSpPr>
          <p:spPr>
            <a:xfrm>
              <a:off x="5708567" y="4853120"/>
              <a:ext cx="2645303" cy="1382772"/>
            </a:xfrm>
            <a:prstGeom prst="ellipse">
              <a:avLst/>
            </a:prstGeom>
            <a:noFill/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4" name="Connettore 2 63"/>
            <p:cNvCxnSpPr/>
            <p:nvPr/>
          </p:nvCxnSpPr>
          <p:spPr>
            <a:xfrm rot="5400000" flipH="1" flipV="1">
              <a:off x="5949989" y="5394518"/>
              <a:ext cx="2163712" cy="1253"/>
            </a:xfrm>
            <a:prstGeom prst="straightConnector1">
              <a:avLst/>
            </a:prstGeom>
            <a:ln w="19050"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Connettore 2 64"/>
            <p:cNvCxnSpPr/>
            <p:nvPr/>
          </p:nvCxnSpPr>
          <p:spPr>
            <a:xfrm>
              <a:off x="5347844" y="5548264"/>
              <a:ext cx="3607231" cy="1253"/>
            </a:xfrm>
            <a:prstGeom prst="straightConnector1">
              <a:avLst/>
            </a:prstGeom>
            <a:ln w="19050"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CasellaDiTesto 65"/>
            <p:cNvSpPr txBox="1"/>
            <p:nvPr/>
          </p:nvSpPr>
          <p:spPr>
            <a:xfrm>
              <a:off x="7009726" y="4497388"/>
              <a:ext cx="31931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b</a:t>
              </a:r>
              <a:endParaRPr lang="en-US" sz="2000" dirty="0"/>
            </a:p>
          </p:txBody>
        </p:sp>
        <p:sp>
          <p:nvSpPr>
            <p:cNvPr id="67" name="CasellaDiTesto 66"/>
            <p:cNvSpPr txBox="1"/>
            <p:nvPr/>
          </p:nvSpPr>
          <p:spPr>
            <a:xfrm>
              <a:off x="8319644" y="5183188"/>
              <a:ext cx="30809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a</a:t>
              </a:r>
              <a:endParaRPr lang="en-US" sz="2000" dirty="0"/>
            </a:p>
          </p:txBody>
        </p:sp>
        <p:sp>
          <p:nvSpPr>
            <p:cNvPr id="68" name="CasellaDiTesto 67"/>
            <p:cNvSpPr txBox="1"/>
            <p:nvPr/>
          </p:nvSpPr>
          <p:spPr>
            <a:xfrm>
              <a:off x="8834834" y="5487988"/>
              <a:ext cx="232966" cy="3156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x</a:t>
              </a:r>
              <a:endParaRPr lang="en-US" sz="2000" dirty="0"/>
            </a:p>
          </p:txBody>
        </p:sp>
        <p:sp>
          <p:nvSpPr>
            <p:cNvPr id="69" name="CasellaDiTesto 68"/>
            <p:cNvSpPr txBox="1"/>
            <p:nvPr/>
          </p:nvSpPr>
          <p:spPr>
            <a:xfrm>
              <a:off x="7031218" y="4191794"/>
              <a:ext cx="236760" cy="3156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y</a:t>
              </a:r>
              <a:endParaRPr lang="en-US" sz="2000" dirty="0"/>
            </a:p>
          </p:txBody>
        </p:sp>
        <p:sp>
          <p:nvSpPr>
            <p:cNvPr id="70" name="Ovale 69"/>
            <p:cNvSpPr/>
            <p:nvPr/>
          </p:nvSpPr>
          <p:spPr>
            <a:xfrm>
              <a:off x="7512182" y="5093602"/>
              <a:ext cx="60121" cy="6012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1" name="Connettore 2 70"/>
            <p:cNvCxnSpPr/>
            <p:nvPr/>
          </p:nvCxnSpPr>
          <p:spPr>
            <a:xfrm flipV="1">
              <a:off x="7572303" y="4792999"/>
              <a:ext cx="360723" cy="299976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CasellaDiTesto 71"/>
            <p:cNvSpPr txBox="1"/>
            <p:nvPr/>
          </p:nvSpPr>
          <p:spPr>
            <a:xfrm>
              <a:off x="7481444" y="4344194"/>
              <a:ext cx="94929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err="1" smtClean="0"/>
                <a:t>E</a:t>
              </a:r>
              <a:r>
                <a:rPr lang="en-US" sz="2000" b="1" baseline="-25000" dirty="0" err="1" smtClean="0"/>
                <a:t>imag</a:t>
              </a:r>
              <a:r>
                <a:rPr lang="en-US" sz="2000" b="1" baseline="-25000" dirty="0" smtClean="0"/>
                <a:t>. </a:t>
              </a:r>
              <a:r>
                <a:rPr lang="en-US" sz="2000" b="1" baseline="-25000" dirty="0" err="1"/>
                <a:t>c</a:t>
              </a:r>
              <a:r>
                <a:rPr lang="en-US" sz="2000" b="1" baseline="-25000" dirty="0" err="1" smtClean="0"/>
                <a:t>h</a:t>
              </a:r>
              <a:r>
                <a:rPr lang="en-US" sz="2000" b="1" baseline="-25000" dirty="0" smtClean="0"/>
                <a:t>.</a:t>
              </a:r>
              <a:endParaRPr lang="en-US" sz="2000" b="1" dirty="0"/>
            </a:p>
          </p:txBody>
        </p:sp>
        <p:sp>
          <p:nvSpPr>
            <p:cNvPr id="73" name="Connettore 72"/>
            <p:cNvSpPr/>
            <p:nvPr/>
          </p:nvSpPr>
          <p:spPr>
            <a:xfrm>
              <a:off x="6987668" y="5504688"/>
              <a:ext cx="91440" cy="91440"/>
            </a:xfrm>
            <a:prstGeom prst="flowChartConnector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4" name="Croce 73"/>
          <p:cNvSpPr/>
          <p:nvPr/>
        </p:nvSpPr>
        <p:spPr>
          <a:xfrm>
            <a:off x="4343400" y="2895599"/>
            <a:ext cx="609600" cy="6096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TextBox 7"/>
          <p:cNvSpPr txBox="1"/>
          <p:nvPr/>
        </p:nvSpPr>
        <p:spPr>
          <a:xfrm>
            <a:off x="381000" y="1142999"/>
            <a:ext cx="335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2"/>
                </a:solidFill>
                <a:latin typeface="Calibri" pitchFamily="34" charset="0"/>
              </a:rPr>
              <a:t>Beam field</a:t>
            </a:r>
          </a:p>
          <a:p>
            <a:pPr algn="ctr"/>
            <a:r>
              <a:rPr lang="en-US" b="1" dirty="0" smtClean="0">
                <a:solidFill>
                  <a:schemeClr val="tx2"/>
                </a:solidFill>
                <a:latin typeface="Calibri" pitchFamily="34" charset="0"/>
              </a:rPr>
              <a:t>calculated in free space</a:t>
            </a:r>
            <a:endParaRPr lang="en-US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76" name="TextBox 7"/>
          <p:cNvSpPr txBox="1"/>
          <p:nvPr/>
        </p:nvSpPr>
        <p:spPr>
          <a:xfrm>
            <a:off x="5181600" y="1295400"/>
            <a:ext cx="365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2"/>
                </a:solidFill>
                <a:latin typeface="Calibri" pitchFamily="34" charset="0"/>
              </a:rPr>
              <a:t>Image charge contributions</a:t>
            </a:r>
          </a:p>
          <a:p>
            <a:pPr algn="ctr"/>
            <a:r>
              <a:rPr lang="en-US" sz="1400" b="1" dirty="0" smtClean="0">
                <a:solidFill>
                  <a:schemeClr val="tx2"/>
                </a:solidFill>
                <a:latin typeface="Calibri" pitchFamily="34" charset="0"/>
              </a:rPr>
              <a:t>(effect of the perfectly conducting chamber)</a:t>
            </a:r>
            <a:endParaRPr lang="en-US" sz="1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graphicFrame>
        <p:nvGraphicFramePr>
          <p:cNvPr id="77" name="Oggetto 76"/>
          <p:cNvGraphicFramePr>
            <a:graphicFrameLocks noChangeAspect="1"/>
          </p:cNvGraphicFramePr>
          <p:nvPr/>
        </p:nvGraphicFramePr>
        <p:xfrm>
          <a:off x="2895600" y="762000"/>
          <a:ext cx="3454400" cy="368300"/>
        </p:xfrm>
        <a:graphic>
          <a:graphicData uri="http://schemas.openxmlformats.org/presentationml/2006/ole">
            <p:oleObj spid="_x0000_s11266" name="Equation" r:id="rId4" imgW="3454200" imgH="368280" progId="Equation.DSMT4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76200" y="4510088"/>
          <a:ext cx="4114800" cy="744487"/>
        </p:xfrm>
        <a:graphic>
          <a:graphicData uri="http://schemas.openxmlformats.org/presentationml/2006/ole">
            <p:oleObj spid="_x0000_s11267" name="Equation" r:id="rId5" imgW="5194080" imgH="939600" progId="Equation.DSMT4">
              <p:embed/>
            </p:oleObj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28575" y="5591175"/>
          <a:ext cx="1419225" cy="414338"/>
        </p:xfrm>
        <a:graphic>
          <a:graphicData uri="http://schemas.openxmlformats.org/presentationml/2006/ole">
            <p:oleObj spid="_x0000_s11268" name="Equation" r:id="rId6" imgW="1790640" imgH="520560" progId="Equation.DSMT4">
              <p:embed/>
            </p:oleObj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1568450" y="5500688"/>
          <a:ext cx="1358900" cy="595312"/>
        </p:xfrm>
        <a:graphic>
          <a:graphicData uri="http://schemas.openxmlformats.org/presentationml/2006/ole">
            <p:oleObj spid="_x0000_s11269" name="Equation" r:id="rId7" imgW="1714320" imgH="749160" progId="Equation.DSMT4">
              <p:embed/>
            </p:oleObj>
          </a:graphicData>
        </a:graphic>
      </p:graphicFrame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3048000" y="5516563"/>
          <a:ext cx="1085850" cy="563563"/>
        </p:xfrm>
        <a:graphic>
          <a:graphicData uri="http://schemas.openxmlformats.org/presentationml/2006/ole">
            <p:oleObj spid="_x0000_s11270" name="Equation" r:id="rId8" imgW="1371600" imgH="711000" progId="Equation.DSMT4">
              <p:embed/>
            </p:oleObj>
          </a:graphicData>
        </a:graphic>
      </p:graphicFrame>
      <p:sp>
        <p:nvSpPr>
          <p:cNvPr id="78" name="Rettangolo 77"/>
          <p:cNvSpPr/>
          <p:nvPr/>
        </p:nvSpPr>
        <p:spPr>
          <a:xfrm>
            <a:off x="76200" y="4114800"/>
            <a:ext cx="3804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Based on the </a:t>
            </a:r>
            <a:r>
              <a:rPr lang="en-US" dirty="0" err="1" smtClean="0">
                <a:solidFill>
                  <a:schemeClr val="tx2"/>
                </a:solidFill>
                <a:latin typeface="Calibri" pitchFamily="34" charset="0"/>
              </a:rPr>
              <a:t>Bassetti</a:t>
            </a:r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-Erskine formula:</a:t>
            </a:r>
            <a:endParaRPr lang="en-US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79" name="Rettangolo 78"/>
          <p:cNvSpPr/>
          <p:nvPr/>
        </p:nvSpPr>
        <p:spPr>
          <a:xfrm>
            <a:off x="457200" y="6172200"/>
            <a:ext cx="26579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Valid in this form only for:</a:t>
            </a:r>
            <a:endParaRPr lang="en-US" dirty="0">
              <a:solidFill>
                <a:schemeClr val="tx2"/>
              </a:solidFill>
              <a:latin typeface="Calibri" pitchFamily="34" charset="0"/>
            </a:endParaRPr>
          </a:p>
        </p:txBody>
      </p:sp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3038102" y="6248400"/>
          <a:ext cx="655637" cy="293687"/>
        </p:xfrm>
        <a:graphic>
          <a:graphicData uri="http://schemas.openxmlformats.org/presentationml/2006/ole">
            <p:oleObj spid="_x0000_s11271" name="Equation" r:id="rId9" imgW="825480" imgH="368280" progId="Equation.DSMT4">
              <p:embed/>
            </p:oleObj>
          </a:graphicData>
        </a:graphic>
      </p:graphicFrame>
      <p:sp>
        <p:nvSpPr>
          <p:cNvPr id="80" name="Ovale 79"/>
          <p:cNvSpPr/>
          <p:nvPr/>
        </p:nvSpPr>
        <p:spPr>
          <a:xfrm>
            <a:off x="304800" y="6172200"/>
            <a:ext cx="38100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ttangolo 80"/>
          <p:cNvSpPr/>
          <p:nvPr/>
        </p:nvSpPr>
        <p:spPr>
          <a:xfrm>
            <a:off x="4495800" y="4114800"/>
            <a:ext cx="37670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Image contributions of a point charge:</a:t>
            </a:r>
            <a:endParaRPr lang="en-US" dirty="0">
              <a:solidFill>
                <a:schemeClr val="tx2"/>
              </a:solidFill>
              <a:latin typeface="Calibri" pitchFamily="34" charset="0"/>
            </a:endParaRPr>
          </a:p>
        </p:txBody>
      </p:sp>
      <p:graphicFrame>
        <p:nvGraphicFramePr>
          <p:cNvPr id="2056" name="Object 8"/>
          <p:cNvGraphicFramePr>
            <a:graphicFrameLocks noChangeAspect="1"/>
          </p:cNvGraphicFramePr>
          <p:nvPr/>
        </p:nvGraphicFramePr>
        <p:xfrm>
          <a:off x="4724400" y="4532313"/>
          <a:ext cx="4256088" cy="573087"/>
        </p:xfrm>
        <a:graphic>
          <a:graphicData uri="http://schemas.openxmlformats.org/presentationml/2006/ole">
            <p:oleObj spid="_x0000_s11272" name="Equation" r:id="rId10" imgW="5371920" imgH="723600" progId="Equation.DSMT4">
              <p:embed/>
            </p:oleObj>
          </a:graphicData>
        </a:graphic>
      </p:graphicFrame>
      <p:sp>
        <p:nvSpPr>
          <p:cNvPr id="90" name="Rettangolo 89"/>
          <p:cNvSpPr/>
          <p:nvPr/>
        </p:nvSpPr>
        <p:spPr>
          <a:xfrm>
            <a:off x="96238" y="5105400"/>
            <a:ext cx="8420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where:</a:t>
            </a:r>
            <a:endParaRPr lang="en-US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91" name="Rettangolo 90"/>
          <p:cNvSpPr/>
          <p:nvPr/>
        </p:nvSpPr>
        <p:spPr>
          <a:xfrm>
            <a:off x="4495800" y="5181600"/>
            <a:ext cx="8420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where:</a:t>
            </a:r>
            <a:endParaRPr lang="en-US" dirty="0">
              <a:solidFill>
                <a:schemeClr val="tx2"/>
              </a:solidFill>
              <a:latin typeface="Calibri" pitchFamily="34" charset="0"/>
            </a:endParaRPr>
          </a:p>
        </p:txBody>
      </p:sp>
      <p:graphicFrame>
        <p:nvGraphicFramePr>
          <p:cNvPr id="2057" name="Object 9"/>
          <p:cNvGraphicFramePr>
            <a:graphicFrameLocks noChangeAspect="1"/>
          </p:cNvGraphicFramePr>
          <p:nvPr/>
        </p:nvGraphicFramePr>
        <p:xfrm>
          <a:off x="4724400" y="5649912"/>
          <a:ext cx="1076325" cy="331788"/>
        </p:xfrm>
        <a:graphic>
          <a:graphicData uri="http://schemas.openxmlformats.org/presentationml/2006/ole">
            <p:oleObj spid="_x0000_s11273" name="Equation" r:id="rId11" imgW="1358640" imgH="419040" progId="Equation.DSMT4">
              <p:embed/>
            </p:oleObj>
          </a:graphicData>
        </a:graphic>
      </p:graphicFrame>
      <p:graphicFrame>
        <p:nvGraphicFramePr>
          <p:cNvPr id="2058" name="Object 10"/>
          <p:cNvGraphicFramePr>
            <a:graphicFrameLocks noChangeAspect="1"/>
          </p:cNvGraphicFramePr>
          <p:nvPr/>
        </p:nvGraphicFramePr>
        <p:xfrm>
          <a:off x="5943600" y="5573712"/>
          <a:ext cx="1317625" cy="522288"/>
        </p:xfrm>
        <a:graphic>
          <a:graphicData uri="http://schemas.openxmlformats.org/presentationml/2006/ole">
            <p:oleObj spid="_x0000_s11274" name="Equation" r:id="rId12" imgW="1663560" imgH="660240" progId="Equation.DSMT4">
              <p:embed/>
            </p:oleObj>
          </a:graphicData>
        </a:graphic>
      </p:graphicFrame>
      <p:sp>
        <p:nvSpPr>
          <p:cNvPr id="92" name="Rettangolo 91"/>
          <p:cNvSpPr/>
          <p:nvPr/>
        </p:nvSpPr>
        <p:spPr>
          <a:xfrm>
            <a:off x="7315200" y="5649912"/>
            <a:ext cx="7040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With:</a:t>
            </a:r>
            <a:endParaRPr lang="en-US" dirty="0">
              <a:solidFill>
                <a:schemeClr val="tx2"/>
              </a:solidFill>
              <a:latin typeface="Calibri" pitchFamily="34" charset="0"/>
            </a:endParaRPr>
          </a:p>
        </p:txBody>
      </p:sp>
      <p:graphicFrame>
        <p:nvGraphicFramePr>
          <p:cNvPr id="96" name="Object 7"/>
          <p:cNvGraphicFramePr>
            <a:graphicFrameLocks noChangeAspect="1"/>
          </p:cNvGraphicFramePr>
          <p:nvPr/>
        </p:nvGraphicFramePr>
        <p:xfrm>
          <a:off x="8107363" y="5726112"/>
          <a:ext cx="442912" cy="201612"/>
        </p:xfrm>
        <a:graphic>
          <a:graphicData uri="http://schemas.openxmlformats.org/presentationml/2006/ole">
            <p:oleObj spid="_x0000_s11275" name="Equation" r:id="rId13" imgW="558720" imgH="253800" progId="Equation.DSMT4">
              <p:embed/>
            </p:oleObj>
          </a:graphicData>
        </a:graphic>
      </p:graphicFrame>
      <p:sp>
        <p:nvSpPr>
          <p:cNvPr id="97" name="Rettangolo 96"/>
          <p:cNvSpPr/>
          <p:nvPr/>
        </p:nvSpPr>
        <p:spPr>
          <a:xfrm>
            <a:off x="5486400" y="6172200"/>
            <a:ext cx="19316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No concern about </a:t>
            </a:r>
            <a:endParaRPr lang="en-US" dirty="0">
              <a:solidFill>
                <a:schemeClr val="tx2"/>
              </a:solidFill>
              <a:latin typeface="Calibri" pitchFamily="34" charset="0"/>
            </a:endParaRPr>
          </a:p>
        </p:txBody>
      </p:sp>
      <p:graphicFrame>
        <p:nvGraphicFramePr>
          <p:cNvPr id="100" name="Object 7"/>
          <p:cNvGraphicFramePr>
            <a:graphicFrameLocks noChangeAspect="1"/>
          </p:cNvGraphicFramePr>
          <p:nvPr/>
        </p:nvGraphicFramePr>
        <p:xfrm>
          <a:off x="7333021" y="6259512"/>
          <a:ext cx="525462" cy="293688"/>
        </p:xfrm>
        <a:graphic>
          <a:graphicData uri="http://schemas.openxmlformats.org/presentationml/2006/ole">
            <p:oleObj spid="_x0000_s11276" name="Equation" r:id="rId14" imgW="660240" imgH="368280" progId="Equation.DSMT4">
              <p:embed/>
            </p:oleObj>
          </a:graphicData>
        </a:graphic>
      </p:graphicFrame>
      <p:graphicFrame>
        <p:nvGraphicFramePr>
          <p:cNvPr id="11277" name="Object 13"/>
          <p:cNvGraphicFramePr>
            <a:graphicFrameLocks noChangeAspect="1"/>
          </p:cNvGraphicFramePr>
          <p:nvPr/>
        </p:nvGraphicFramePr>
        <p:xfrm>
          <a:off x="5334000" y="5250379"/>
          <a:ext cx="815975" cy="231775"/>
        </p:xfrm>
        <a:graphic>
          <a:graphicData uri="http://schemas.openxmlformats.org/presentationml/2006/ole">
            <p:oleObj spid="_x0000_s11277" name="Equation" r:id="rId15" imgW="1028520" imgH="291960" progId="Equation.DSMT4">
              <p:embed/>
            </p:oleObj>
          </a:graphicData>
        </a:graphic>
      </p:graphicFrame>
      <p:graphicFrame>
        <p:nvGraphicFramePr>
          <p:cNvPr id="11278" name="Object 14"/>
          <p:cNvGraphicFramePr>
            <a:graphicFrameLocks noChangeAspect="1"/>
          </p:cNvGraphicFramePr>
          <p:nvPr/>
        </p:nvGraphicFramePr>
        <p:xfrm>
          <a:off x="6248400" y="5245616"/>
          <a:ext cx="1430337" cy="241300"/>
        </p:xfrm>
        <a:graphic>
          <a:graphicData uri="http://schemas.openxmlformats.org/presentationml/2006/ole">
            <p:oleObj spid="_x0000_s11278" name="Equation" r:id="rId16" imgW="1803240" imgH="304560" progId="Equation.DSMT4">
              <p:embed/>
            </p:oleObj>
          </a:graphicData>
        </a:graphic>
      </p:graphicFrame>
      <p:graphicFrame>
        <p:nvGraphicFramePr>
          <p:cNvPr id="11279" name="Object 15"/>
          <p:cNvGraphicFramePr>
            <a:graphicFrameLocks noChangeAspect="1"/>
          </p:cNvGraphicFramePr>
          <p:nvPr/>
        </p:nvGraphicFramePr>
        <p:xfrm>
          <a:off x="7764462" y="5245616"/>
          <a:ext cx="1379538" cy="241300"/>
        </p:xfrm>
        <a:graphic>
          <a:graphicData uri="http://schemas.openxmlformats.org/presentationml/2006/ole">
            <p:oleObj spid="_x0000_s11279" name="Equation" r:id="rId17" imgW="1739880" imgH="3045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1002</TotalTime>
  <Words>857</Words>
  <Application>Microsoft Office PowerPoint</Application>
  <PresentationFormat>Presentazione su schermo (4:3)</PresentationFormat>
  <Paragraphs>351</Paragraphs>
  <Slides>22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24" baseType="lpstr">
      <vt:lpstr>Tema di Office</vt:lpstr>
      <vt:lpstr>Equation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Gianni2</dc:creator>
  <cp:lastModifiedBy>Gianni2</cp:lastModifiedBy>
  <cp:revision>21</cp:revision>
  <dcterms:created xsi:type="dcterms:W3CDTF">2011-06-23T09:17:25Z</dcterms:created>
  <dcterms:modified xsi:type="dcterms:W3CDTF">2011-06-26T20:40:15Z</dcterms:modified>
</cp:coreProperties>
</file>