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17" d="100"/>
          <a:sy n="117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DADE4-7DE1-4B1E-BC76-E560A7DD492C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80798-BE0B-43BD-9115-8250CB74C9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LHC at 7 </a:t>
            </a:r>
            <a:r>
              <a:rPr lang="en-US" dirty="0" err="1" smtClean="0"/>
              <a:t>TeV</a:t>
            </a:r>
            <a:r>
              <a:rPr lang="en-US" dirty="0" smtClean="0"/>
              <a:t> ECLOUD:</a:t>
            </a:r>
            <a:br>
              <a:rPr lang="en-US" dirty="0" smtClean="0"/>
            </a:br>
            <a:r>
              <a:rPr lang="en-US" dirty="0" smtClean="0"/>
              <a:t>HP </a:t>
            </a:r>
            <a:r>
              <a:rPr lang="en-US" dirty="0" err="1" smtClean="0"/>
              <a:t>vs</a:t>
            </a:r>
            <a:r>
              <a:rPr lang="en-US" dirty="0" smtClean="0"/>
              <a:t> Water Bag Dist.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Chandra Bhat and </a:t>
            </a:r>
            <a:r>
              <a:rPr lang="en-US" dirty="0" err="1" smtClean="0">
                <a:solidFill>
                  <a:schemeClr val="tx1"/>
                </a:solidFill>
              </a:rPr>
              <a:t>Alexey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Burov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</a:rPr>
              <a:t>October/28/2011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2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between different LHC Bunch Profiles  (BL~0.40m), 2.5 </a:t>
            </a:r>
            <a:r>
              <a:rPr lang="en-US" dirty="0" err="1" smtClean="0"/>
              <a:t>eVs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052202" y="1272958"/>
            <a:ext cx="7603283" cy="5340062"/>
            <a:chOff x="1277670" y="1485900"/>
            <a:chExt cx="7603283" cy="534006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77670" y="1485900"/>
              <a:ext cx="6967457" cy="4952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1277670" y="2505205"/>
            <a:ext cx="2209800" cy="723900"/>
          </p:xfrm>
          <a:graphic>
            <a:graphicData uri="http://schemas.openxmlformats.org/presentationml/2006/ole">
              <p:oleObj spid="_x0000_s2052" name="Equation" r:id="rId4" imgW="1473120" imgH="482400" progId="Equation.3">
                <p:embed/>
              </p:oleObj>
            </a:graphicData>
          </a:graphic>
        </p:graphicFrame>
        <p:graphicFrame>
          <p:nvGraphicFramePr>
            <p:cNvPr id="2053" name="Object 5"/>
            <p:cNvGraphicFramePr>
              <a:graphicFrameLocks noChangeAspect="1"/>
            </p:cNvGraphicFramePr>
            <p:nvPr/>
          </p:nvGraphicFramePr>
          <p:xfrm>
            <a:off x="6385403" y="3429000"/>
            <a:ext cx="2495550" cy="685800"/>
          </p:xfrm>
          <a:graphic>
            <a:graphicData uri="http://schemas.openxmlformats.org/presentationml/2006/ole">
              <p:oleObj spid="_x0000_s2053" name="Equation" r:id="rId5" imgW="1663560" imgH="457200" progId="Equation.3">
                <p:embed/>
              </p:oleObj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>
              <a:off x="2480153" y="3229105"/>
              <a:ext cx="463463" cy="1167531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6939419" y="4114800"/>
              <a:ext cx="628389" cy="494778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2315228" y="6438378"/>
              <a:ext cx="489976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52806" y="4396636"/>
              <a:ext cx="0" cy="226721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214992" y="4346531"/>
              <a:ext cx="0" cy="226721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572000" y="6425852"/>
              <a:ext cx="4379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/>
                <a:t>BL</a:t>
              </a:r>
              <a:endParaRPr lang="en-US" sz="2000" b="1" i="1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e-line Density: Drift Space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5815" y="1417631"/>
            <a:ext cx="7131430" cy="5159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1700463" y="2430379"/>
            <a:ext cx="561474" cy="11069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625389" y="2322095"/>
            <a:ext cx="561474" cy="11069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3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e-line Density -1 to 10 bunches</a:t>
            </a:r>
            <a:br>
              <a:rPr lang="en-US" dirty="0" smtClean="0"/>
            </a:br>
            <a:r>
              <a:rPr lang="en-US" dirty="0" smtClean="0"/>
              <a:t> :Drift Space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051" y="1223956"/>
            <a:ext cx="7314287" cy="529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e-line Density –Last 10 bunches:</a:t>
            </a:r>
            <a:br>
              <a:rPr lang="en-US" dirty="0" smtClean="0"/>
            </a:br>
            <a:r>
              <a:rPr lang="en-US" dirty="0" smtClean="0"/>
              <a:t> : Drift Space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856" y="1299112"/>
            <a:ext cx="7314287" cy="529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37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(</a:t>
            </a:r>
            <a:r>
              <a:rPr lang="en-US" sz="3600" dirty="0" err="1" smtClean="0"/>
              <a:t>x,y</a:t>
            </a:r>
            <a:r>
              <a:rPr lang="en-US" sz="3600" dirty="0" smtClean="0"/>
              <a:t>) e-distribution after bunch # 139</a:t>
            </a:r>
            <a:br>
              <a:rPr lang="en-US" sz="3600" dirty="0" smtClean="0"/>
            </a:br>
            <a:r>
              <a:rPr lang="en-US" sz="3600" dirty="0" smtClean="0"/>
              <a:t>for HP bunch Profile</a:t>
            </a:r>
            <a:endParaRPr lang="en-US" sz="3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8428" y="1417638"/>
            <a:ext cx="6993698" cy="5059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217" y="1210076"/>
            <a:ext cx="7681565" cy="5392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670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x,y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e-distribution </a:t>
            </a:r>
            <a:r>
              <a:rPr lang="en-US" sz="3600" dirty="0">
                <a:latin typeface="+mj-lt"/>
                <a:ea typeface="+mj-ea"/>
                <a:cs typeface="+mj-cs"/>
              </a:rPr>
              <a:t>for after bunch # </a:t>
            </a:r>
            <a:r>
              <a:rPr lang="en-US" sz="3600" dirty="0" smtClean="0">
                <a:latin typeface="+mj-lt"/>
                <a:ea typeface="+mj-ea"/>
                <a:cs typeface="+mj-cs"/>
              </a:rPr>
              <a:t>139</a:t>
            </a:r>
          </a:p>
          <a:p>
            <a:pPr lvl="0" algn="ctr">
              <a:spcBef>
                <a:spcPct val="0"/>
              </a:spcBef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Water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Bunch Profile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Heat Load :Drift Space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95021"/>
            <a:ext cx="7417287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Bunch profile: </a:t>
            </a:r>
            <a:r>
              <a:rPr lang="en-US" sz="2000" dirty="0" smtClean="0">
                <a:solidFill>
                  <a:srgbClr val="FF0000"/>
                </a:solidFill>
              </a:rPr>
              <a:t>HP with Z/n </a:t>
            </a:r>
            <a:r>
              <a:rPr lang="en-US" sz="2000" dirty="0" smtClean="0">
                <a:solidFill>
                  <a:srgbClr val="0000FF"/>
                </a:solidFill>
                <a:sym typeface="Wingdings" pitchFamily="2" charset="2"/>
              </a:rPr>
              <a:t> Realistic Distribution</a:t>
            </a:r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1400" dirty="0" smtClean="0"/>
              <a:t>LHCY1p5Emax239p5Rp54e11p50ns2p5eVs</a:t>
            </a:r>
            <a:r>
              <a:rPr lang="en-US" sz="1400" b="1" dirty="0" smtClean="0">
                <a:solidFill>
                  <a:srgbClr val="FF0000"/>
                </a:solidFill>
              </a:rPr>
              <a:t>drift</a:t>
            </a:r>
            <a:r>
              <a:rPr lang="en-US" sz="1400" dirty="0" smtClean="0"/>
              <a:t>x300uy300uHP</a:t>
            </a:r>
          </a:p>
          <a:p>
            <a:r>
              <a:rPr lang="en-US" sz="1400" dirty="0" smtClean="0"/>
              <a:t>Average loss over   4. batches :  </a:t>
            </a:r>
            <a:r>
              <a:rPr lang="en-US" sz="1400" b="1" dirty="0" smtClean="0">
                <a:solidFill>
                  <a:srgbClr val="0000FF"/>
                </a:solidFill>
              </a:rPr>
              <a:t>2.97 (Watts/m)</a:t>
            </a:r>
          </a:p>
          <a:p>
            <a:r>
              <a:rPr lang="en-US" sz="1400" dirty="0" smtClean="0"/>
              <a:t>    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Bunch profile: </a:t>
            </a:r>
            <a:r>
              <a:rPr lang="en-US" sz="2000" dirty="0" smtClean="0">
                <a:solidFill>
                  <a:srgbClr val="FF0000"/>
                </a:solidFill>
              </a:rPr>
              <a:t>HP Analytical</a:t>
            </a:r>
          </a:p>
          <a:p>
            <a:r>
              <a:rPr lang="en-US" sz="1400" dirty="0" smtClean="0"/>
              <a:t>LHC-Y1pt5Emax239pt5-Rp5-4e11p-50ns-blpt402m-nbu180-</a:t>
            </a:r>
            <a:r>
              <a:rPr lang="en-US" sz="1400" b="1" dirty="0" smtClean="0">
                <a:solidFill>
                  <a:srgbClr val="FF0000"/>
                </a:solidFill>
              </a:rPr>
              <a:t>drift</a:t>
            </a:r>
            <a:r>
              <a:rPr lang="en-US" sz="1400" dirty="0" smtClean="0"/>
              <a:t>-sx300usy300u-HPanalyticalA</a:t>
            </a:r>
          </a:p>
          <a:p>
            <a:r>
              <a:rPr lang="en-US" sz="1400" dirty="0" smtClean="0"/>
              <a:t>Average loss over   4. batches :  </a:t>
            </a:r>
            <a:r>
              <a:rPr lang="en-US" sz="1400" b="1" dirty="0" smtClean="0">
                <a:solidFill>
                  <a:srgbClr val="0000FF"/>
                </a:solidFill>
              </a:rPr>
              <a:t>2.72 (Watts/m)</a:t>
            </a:r>
          </a:p>
          <a:p>
            <a:r>
              <a:rPr lang="en-US" sz="1400" dirty="0" smtClean="0"/>
              <a:t>    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Bunch profile: </a:t>
            </a:r>
            <a:r>
              <a:rPr lang="en-US" sz="2000" dirty="0" smtClean="0">
                <a:solidFill>
                  <a:srgbClr val="FF0000"/>
                </a:solidFill>
              </a:rPr>
              <a:t>Water Bag</a:t>
            </a:r>
          </a:p>
          <a:p>
            <a:r>
              <a:rPr lang="en-US" sz="1400" dirty="0" smtClean="0"/>
              <a:t>LHC-</a:t>
            </a:r>
            <a:r>
              <a:rPr lang="en-US" sz="1400" dirty="0" err="1" smtClean="0"/>
              <a:t>Alexey</a:t>
            </a:r>
            <a:r>
              <a:rPr lang="en-US" sz="1400" dirty="0" smtClean="0"/>
              <a:t>/LHC-Y1pt5Emax239pt5-Rp5-4e11p-50ns-blpt402m-nbu180-</a:t>
            </a:r>
            <a:r>
              <a:rPr lang="en-US" sz="1400" b="1" dirty="0" smtClean="0">
                <a:solidFill>
                  <a:srgbClr val="FF0000"/>
                </a:solidFill>
              </a:rPr>
              <a:t>drift</a:t>
            </a:r>
            <a:r>
              <a:rPr lang="en-US" sz="1400" dirty="0" smtClean="0"/>
              <a:t>-sx300usy300u-WbagA</a:t>
            </a:r>
          </a:p>
          <a:p>
            <a:r>
              <a:rPr lang="en-US" sz="1400" dirty="0" smtClean="0"/>
              <a:t>Average loss over   4. batches :  </a:t>
            </a:r>
            <a:r>
              <a:rPr lang="en-US" sz="1400" b="1" dirty="0" smtClean="0">
                <a:solidFill>
                  <a:srgbClr val="0000FF"/>
                </a:solidFill>
              </a:rPr>
              <a:t>2.39 (Watts/m)</a:t>
            </a:r>
          </a:p>
          <a:p>
            <a:endParaRPr lang="en-US" sz="1400" b="1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Bunch profile: Bunches in Double Harmonic RF with V2/V1=-0.5</a:t>
            </a:r>
            <a:endParaRPr lang="en-US" sz="2000" dirty="0" smtClean="0"/>
          </a:p>
          <a:p>
            <a:r>
              <a:rPr lang="en-US" sz="1400" dirty="0" smtClean="0"/>
              <a:t>LHCY1p5Emax239p5Rp54e11p50ns2p5eVs</a:t>
            </a:r>
            <a:r>
              <a:rPr lang="en-US" sz="1400" b="1" dirty="0" smtClean="0">
                <a:solidFill>
                  <a:srgbClr val="FF0000"/>
                </a:solidFill>
              </a:rPr>
              <a:t>drift</a:t>
            </a:r>
            <a:r>
              <a:rPr lang="en-US" sz="1400" dirty="0" smtClean="0"/>
              <a:t>x300uy300uBLMp50</a:t>
            </a:r>
          </a:p>
          <a:p>
            <a:r>
              <a:rPr lang="en-US" sz="1400" dirty="0" smtClean="0"/>
              <a:t>Average loss over   4. batches :  </a:t>
            </a:r>
            <a:r>
              <a:rPr lang="en-US" sz="1400" b="1" dirty="0" smtClean="0">
                <a:solidFill>
                  <a:srgbClr val="0000FF"/>
                </a:solidFill>
              </a:rPr>
              <a:t>2.43 (Watts/m)</a:t>
            </a:r>
          </a:p>
          <a:p>
            <a:endParaRPr lang="en-US" sz="1400" b="1" dirty="0" smtClean="0">
              <a:solidFill>
                <a:srgbClr val="0000FF"/>
              </a:solidFill>
            </a:endParaRPr>
          </a:p>
          <a:p>
            <a:endParaRPr lang="en-US" sz="1400" b="1" dirty="0" smtClean="0">
              <a:solidFill>
                <a:srgbClr val="0000FF"/>
              </a:solidFill>
            </a:endParaRPr>
          </a:p>
          <a:p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7708232" y="3713747"/>
            <a:ext cx="166255" cy="153202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821137" y="4291262"/>
            <a:ext cx="1322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Comparable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318"/>
            <a:ext cx="8229600" cy="1143000"/>
          </a:xfrm>
        </p:spPr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</a:t>
            </a:r>
            <a:r>
              <a:rPr lang="en-US" dirty="0" smtClean="0"/>
              <a:t>e-distribution (Dipoles)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06290"/>
            <a:ext cx="6306788" cy="4830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076144" y="2069250"/>
            <a:ext cx="1917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this left right </a:t>
            </a:r>
          </a:p>
          <a:p>
            <a:pPr algn="ctr"/>
            <a:r>
              <a:rPr lang="en-US" dirty="0" smtClean="0"/>
              <a:t>asymmetry?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165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LHC at 7 TeV ECLOUD: HP vs Water Bag Dist. </vt:lpstr>
      <vt:lpstr>Comparison between different LHC Bunch Profiles  (BL~0.40m), 2.5 eVs</vt:lpstr>
      <vt:lpstr>e-line Density: Drift Space</vt:lpstr>
      <vt:lpstr>e-line Density -1 to 10 bunches  :Drift Space</vt:lpstr>
      <vt:lpstr>e-line Density –Last 10 bunches:  : Drift Space</vt:lpstr>
      <vt:lpstr>(x,y) e-distribution after bunch # 139 for HP bunch Profile</vt:lpstr>
      <vt:lpstr>Slide 7</vt:lpstr>
      <vt:lpstr>Average Heat Load :Drift Space</vt:lpstr>
      <vt:lpstr>(x,y) e-distribution (Dipoles)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ECLOUD-Water Bag Dist.</dc:title>
  <dc:creator>cbhat</dc:creator>
  <cp:lastModifiedBy>cbhat</cp:lastModifiedBy>
  <cp:revision>18</cp:revision>
  <dcterms:created xsi:type="dcterms:W3CDTF">2011-10-18T13:56:22Z</dcterms:created>
  <dcterms:modified xsi:type="dcterms:W3CDTF">2011-10-28T12:02:25Z</dcterms:modified>
</cp:coreProperties>
</file>