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8" r:id="rId4"/>
    <p:sldId id="259" r:id="rId5"/>
    <p:sldId id="260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9" r:id="rId14"/>
    <p:sldId id="270" r:id="rId15"/>
    <p:sldId id="275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238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381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785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408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179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33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08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958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353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672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550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CC09-DD10-418F-9A01-C40422135AF5}" type="datetimeFigureOut">
              <a:rPr lang="en-GB" smtClean="0"/>
              <a:pPr/>
              <a:t>28/10/2011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8869-B085-40E5-A1D5-6320FA6184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3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021359"/>
            <a:ext cx="845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tx2"/>
                </a:solidFill>
              </a:rPr>
              <a:t>Status</a:t>
            </a:r>
            <a:r>
              <a:rPr lang="en-GB" sz="3400" b="1" dirty="0" smtClean="0">
                <a:solidFill>
                  <a:schemeClr val="accent1"/>
                </a:solidFill>
              </a:rPr>
              <a:t> </a:t>
            </a:r>
            <a:r>
              <a:rPr lang="en-GB" sz="3400" b="1" dirty="0">
                <a:solidFill>
                  <a:schemeClr val="tx2"/>
                </a:solidFill>
              </a:rPr>
              <a:t>of SEY-R benchmarking with </a:t>
            </a:r>
            <a:r>
              <a:rPr lang="en-GB" sz="3400" b="1" dirty="0" smtClean="0">
                <a:solidFill>
                  <a:schemeClr val="tx2"/>
                </a:solidFill>
              </a:rPr>
              <a:t>25 ns </a:t>
            </a:r>
            <a:r>
              <a:rPr lang="en-GB" sz="3400" b="1" dirty="0">
                <a:solidFill>
                  <a:schemeClr val="tx2"/>
                </a:solidFill>
              </a:rPr>
              <a:t>data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695581"/>
            <a:ext cx="8305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/>
              <a:t>C.Octavio</a:t>
            </a:r>
            <a:r>
              <a:rPr lang="en-US" sz="2300" dirty="0" smtClean="0"/>
              <a:t> Dom</a:t>
            </a:r>
            <a:r>
              <a:rPr lang="es-ES_tradnl" sz="2300" dirty="0" err="1" smtClean="0"/>
              <a:t>ínguez</a:t>
            </a:r>
            <a:endParaRPr lang="es-ES_tradnl" sz="2300" dirty="0" smtClean="0"/>
          </a:p>
          <a:p>
            <a:pPr algn="ctr"/>
            <a:endParaRPr lang="es-ES_tradnl" sz="2300" dirty="0"/>
          </a:p>
          <a:p>
            <a:pPr algn="ctr"/>
            <a:r>
              <a:rPr lang="es-ES_tradnl" sz="2000" dirty="0" err="1" smtClean="0"/>
              <a:t>Thanks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to</a:t>
            </a:r>
            <a:endParaRPr lang="es-ES_tradnl" sz="2000" dirty="0" smtClean="0"/>
          </a:p>
          <a:p>
            <a:pPr algn="ctr"/>
            <a:r>
              <a:rPr lang="es-ES_tradnl" sz="2000" dirty="0" smtClean="0"/>
              <a:t>G. </a:t>
            </a:r>
            <a:r>
              <a:rPr lang="es-ES_tradnl" sz="2000" dirty="0" err="1" smtClean="0"/>
              <a:t>Bregliozzi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G.Iadarola</a:t>
            </a:r>
            <a:endParaRPr lang="es-ES_tradnl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7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61" y="1340768"/>
            <a:ext cx="8460432" cy="4266527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560091" y="4029045"/>
            <a:ext cx="51989" cy="52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5616" y="5157192"/>
            <a:ext cx="51989" cy="52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59632" y="5128231"/>
            <a:ext cx="0" cy="199084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1680" y="4077072"/>
            <a:ext cx="0" cy="1250243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43053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3.625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264" y="2924944"/>
            <a:ext cx="51989" cy="52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0112" y="2977635"/>
            <a:ext cx="7592" cy="2349679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840" y="5837783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Fill 3 </a:t>
            </a:r>
            <a:r>
              <a:rPr lang="en-US" sz="3400" dirty="0" smtClean="0">
                <a:sym typeface="Wingdings" pitchFamily="2" charset="2"/>
              </a:rPr>
              <a:t> 2 points</a:t>
            </a:r>
            <a:endParaRPr lang="en-GB" sz="3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9092" y="0"/>
            <a:ext cx="506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</a:t>
            </a:r>
            <a:r>
              <a:rPr lang="en-US" sz="2400" b="1" dirty="0" smtClean="0">
                <a:solidFill>
                  <a:schemeClr val="tx2"/>
                </a:solidFill>
              </a:rPr>
              <a:t>Benchmarking study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47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points in total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Too many parameters varying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Scrubbing effect (variation of surface parameters during the MD)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lines were found when using P ratios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using normalized pressure ratios (P/(total current)) only two lines: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492350"/>
            <a:ext cx="5967156" cy="4177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9092" y="0"/>
            <a:ext cx="506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</a:t>
            </a:r>
            <a:r>
              <a:rPr lang="en-US" sz="2400" b="1" dirty="0" smtClean="0">
                <a:solidFill>
                  <a:schemeClr val="tx2"/>
                </a:solidFill>
              </a:rPr>
              <a:t>Benchmarking study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47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20072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Proposals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20486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 Use FBCT structure as an input for different moments of the MD with </a:t>
            </a:r>
            <a:r>
              <a:rPr lang="en-US" sz="2400" dirty="0" err="1" smtClean="0"/>
              <a:t>PyECLOUD</a:t>
            </a:r>
            <a:r>
              <a:rPr lang="en-US" sz="2400" dirty="0" smtClean="0"/>
              <a:t> (G. </a:t>
            </a:r>
            <a:r>
              <a:rPr lang="en-US" sz="2400" dirty="0"/>
              <a:t>I</a:t>
            </a:r>
            <a:r>
              <a:rPr lang="en-US" sz="2400" dirty="0" smtClean="0"/>
              <a:t>adarola) to see the effect of the flux with different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configurations along the batch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Maybe the method is only valid after some scrubbing, i.e. when machine conditions are more stabilized.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76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136933"/>
            <a:ext cx="8066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MD 14 October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1.1 Vacuum observations overview</a:t>
            </a:r>
          </a:p>
          <a:p>
            <a:pPr marL="342900" indent="-34290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1.2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Emittance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study</a:t>
            </a:r>
          </a:p>
          <a:p>
            <a:pPr marL="342900" indent="-34290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1.3 Pressure study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1.4 Surface parameters benchmarking</a:t>
            </a:r>
          </a:p>
          <a:p>
            <a:pPr marL="342900" indent="-34290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1.5 Proposals </a:t>
            </a:r>
          </a:p>
          <a:p>
            <a:pPr marL="342900" indent="-342900"/>
            <a:r>
              <a:rPr lang="en-US" sz="2400" dirty="0" smtClean="0"/>
              <a:t> </a:t>
            </a:r>
            <a:endParaRPr lang="en-US" sz="2400" dirty="0"/>
          </a:p>
          <a:p>
            <a:pPr marL="342900" indent="-342900"/>
            <a:r>
              <a:rPr lang="en-US" sz="2400" b="1" dirty="0" smtClean="0"/>
              <a:t>2) MD 24/25 </a:t>
            </a:r>
            <a:r>
              <a:rPr lang="en-US" sz="2400" b="1" dirty="0" err="1" smtClean="0"/>
              <a:t>october</a:t>
            </a:r>
            <a:endParaRPr lang="en-US" sz="2400" b="1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	2.1 Vacuum observations overview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	2.2 Batch spacing experiment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3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6096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24 October – Vacuum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3916" y="2060848"/>
            <a:ext cx="61206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3 fills with 72b trains separated by 925 ns:</a:t>
            </a:r>
          </a:p>
          <a:p>
            <a:endParaRPr lang="en-US" sz="26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600" dirty="0" smtClean="0"/>
              <a:t>Fill 1: 17h30 – 20h30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600" dirty="0" smtClean="0"/>
              <a:t>Fill 2: 21h00 – 1h00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600" dirty="0" smtClean="0"/>
              <a:t>Fill 3:  3h45 – 8h20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51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24 October – Vacuum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509" y="1124744"/>
            <a:ext cx="4306979" cy="237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96" y="1124744"/>
            <a:ext cx="4365496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645024"/>
            <a:ext cx="5000226" cy="2521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400" y="6309320"/>
            <a:ext cx="76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Same behavior as in previous MD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6926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22353" y="478117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52220" y="71208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42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24 October – Vacuum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57973"/>
            <a:ext cx="4550865" cy="2294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929040"/>
            <a:ext cx="4925653" cy="2483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57332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pipes </a:t>
            </a:r>
            <a:r>
              <a:rPr lang="es-ES" dirty="0" err="1" smtClean="0"/>
              <a:t>one</a:t>
            </a:r>
            <a:r>
              <a:rPr lang="es-ES" dirty="0" smtClean="0"/>
              <a:t> can observe </a:t>
            </a:r>
            <a:r>
              <a:rPr lang="es-ES" dirty="0" err="1" smtClean="0"/>
              <a:t>scrubbing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 in </a:t>
            </a:r>
            <a:r>
              <a:rPr lang="es-ES" dirty="0" err="1" smtClean="0"/>
              <a:t>some</a:t>
            </a:r>
            <a:r>
              <a:rPr lang="es-ES" dirty="0" smtClean="0"/>
              <a:t> gauges (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 VGPB.9.4L1.X) </a:t>
            </a:r>
            <a:r>
              <a:rPr lang="en-US" dirty="0" smtClean="0">
                <a:sym typeface="Wingdings" pitchFamily="2" charset="2"/>
              </a:rPr>
              <a:t> Despite new injections the pressure continues decreasing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9807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47971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3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50325" y="3212976"/>
            <a:ext cx="633518" cy="864096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51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24 October –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9070" y="56275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Batch spacing dependence experiment: 9h00 – 9h30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Filling scheme: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pressure decrease after every injection is not any more observed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 more time would be good to achieve steady state pressure after every two injections, but the results look quite promising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is a (relatively) fast measurement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821433" y="1967074"/>
            <a:ext cx="7350967" cy="1389918"/>
            <a:chOff x="251520" y="1832350"/>
            <a:chExt cx="7350967" cy="1389918"/>
          </a:xfrm>
        </p:grpSpPr>
        <p:sp>
          <p:nvSpPr>
            <p:cNvPr id="9" name="Rectangle 8"/>
            <p:cNvSpPr/>
            <p:nvPr/>
          </p:nvSpPr>
          <p:spPr>
            <a:xfrm>
              <a:off x="971600" y="1844824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90981" y="1832350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87824" y="1844824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35896" y="1832350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04048" y="1832350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08104" y="1832350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48264" y="1832350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96803" y="1832350"/>
              <a:ext cx="216024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187624" y="2852936"/>
              <a:ext cx="50335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87624" y="2852936"/>
              <a:ext cx="611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GB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203848" y="2852936"/>
              <a:ext cx="4320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31840" y="2852936"/>
              <a:ext cx="611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GB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166791" y="2836620"/>
              <a:ext cx="34131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094783" y="2836620"/>
              <a:ext cx="611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128284" y="2852936"/>
              <a:ext cx="276531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91118" y="2852936"/>
              <a:ext cx="611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GB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27449" y="2275085"/>
              <a:ext cx="1060375" cy="178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051720" y="2340441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16.5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GB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884515" y="2242819"/>
              <a:ext cx="1060375" cy="178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08786" y="2308175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16.5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GB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815881" y="2204864"/>
              <a:ext cx="1060375" cy="178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940152" y="227022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16.5 </a:t>
              </a:r>
              <a:r>
                <a:rPr lang="en-US" dirty="0" err="1" smtClean="0">
                  <a:latin typeface="Symbol" pitchFamily="18" charset="2"/>
                </a:rPr>
                <a:t>m</a:t>
              </a:r>
              <a:r>
                <a:rPr lang="en-US" dirty="0" err="1" smtClean="0"/>
                <a:t>s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520" y="187661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72b</a:t>
              </a:r>
              <a:endParaRPr lang="en-GB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83568" y="2204864"/>
              <a:ext cx="396044" cy="32024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84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36" y="1484784"/>
            <a:ext cx="8244408" cy="4139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1524" y="3879962"/>
            <a:ext cx="65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068960"/>
            <a:ext cx="65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460" y="2276872"/>
            <a:ext cx="65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374" y="1772816"/>
            <a:ext cx="65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24 October – Batch spacing experiment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84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927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THANK YOU FOR YOUR ATTENTION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1018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136933"/>
            <a:ext cx="8066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/>
              <a:t>MD 14 October</a:t>
            </a:r>
          </a:p>
          <a:p>
            <a:pPr marL="342900" indent="-342900"/>
            <a:r>
              <a:rPr lang="en-US" sz="2400" dirty="0" smtClean="0"/>
              <a:t>	</a:t>
            </a:r>
          </a:p>
          <a:p>
            <a:pPr marL="342900" indent="-342900"/>
            <a:r>
              <a:rPr lang="en-US" sz="2400" dirty="0" smtClean="0"/>
              <a:t>	1.1 Vacuum observations overview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1.2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study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1.3 Pressure study</a:t>
            </a:r>
          </a:p>
          <a:p>
            <a:pPr marL="342900" indent="-342900"/>
            <a:r>
              <a:rPr lang="en-US" sz="2400" dirty="0" smtClean="0"/>
              <a:t>	1.4 Surface parameters benchmarking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1.5 Proposals </a:t>
            </a:r>
          </a:p>
          <a:p>
            <a:pPr marL="342900" indent="-342900"/>
            <a:r>
              <a:rPr lang="en-US" sz="2400" dirty="0" smtClean="0"/>
              <a:t> </a:t>
            </a:r>
            <a:endParaRPr lang="en-US" sz="2400" dirty="0"/>
          </a:p>
          <a:p>
            <a:pPr marL="342900" indent="-342900"/>
            <a:r>
              <a:rPr lang="en-US" sz="2400" b="1" dirty="0" smtClean="0"/>
              <a:t>2) MD 24/25 </a:t>
            </a:r>
            <a:r>
              <a:rPr lang="en-US" sz="2400" b="1" dirty="0" err="1" smtClean="0"/>
              <a:t>october</a:t>
            </a:r>
            <a:endParaRPr lang="en-US" sz="2400" b="1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	2.1 Vacuum observations overview</a:t>
            </a:r>
          </a:p>
          <a:p>
            <a:pPr marL="342900" indent="-342900"/>
            <a:r>
              <a:rPr lang="en-US" sz="2400" dirty="0"/>
              <a:t> </a:t>
            </a:r>
            <a:r>
              <a:rPr lang="en-US" sz="2400" dirty="0" smtClean="0"/>
              <a:t>	2.2 Batch spacing experiment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136933"/>
            <a:ext cx="8066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 smtClean="0"/>
              <a:t>MD 14 October</a:t>
            </a:r>
          </a:p>
          <a:p>
            <a:pPr marL="342900" indent="-342900"/>
            <a:r>
              <a:rPr lang="en-US" sz="2400" dirty="0" smtClean="0"/>
              <a:t>	</a:t>
            </a:r>
          </a:p>
          <a:p>
            <a:pPr marL="342900" indent="-342900"/>
            <a:r>
              <a:rPr lang="en-US" sz="2400" dirty="0" smtClean="0"/>
              <a:t>	1.1 Vacuum observations overview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1.2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study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1.3 Pressure study</a:t>
            </a:r>
          </a:p>
          <a:p>
            <a:pPr marL="342900" indent="-342900"/>
            <a:r>
              <a:rPr lang="en-US" sz="2400" dirty="0" smtClean="0"/>
              <a:t>	1.4 Surface parameters benchmarking</a:t>
            </a:r>
          </a:p>
          <a:p>
            <a:pPr marL="342900" indent="-342900"/>
            <a:r>
              <a:rPr lang="en-US" sz="2400" dirty="0"/>
              <a:t>	</a:t>
            </a:r>
            <a:r>
              <a:rPr lang="en-US" sz="2400" dirty="0" smtClean="0"/>
              <a:t>1.5 Proposals </a:t>
            </a: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2) MD 24/25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ctober</a:t>
            </a:r>
          </a:p>
          <a:p>
            <a:pPr marL="342900" indent="-342900"/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2.1 Vacuum observations overview</a:t>
            </a:r>
          </a:p>
          <a:p>
            <a:pPr marL="342900" indent="-342900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	2.2 Batch spacing experiment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3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57192" y="0"/>
            <a:ext cx="34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- Vacuum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43924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1660" y="1891467"/>
            <a:ext cx="360040" cy="338554"/>
            <a:chOff x="1547664" y="2730406"/>
            <a:chExt cx="36004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1547664" y="2730406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1</a:t>
              </a:r>
              <a:endParaRPr lang="en-GB" sz="1600" dirty="0">
                <a:solidFill>
                  <a:srgbClr val="FFFF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47664" y="2777049"/>
              <a:ext cx="288032" cy="291911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83542" y="1871007"/>
            <a:ext cx="360040" cy="338554"/>
            <a:chOff x="1547664" y="2730406"/>
            <a:chExt cx="360040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1547664" y="2730406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2</a:t>
              </a:r>
              <a:endParaRPr lang="en-GB" sz="1600" dirty="0">
                <a:solidFill>
                  <a:srgbClr val="FFFF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47664" y="2777049"/>
              <a:ext cx="288032" cy="291911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20272" y="2147950"/>
            <a:ext cx="360040" cy="338554"/>
            <a:chOff x="1547664" y="2730406"/>
            <a:chExt cx="360040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1547664" y="2730406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3</a:t>
              </a:r>
              <a:endParaRPr lang="en-GB" sz="1600" dirty="0">
                <a:solidFill>
                  <a:srgbClr val="FFFF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47664" y="2777049"/>
              <a:ext cx="288032" cy="291911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5984" y="2348348"/>
            <a:ext cx="167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, 3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, 2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2230021"/>
            <a:ext cx="10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6.325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6978" y="2486504"/>
            <a:ext cx="10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3.625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87624" y="2671170"/>
            <a:ext cx="0" cy="1765942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</p:cNvCxnSpPr>
          <p:nvPr/>
        </p:nvCxnSpPr>
        <p:spPr>
          <a:xfrm>
            <a:off x="1691680" y="2717680"/>
            <a:ext cx="0" cy="1215376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23728" y="2717680"/>
            <a:ext cx="0" cy="836461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536" y="55172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“Unexpected” behavior </a:t>
            </a:r>
            <a:r>
              <a:rPr lang="en-US" dirty="0" smtClean="0">
                <a:sym typeface="Wingdings" pitchFamily="2" charset="2"/>
              </a:rPr>
              <a:t> Too many varying parameters (total current, </a:t>
            </a:r>
            <a:r>
              <a:rPr lang="en-US" dirty="0" err="1" smtClean="0">
                <a:sym typeface="Wingdings" pitchFamily="2" charset="2"/>
              </a:rPr>
              <a:t>N</a:t>
            </a:r>
            <a:r>
              <a:rPr lang="en-US" baseline="-25000" dirty="0" err="1" smtClean="0"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patern</a:t>
            </a:r>
            <a:r>
              <a:rPr lang="en-US" dirty="0" smtClean="0">
                <a:sym typeface="Wingdings" pitchFamily="2" charset="2"/>
              </a:rPr>
              <a:t> along the batch (FBCT),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e</a:t>
            </a:r>
            <a:r>
              <a:rPr lang="en-US" dirty="0" smtClean="0">
                <a:sym typeface="Wingdings" pitchFamily="2" charset="2"/>
              </a:rPr>
              <a:t> growth, … )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48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57192" y="0"/>
            <a:ext cx="34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study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104" y="692696"/>
            <a:ext cx="8028384" cy="59346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43808" y="3717032"/>
            <a:ext cx="432048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75856" y="422108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48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57192" y="0"/>
            <a:ext cx="34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study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6672"/>
            <a:ext cx="8591700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9492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Apparently the </a:t>
            </a:r>
            <a:r>
              <a:rPr lang="en-US" dirty="0" err="1" smtClean="0"/>
              <a:t>emittance</a:t>
            </a:r>
            <a:r>
              <a:rPr lang="en-US" dirty="0" smtClean="0"/>
              <a:t> growth does not have much influence within this big round chamber (Ø=80 mm)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21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57192" y="0"/>
            <a:ext cx="34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P study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6" y="387018"/>
            <a:ext cx="8460432" cy="56342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388424" y="1340768"/>
            <a:ext cx="0" cy="1656184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388424" y="3573016"/>
            <a:ext cx="1386" cy="1296144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43156" y="212151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~30%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0485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~30%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572" y="5877272"/>
            <a:ext cx="82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nput pressure is important for simulations and hence for benchmarking surface parameters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48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9092" y="0"/>
            <a:ext cx="506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</a:t>
            </a:r>
            <a:r>
              <a:rPr lang="en-US" sz="2400" b="1" dirty="0" smtClean="0">
                <a:solidFill>
                  <a:schemeClr val="tx2"/>
                </a:solidFill>
              </a:rPr>
              <a:t>Benchmarking study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8173832" cy="410445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779912" y="2656229"/>
            <a:ext cx="51989" cy="52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555776" y="4482774"/>
            <a:ext cx="51989" cy="52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71800" y="4509120"/>
            <a:ext cx="0" cy="528232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3928" y="2708920"/>
            <a:ext cx="0" cy="2353990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784" y="6926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 VGI.141.6L4.B.PR studied until now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039426" y="3885915"/>
            <a:ext cx="74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5733256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Fill 1 </a:t>
            </a:r>
            <a:r>
              <a:rPr lang="en-US" sz="3400" dirty="0" smtClean="0">
                <a:sym typeface="Wingdings" pitchFamily="2" charset="2"/>
              </a:rPr>
              <a:t> 1 point</a:t>
            </a:r>
            <a:endParaRPr lang="en-GB" sz="3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47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28400" y="457200"/>
            <a:ext cx="7810800" cy="3659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Octavio\CERN\cern_logo_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882"/>
            <a:ext cx="952200" cy="9217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56" y="1412776"/>
            <a:ext cx="8591700" cy="43327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5736" y="3552792"/>
            <a:ext cx="51989" cy="52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07704" y="4941168"/>
            <a:ext cx="51989" cy="52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1720" y="4941168"/>
            <a:ext cx="0" cy="398168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9752" y="3579138"/>
            <a:ext cx="0" cy="1760198"/>
          </a:xfrm>
          <a:prstGeom prst="straightConnector1">
            <a:avLst/>
          </a:prstGeom>
          <a:ln w="127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3768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6.325 </a:t>
            </a:r>
            <a:r>
              <a:rPr lang="en-US" dirty="0" err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5837783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Fill 2 </a:t>
            </a:r>
            <a:r>
              <a:rPr lang="en-US" sz="3400" dirty="0" smtClean="0">
                <a:sym typeface="Wingdings" pitchFamily="2" charset="2"/>
              </a:rPr>
              <a:t> 1 point</a:t>
            </a:r>
            <a:endParaRPr lang="en-GB" sz="3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9092" y="0"/>
            <a:ext cx="506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MD 14 October – </a:t>
            </a:r>
            <a:r>
              <a:rPr lang="en-US" sz="2400" b="1" dirty="0" smtClean="0">
                <a:solidFill>
                  <a:schemeClr val="tx2"/>
                </a:solidFill>
              </a:rPr>
              <a:t>Benchmarking study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28 </a:t>
            </a:r>
            <a:r>
              <a:rPr lang="es-ES_tradnl" sz="1200" dirty="0" err="1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ctober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2011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meeting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47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585</Words>
  <Application>Microsoft Office PowerPoint</Application>
  <PresentationFormat>On-screen Show (4:3)</PresentationFormat>
  <Paragraphs>140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Octavio Dominguez Sanchez De La Blanca</dc:creator>
  <cp:lastModifiedBy>cdomingu</cp:lastModifiedBy>
  <cp:revision>12</cp:revision>
  <dcterms:created xsi:type="dcterms:W3CDTF">2011-10-28T08:10:19Z</dcterms:created>
  <dcterms:modified xsi:type="dcterms:W3CDTF">2011-10-28T12:37:22Z</dcterms:modified>
</cp:coreProperties>
</file>