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365" r:id="rId3"/>
    <p:sldId id="404" r:id="rId4"/>
    <p:sldId id="403" r:id="rId5"/>
    <p:sldId id="394" r:id="rId6"/>
    <p:sldId id="399" r:id="rId7"/>
    <p:sldId id="398" r:id="rId8"/>
    <p:sldId id="397" r:id="rId9"/>
    <p:sldId id="395" r:id="rId10"/>
    <p:sldId id="396" r:id="rId11"/>
    <p:sldId id="400" r:id="rId12"/>
    <p:sldId id="401" r:id="rId13"/>
    <p:sldId id="409" r:id="rId14"/>
    <p:sldId id="402" r:id="rId15"/>
    <p:sldId id="406" r:id="rId16"/>
    <p:sldId id="405" r:id="rId17"/>
    <p:sldId id="407" r:id="rId18"/>
    <p:sldId id="408" r:id="rId19"/>
    <p:sldId id="373" r:id="rId20"/>
    <p:sldId id="35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Users\h\hmaurycu\Desktop\quadrupole.heat.load.oscillation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Users\h\hmaurycu\Desktop\quadrupole.heat.load.oscillation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Users\h\hmaurycu\Desktop\quadrupole.heat.load.oscillation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Users\h\hmaurycu\Desktop\quadrupole.heat.load.oscillation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Users\h\hmaurycu\Desktop\quadrupole.heat.load.oscillation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Users\h\hmaurycu\Desktop\quadrupole.heat.load.oscillation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 algn="ctr">
              <a:defRPr/>
            </a:pPr>
            <a:r>
              <a:rPr lang="en-US" dirty="0"/>
              <a:t>Simulated</a:t>
            </a:r>
            <a:r>
              <a:rPr lang="en-US" baseline="0" dirty="0"/>
              <a:t> heat load for a </a:t>
            </a:r>
            <a:r>
              <a:rPr lang="en-US" baseline="0" dirty="0" err="1"/>
              <a:t>Quadrupole</a:t>
            </a:r>
            <a:r>
              <a:rPr lang="en-US" baseline="0" dirty="0"/>
              <a:t> - SEY = 1.5 - 7 TeV</a:t>
            </a:r>
            <a:endParaRPr lang="en-US" dirty="0"/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strRef>
              <c:f>QUAD!$C$7</c:f>
              <c:strCache>
                <c:ptCount val="1"/>
                <c:pt idx="0">
                  <c:v>QUAD/nistep=3000</c:v>
                </c:pt>
              </c:strCache>
            </c:strRef>
          </c:tx>
          <c:xVal>
            <c:numRef>
              <c:f>QUAD!$B$8:$B$17</c:f>
              <c:numCache>
                <c:formatCode>0.00E+00</c:formatCode>
                <c:ptCount val="10"/>
                <c:pt idx="0">
                  <c:v>20000000000</c:v>
                </c:pt>
                <c:pt idx="1">
                  <c:v>40000000000</c:v>
                </c:pt>
                <c:pt idx="2">
                  <c:v>60000000000</c:v>
                </c:pt>
                <c:pt idx="3">
                  <c:v>80000000000</c:v>
                </c:pt>
                <c:pt idx="4">
                  <c:v>100000000000</c:v>
                </c:pt>
                <c:pt idx="5">
                  <c:v>120000000000</c:v>
                </c:pt>
                <c:pt idx="6">
                  <c:v>140000000000</c:v>
                </c:pt>
                <c:pt idx="7">
                  <c:v>160000000000</c:v>
                </c:pt>
                <c:pt idx="8">
                  <c:v>180000000000</c:v>
                </c:pt>
                <c:pt idx="9">
                  <c:v>200000000000</c:v>
                </c:pt>
              </c:numCache>
            </c:numRef>
          </c:xVal>
          <c:yVal>
            <c:numRef>
              <c:f>QUAD!$C$8:$C$17</c:f>
              <c:numCache>
                <c:formatCode>0.00E+00</c:formatCode>
                <c:ptCount val="10"/>
                <c:pt idx="0">
                  <c:v>1.9684368100000003E-3</c:v>
                </c:pt>
                <c:pt idx="1">
                  <c:v>1.7846953300000001</c:v>
                </c:pt>
                <c:pt idx="2">
                  <c:v>5.113914829999997</c:v>
                </c:pt>
                <c:pt idx="3">
                  <c:v>5.0279886399999985</c:v>
                </c:pt>
                <c:pt idx="4">
                  <c:v>3.65308783</c:v>
                </c:pt>
                <c:pt idx="5">
                  <c:v>7.5343004999999996</c:v>
                </c:pt>
                <c:pt idx="6">
                  <c:v>13.065400100000002</c:v>
                </c:pt>
                <c:pt idx="7">
                  <c:v>8.7966361800000001</c:v>
                </c:pt>
                <c:pt idx="8">
                  <c:v>12.892364800000001</c:v>
                </c:pt>
                <c:pt idx="9" formatCode="General">
                  <c:v>6.8874431300000003</c:v>
                </c:pt>
              </c:numCache>
            </c:numRef>
          </c:yVal>
          <c:smooth val="1"/>
        </c:ser>
        <c:axId val="83501824"/>
        <c:axId val="83503744"/>
      </c:scatterChart>
      <c:valAx>
        <c:axId val="835018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Nb</a:t>
                </a:r>
              </a:p>
            </c:rich>
          </c:tx>
          <c:layout/>
        </c:title>
        <c:numFmt formatCode="0.00E+00" sourceLinked="1"/>
        <c:majorTickMark val="none"/>
        <c:tickLblPos val="nextTo"/>
        <c:crossAx val="83503744"/>
        <c:crosses val="autoZero"/>
        <c:crossBetween val="midCat"/>
      </c:valAx>
      <c:valAx>
        <c:axId val="8350374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Heat load (W/m)</a:t>
                </a:r>
              </a:p>
            </c:rich>
          </c:tx>
          <c:layout/>
        </c:title>
        <c:numFmt formatCode="0.00E+00" sourceLinked="1"/>
        <c:majorTickMark val="none"/>
        <c:tickLblPos val="nextTo"/>
        <c:crossAx val="83501824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Simulated heat load for a Quadrupole - SEY = 1.5 - 7 TeV</a:t>
            </a:r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strRef>
              <c:f>QUAD!$C$7</c:f>
              <c:strCache>
                <c:ptCount val="1"/>
                <c:pt idx="0">
                  <c:v>QUAD/nistep=3000</c:v>
                </c:pt>
              </c:strCache>
            </c:strRef>
          </c:tx>
          <c:xVal>
            <c:numRef>
              <c:f>QUAD!$B$8:$B$17</c:f>
              <c:numCache>
                <c:formatCode>0.00E+00</c:formatCode>
                <c:ptCount val="10"/>
                <c:pt idx="0">
                  <c:v>20000000000</c:v>
                </c:pt>
                <c:pt idx="1">
                  <c:v>40000000000</c:v>
                </c:pt>
                <c:pt idx="2">
                  <c:v>60000000000</c:v>
                </c:pt>
                <c:pt idx="3">
                  <c:v>80000000000</c:v>
                </c:pt>
                <c:pt idx="4">
                  <c:v>100000000000</c:v>
                </c:pt>
                <c:pt idx="5">
                  <c:v>120000000000</c:v>
                </c:pt>
                <c:pt idx="6">
                  <c:v>140000000000</c:v>
                </c:pt>
                <c:pt idx="7">
                  <c:v>160000000000</c:v>
                </c:pt>
                <c:pt idx="8">
                  <c:v>180000000000</c:v>
                </c:pt>
                <c:pt idx="9">
                  <c:v>200000000000</c:v>
                </c:pt>
              </c:numCache>
            </c:numRef>
          </c:xVal>
          <c:yVal>
            <c:numRef>
              <c:f>QUAD!$C$8:$C$17</c:f>
              <c:numCache>
                <c:formatCode>0.00E+00</c:formatCode>
                <c:ptCount val="10"/>
                <c:pt idx="0">
                  <c:v>1.9684368100000003E-3</c:v>
                </c:pt>
                <c:pt idx="1">
                  <c:v>1.7846953299999999</c:v>
                </c:pt>
                <c:pt idx="2">
                  <c:v>5.113914829999997</c:v>
                </c:pt>
                <c:pt idx="3">
                  <c:v>5.0279886399999985</c:v>
                </c:pt>
                <c:pt idx="4">
                  <c:v>3.65308783</c:v>
                </c:pt>
                <c:pt idx="5">
                  <c:v>7.5343004999999996</c:v>
                </c:pt>
                <c:pt idx="6">
                  <c:v>13.065400100000002</c:v>
                </c:pt>
                <c:pt idx="7">
                  <c:v>8.7966361800000001</c:v>
                </c:pt>
                <c:pt idx="8">
                  <c:v>12.892364800000001</c:v>
                </c:pt>
                <c:pt idx="9" formatCode="General">
                  <c:v>6.8874431300000003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QUAD!$D$7</c:f>
              <c:strCache>
                <c:ptCount val="1"/>
                <c:pt idx="0">
                  <c:v>QUAD/nistep=1500</c:v>
                </c:pt>
              </c:strCache>
            </c:strRef>
          </c:tx>
          <c:xVal>
            <c:numRef>
              <c:f>QUAD!$B$8:$B$17</c:f>
              <c:numCache>
                <c:formatCode>0.00E+00</c:formatCode>
                <c:ptCount val="10"/>
                <c:pt idx="0">
                  <c:v>20000000000</c:v>
                </c:pt>
                <c:pt idx="1">
                  <c:v>40000000000</c:v>
                </c:pt>
                <c:pt idx="2">
                  <c:v>60000000000</c:v>
                </c:pt>
                <c:pt idx="3">
                  <c:v>80000000000</c:v>
                </c:pt>
                <c:pt idx="4">
                  <c:v>100000000000</c:v>
                </c:pt>
                <c:pt idx="5">
                  <c:v>120000000000</c:v>
                </c:pt>
                <c:pt idx="6">
                  <c:v>140000000000</c:v>
                </c:pt>
                <c:pt idx="7">
                  <c:v>160000000000</c:v>
                </c:pt>
                <c:pt idx="8">
                  <c:v>180000000000</c:v>
                </c:pt>
                <c:pt idx="9">
                  <c:v>200000000000</c:v>
                </c:pt>
              </c:numCache>
            </c:numRef>
          </c:xVal>
          <c:yVal>
            <c:numRef>
              <c:f>QUAD!$D$8:$D$17</c:f>
              <c:numCache>
                <c:formatCode>General</c:formatCode>
                <c:ptCount val="10"/>
                <c:pt idx="0">
                  <c:v>1.7407805400000004E-2</c:v>
                </c:pt>
                <c:pt idx="1">
                  <c:v>2.0939278200000002</c:v>
                </c:pt>
                <c:pt idx="2">
                  <c:v>4.8553578299999991</c:v>
                </c:pt>
                <c:pt idx="3">
                  <c:v>4.4542710400000001</c:v>
                </c:pt>
                <c:pt idx="4">
                  <c:v>6.77252017</c:v>
                </c:pt>
                <c:pt idx="5">
                  <c:v>11.268038000000001</c:v>
                </c:pt>
                <c:pt idx="6">
                  <c:v>8.0300469800000016</c:v>
                </c:pt>
                <c:pt idx="7">
                  <c:v>12.924923199999999</c:v>
                </c:pt>
                <c:pt idx="8">
                  <c:v>4.9090538400000003</c:v>
                </c:pt>
                <c:pt idx="9">
                  <c:v>5.036637680000001</c:v>
                </c:pt>
              </c:numCache>
            </c:numRef>
          </c:yVal>
          <c:smooth val="1"/>
        </c:ser>
        <c:axId val="83675008"/>
        <c:axId val="83685376"/>
      </c:scatterChart>
      <c:valAx>
        <c:axId val="836750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Nb</a:t>
                </a:r>
              </a:p>
            </c:rich>
          </c:tx>
          <c:layout/>
        </c:title>
        <c:numFmt formatCode="0.00E+00" sourceLinked="1"/>
        <c:majorTickMark val="none"/>
        <c:tickLblPos val="nextTo"/>
        <c:crossAx val="83685376"/>
        <c:crosses val="autoZero"/>
        <c:crossBetween val="midCat"/>
      </c:valAx>
      <c:valAx>
        <c:axId val="8368537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Heat</a:t>
                </a:r>
                <a:r>
                  <a:rPr lang="en-US" baseline="0"/>
                  <a:t> load (W/m)</a:t>
                </a:r>
                <a:endParaRPr lang="en-US"/>
              </a:p>
            </c:rich>
          </c:tx>
          <c:layout/>
        </c:title>
        <c:numFmt formatCode="0.00E+00" sourceLinked="1"/>
        <c:majorTickMark val="none"/>
        <c:tickLblPos val="nextTo"/>
        <c:crossAx val="8367500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Simulated heat load for a Quadrupole - SEY = 1.5 - 7 TeV</a:t>
            </a:r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strRef>
              <c:f>QUAD!$C$7</c:f>
              <c:strCache>
                <c:ptCount val="1"/>
                <c:pt idx="0">
                  <c:v>QUAD/nistep=3000</c:v>
                </c:pt>
              </c:strCache>
            </c:strRef>
          </c:tx>
          <c:xVal>
            <c:numRef>
              <c:f>QUAD!$B$8:$B$17</c:f>
              <c:numCache>
                <c:formatCode>0.00E+00</c:formatCode>
                <c:ptCount val="10"/>
                <c:pt idx="0">
                  <c:v>20000000000</c:v>
                </c:pt>
                <c:pt idx="1">
                  <c:v>40000000000</c:v>
                </c:pt>
                <c:pt idx="2">
                  <c:v>60000000000</c:v>
                </c:pt>
                <c:pt idx="3">
                  <c:v>80000000000</c:v>
                </c:pt>
                <c:pt idx="4">
                  <c:v>100000000000</c:v>
                </c:pt>
                <c:pt idx="5">
                  <c:v>120000000000</c:v>
                </c:pt>
                <c:pt idx="6">
                  <c:v>140000000000</c:v>
                </c:pt>
                <c:pt idx="7">
                  <c:v>160000000000</c:v>
                </c:pt>
                <c:pt idx="8">
                  <c:v>180000000000</c:v>
                </c:pt>
                <c:pt idx="9">
                  <c:v>200000000000</c:v>
                </c:pt>
              </c:numCache>
            </c:numRef>
          </c:xVal>
          <c:yVal>
            <c:numRef>
              <c:f>QUAD!$C$8:$C$17</c:f>
              <c:numCache>
                <c:formatCode>0.00E+00</c:formatCode>
                <c:ptCount val="10"/>
                <c:pt idx="0">
                  <c:v>1.9684368100000003E-3</c:v>
                </c:pt>
                <c:pt idx="1">
                  <c:v>1.7846953299999999</c:v>
                </c:pt>
                <c:pt idx="2">
                  <c:v>5.113914829999997</c:v>
                </c:pt>
                <c:pt idx="3">
                  <c:v>5.0279886399999985</c:v>
                </c:pt>
                <c:pt idx="4">
                  <c:v>3.65308783</c:v>
                </c:pt>
                <c:pt idx="5">
                  <c:v>7.5343004999999996</c:v>
                </c:pt>
                <c:pt idx="6">
                  <c:v>13.065400100000002</c:v>
                </c:pt>
                <c:pt idx="7">
                  <c:v>8.7966361800000001</c:v>
                </c:pt>
                <c:pt idx="8">
                  <c:v>12.892364800000001</c:v>
                </c:pt>
                <c:pt idx="9" formatCode="General">
                  <c:v>6.8874431300000003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QUAD!$E$7</c:f>
              <c:strCache>
                <c:ptCount val="1"/>
                <c:pt idx="0">
                  <c:v>QUAD/ibend2=1</c:v>
                </c:pt>
              </c:strCache>
            </c:strRef>
          </c:tx>
          <c:xVal>
            <c:numRef>
              <c:f>QUAD!$B$8:$B$17</c:f>
              <c:numCache>
                <c:formatCode>0.00E+00</c:formatCode>
                <c:ptCount val="10"/>
                <c:pt idx="0">
                  <c:v>20000000000</c:v>
                </c:pt>
                <c:pt idx="1">
                  <c:v>40000000000</c:v>
                </c:pt>
                <c:pt idx="2">
                  <c:v>60000000000</c:v>
                </c:pt>
                <c:pt idx="3">
                  <c:v>80000000000</c:v>
                </c:pt>
                <c:pt idx="4">
                  <c:v>100000000000</c:v>
                </c:pt>
                <c:pt idx="5">
                  <c:v>120000000000</c:v>
                </c:pt>
                <c:pt idx="6">
                  <c:v>140000000000</c:v>
                </c:pt>
                <c:pt idx="7">
                  <c:v>160000000000</c:v>
                </c:pt>
                <c:pt idx="8">
                  <c:v>180000000000</c:v>
                </c:pt>
                <c:pt idx="9">
                  <c:v>200000000000</c:v>
                </c:pt>
              </c:numCache>
            </c:numRef>
          </c:xVal>
          <c:yVal>
            <c:numRef>
              <c:f>QUAD!$E$8:$E$17</c:f>
              <c:numCache>
                <c:formatCode>General</c:formatCode>
                <c:ptCount val="10"/>
                <c:pt idx="0">
                  <c:v>2.1062562800000001E-3</c:v>
                </c:pt>
                <c:pt idx="1">
                  <c:v>1.2553134099999999</c:v>
                </c:pt>
                <c:pt idx="2">
                  <c:v>4.51084643</c:v>
                </c:pt>
                <c:pt idx="3">
                  <c:v>6.7973642199999995</c:v>
                </c:pt>
                <c:pt idx="4">
                  <c:v>6.9442519799999989</c:v>
                </c:pt>
                <c:pt idx="5">
                  <c:v>8.9243703399999994</c:v>
                </c:pt>
                <c:pt idx="6">
                  <c:v>4.5058237300000004</c:v>
                </c:pt>
                <c:pt idx="7">
                  <c:v>5.2182770999999999</c:v>
                </c:pt>
                <c:pt idx="8">
                  <c:v>6.3567446199999988</c:v>
                </c:pt>
                <c:pt idx="9">
                  <c:v>5.1467976599999989</c:v>
                </c:pt>
              </c:numCache>
            </c:numRef>
          </c:yVal>
          <c:smooth val="1"/>
        </c:ser>
        <c:axId val="83711104"/>
        <c:axId val="83713024"/>
      </c:scatterChart>
      <c:valAx>
        <c:axId val="837111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Nb</a:t>
                </a:r>
              </a:p>
            </c:rich>
          </c:tx>
          <c:layout/>
        </c:title>
        <c:numFmt formatCode="0.00E+00" sourceLinked="1"/>
        <c:majorTickMark val="none"/>
        <c:tickLblPos val="nextTo"/>
        <c:crossAx val="83713024"/>
        <c:crosses val="autoZero"/>
        <c:crossBetween val="midCat"/>
      </c:valAx>
      <c:valAx>
        <c:axId val="8371302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Heat laod (W/m)</a:t>
                </a:r>
              </a:p>
            </c:rich>
          </c:tx>
          <c:layout/>
        </c:title>
        <c:numFmt formatCode="0.00E+00" sourceLinked="1"/>
        <c:majorTickMark val="none"/>
        <c:tickLblPos val="nextTo"/>
        <c:crossAx val="83711104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Simulated heat load for a Quadrupole - SEY = 1.5 - 7 TeV</a:t>
            </a:r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strRef>
              <c:f>QUAD!$C$7</c:f>
              <c:strCache>
                <c:ptCount val="1"/>
                <c:pt idx="0">
                  <c:v>QUAD/nistep=3000</c:v>
                </c:pt>
              </c:strCache>
            </c:strRef>
          </c:tx>
          <c:xVal>
            <c:numRef>
              <c:f>QUAD!$B$8:$B$17</c:f>
              <c:numCache>
                <c:formatCode>0.00E+00</c:formatCode>
                <c:ptCount val="10"/>
                <c:pt idx="0">
                  <c:v>20000000000</c:v>
                </c:pt>
                <c:pt idx="1">
                  <c:v>40000000000</c:v>
                </c:pt>
                <c:pt idx="2">
                  <c:v>60000000000</c:v>
                </c:pt>
                <c:pt idx="3">
                  <c:v>80000000000</c:v>
                </c:pt>
                <c:pt idx="4">
                  <c:v>100000000000</c:v>
                </c:pt>
                <c:pt idx="5">
                  <c:v>120000000000</c:v>
                </c:pt>
                <c:pt idx="6">
                  <c:v>140000000000</c:v>
                </c:pt>
                <c:pt idx="7">
                  <c:v>160000000000</c:v>
                </c:pt>
                <c:pt idx="8">
                  <c:v>180000000000</c:v>
                </c:pt>
                <c:pt idx="9">
                  <c:v>200000000000</c:v>
                </c:pt>
              </c:numCache>
            </c:numRef>
          </c:xVal>
          <c:yVal>
            <c:numRef>
              <c:f>QUAD!$C$8:$C$17</c:f>
              <c:numCache>
                <c:formatCode>0.00E+00</c:formatCode>
                <c:ptCount val="10"/>
                <c:pt idx="0">
                  <c:v>1.9684368100000003E-3</c:v>
                </c:pt>
                <c:pt idx="1">
                  <c:v>1.7846953299999999</c:v>
                </c:pt>
                <c:pt idx="2">
                  <c:v>5.113914829999997</c:v>
                </c:pt>
                <c:pt idx="3">
                  <c:v>5.0279886399999985</c:v>
                </c:pt>
                <c:pt idx="4">
                  <c:v>3.65308783</c:v>
                </c:pt>
                <c:pt idx="5">
                  <c:v>7.5343004999999996</c:v>
                </c:pt>
                <c:pt idx="6">
                  <c:v>13.065400100000002</c:v>
                </c:pt>
                <c:pt idx="7">
                  <c:v>8.7966361800000001</c:v>
                </c:pt>
                <c:pt idx="8">
                  <c:v>12.892364800000001</c:v>
                </c:pt>
                <c:pt idx="9" formatCode="General">
                  <c:v>6.8874431300000003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QUAD!$F$7</c:f>
              <c:strCache>
                <c:ptCount val="1"/>
                <c:pt idx="0">
                  <c:v>QUAD/ibend2=3</c:v>
                </c:pt>
              </c:strCache>
            </c:strRef>
          </c:tx>
          <c:xVal>
            <c:numRef>
              <c:f>QUAD!$B$8:$B$17</c:f>
              <c:numCache>
                <c:formatCode>0.00E+00</c:formatCode>
                <c:ptCount val="10"/>
                <c:pt idx="0">
                  <c:v>20000000000</c:v>
                </c:pt>
                <c:pt idx="1">
                  <c:v>40000000000</c:v>
                </c:pt>
                <c:pt idx="2">
                  <c:v>60000000000</c:v>
                </c:pt>
                <c:pt idx="3">
                  <c:v>80000000000</c:v>
                </c:pt>
                <c:pt idx="4">
                  <c:v>100000000000</c:v>
                </c:pt>
                <c:pt idx="5">
                  <c:v>120000000000</c:v>
                </c:pt>
                <c:pt idx="6">
                  <c:v>140000000000</c:v>
                </c:pt>
                <c:pt idx="7">
                  <c:v>160000000000</c:v>
                </c:pt>
                <c:pt idx="8">
                  <c:v>180000000000</c:v>
                </c:pt>
                <c:pt idx="9">
                  <c:v>200000000000</c:v>
                </c:pt>
              </c:numCache>
            </c:numRef>
          </c:xVal>
          <c:yVal>
            <c:numRef>
              <c:f>QUAD!$F$8:$F$17</c:f>
              <c:numCache>
                <c:formatCode>General</c:formatCode>
                <c:ptCount val="10"/>
                <c:pt idx="0">
                  <c:v>5.3174861200000001E-3</c:v>
                </c:pt>
                <c:pt idx="1">
                  <c:v>1.94710531</c:v>
                </c:pt>
                <c:pt idx="2">
                  <c:v>1.99472271</c:v>
                </c:pt>
                <c:pt idx="3">
                  <c:v>4.6742848399999986</c:v>
                </c:pt>
                <c:pt idx="4">
                  <c:v>6.6512158199999991</c:v>
                </c:pt>
                <c:pt idx="5">
                  <c:v>9.6692417899999992</c:v>
                </c:pt>
                <c:pt idx="6">
                  <c:v>4.053650049999999</c:v>
                </c:pt>
                <c:pt idx="7">
                  <c:v>3.8170035199999997</c:v>
                </c:pt>
                <c:pt idx="8">
                  <c:v>5.7088334400000003</c:v>
                </c:pt>
                <c:pt idx="9">
                  <c:v>3.8120744099999992</c:v>
                </c:pt>
              </c:numCache>
            </c:numRef>
          </c:yVal>
          <c:smooth val="1"/>
        </c:ser>
        <c:axId val="83911040"/>
        <c:axId val="83912960"/>
      </c:scatterChart>
      <c:valAx>
        <c:axId val="839110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Nb</a:t>
                </a:r>
              </a:p>
            </c:rich>
          </c:tx>
          <c:layout/>
        </c:title>
        <c:numFmt formatCode="0.00E+00" sourceLinked="1"/>
        <c:majorTickMark val="none"/>
        <c:tickLblPos val="nextTo"/>
        <c:crossAx val="83912960"/>
        <c:crosses val="autoZero"/>
        <c:crossBetween val="midCat"/>
      </c:valAx>
      <c:valAx>
        <c:axId val="8391296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Heat load (W/m)</a:t>
                </a:r>
              </a:p>
            </c:rich>
          </c:tx>
          <c:layout/>
        </c:title>
        <c:numFmt formatCode="0.00E+00" sourceLinked="1"/>
        <c:majorTickMark val="none"/>
        <c:tickLblPos val="nextTo"/>
        <c:crossAx val="83911040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Simulated heat load for a Quadrupole - SEY = 1.5 - 7 TeV</a:t>
            </a:r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strRef>
              <c:f>QUAD!$C$7</c:f>
              <c:strCache>
                <c:ptCount val="1"/>
                <c:pt idx="0">
                  <c:v>QUAD/nistep=3000</c:v>
                </c:pt>
              </c:strCache>
            </c:strRef>
          </c:tx>
          <c:xVal>
            <c:numRef>
              <c:f>QUAD!$B$8:$B$17</c:f>
              <c:numCache>
                <c:formatCode>0.00E+00</c:formatCode>
                <c:ptCount val="10"/>
                <c:pt idx="0">
                  <c:v>20000000000</c:v>
                </c:pt>
                <c:pt idx="1">
                  <c:v>40000000000</c:v>
                </c:pt>
                <c:pt idx="2">
                  <c:v>60000000000</c:v>
                </c:pt>
                <c:pt idx="3">
                  <c:v>80000000000</c:v>
                </c:pt>
                <c:pt idx="4">
                  <c:v>100000000000</c:v>
                </c:pt>
                <c:pt idx="5">
                  <c:v>120000000000</c:v>
                </c:pt>
                <c:pt idx="6">
                  <c:v>140000000000</c:v>
                </c:pt>
                <c:pt idx="7">
                  <c:v>160000000000</c:v>
                </c:pt>
                <c:pt idx="8">
                  <c:v>180000000000</c:v>
                </c:pt>
                <c:pt idx="9">
                  <c:v>200000000000</c:v>
                </c:pt>
              </c:numCache>
            </c:numRef>
          </c:xVal>
          <c:yVal>
            <c:numRef>
              <c:f>QUAD!$C$8:$C$17</c:f>
              <c:numCache>
                <c:formatCode>0.00E+00</c:formatCode>
                <c:ptCount val="10"/>
                <c:pt idx="0">
                  <c:v>1.9684368100000003E-3</c:v>
                </c:pt>
                <c:pt idx="1">
                  <c:v>1.7846953299999999</c:v>
                </c:pt>
                <c:pt idx="2">
                  <c:v>5.113914829999997</c:v>
                </c:pt>
                <c:pt idx="3">
                  <c:v>5.0279886399999985</c:v>
                </c:pt>
                <c:pt idx="4">
                  <c:v>3.65308783</c:v>
                </c:pt>
                <c:pt idx="5">
                  <c:v>7.5343004999999996</c:v>
                </c:pt>
                <c:pt idx="6">
                  <c:v>13.065400100000002</c:v>
                </c:pt>
                <c:pt idx="7">
                  <c:v>8.7966361800000001</c:v>
                </c:pt>
                <c:pt idx="8">
                  <c:v>12.892364800000001</c:v>
                </c:pt>
                <c:pt idx="9" formatCode="General">
                  <c:v>6.8874431300000003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QUAD!$G$7</c:f>
              <c:strCache>
                <c:ptCount val="1"/>
                <c:pt idx="0">
                  <c:v>QUAD/npepb=5000</c:v>
                </c:pt>
              </c:strCache>
            </c:strRef>
          </c:tx>
          <c:xVal>
            <c:numRef>
              <c:f>QUAD!$B$8:$B$17</c:f>
              <c:numCache>
                <c:formatCode>0.00E+00</c:formatCode>
                <c:ptCount val="10"/>
                <c:pt idx="0">
                  <c:v>20000000000</c:v>
                </c:pt>
                <c:pt idx="1">
                  <c:v>40000000000</c:v>
                </c:pt>
                <c:pt idx="2">
                  <c:v>60000000000</c:v>
                </c:pt>
                <c:pt idx="3">
                  <c:v>80000000000</c:v>
                </c:pt>
                <c:pt idx="4">
                  <c:v>100000000000</c:v>
                </c:pt>
                <c:pt idx="5">
                  <c:v>120000000000</c:v>
                </c:pt>
                <c:pt idx="6">
                  <c:v>140000000000</c:v>
                </c:pt>
                <c:pt idx="7">
                  <c:v>160000000000</c:v>
                </c:pt>
                <c:pt idx="8">
                  <c:v>180000000000</c:v>
                </c:pt>
                <c:pt idx="9">
                  <c:v>200000000000</c:v>
                </c:pt>
              </c:numCache>
            </c:numRef>
          </c:xVal>
          <c:yVal>
            <c:numRef>
              <c:f>QUAD!$G$8:$G$17</c:f>
              <c:numCache>
                <c:formatCode>General</c:formatCode>
                <c:ptCount val="10"/>
                <c:pt idx="0">
                  <c:v>1.5923317400000001E-3</c:v>
                </c:pt>
                <c:pt idx="1">
                  <c:v>1.7951590399999999</c:v>
                </c:pt>
                <c:pt idx="2">
                  <c:v>2.289453</c:v>
                </c:pt>
                <c:pt idx="3">
                  <c:v>4.0602757699999987</c:v>
                </c:pt>
                <c:pt idx="4">
                  <c:v>9.8192036600000012</c:v>
                </c:pt>
                <c:pt idx="5">
                  <c:v>9.0244085500000004</c:v>
                </c:pt>
                <c:pt idx="6">
                  <c:v>10.1674601</c:v>
                </c:pt>
                <c:pt idx="7">
                  <c:v>10.0861883</c:v>
                </c:pt>
                <c:pt idx="8">
                  <c:v>12.0471469</c:v>
                </c:pt>
                <c:pt idx="9">
                  <c:v>6.2809630900000011</c:v>
                </c:pt>
              </c:numCache>
            </c:numRef>
          </c:yVal>
          <c:smooth val="1"/>
        </c:ser>
        <c:axId val="83938688"/>
        <c:axId val="83944960"/>
      </c:scatterChart>
      <c:valAx>
        <c:axId val="839386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Nb</a:t>
                </a:r>
              </a:p>
            </c:rich>
          </c:tx>
          <c:layout/>
        </c:title>
        <c:numFmt formatCode="0.00E+00" sourceLinked="1"/>
        <c:majorTickMark val="none"/>
        <c:tickLblPos val="nextTo"/>
        <c:crossAx val="83944960"/>
        <c:crosses val="autoZero"/>
        <c:crossBetween val="midCat"/>
      </c:valAx>
      <c:valAx>
        <c:axId val="8394496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Heat load (W/m)</a:t>
                </a:r>
              </a:p>
            </c:rich>
          </c:tx>
          <c:layout/>
        </c:title>
        <c:numFmt formatCode="0.00E+00" sourceLinked="1"/>
        <c:majorTickMark val="none"/>
        <c:tickLblPos val="nextTo"/>
        <c:crossAx val="8393868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Heat load</a:t>
            </a:r>
            <a:r>
              <a:rPr lang="en-US" baseline="0"/>
              <a:t> quadrupole - SEY = 1.7 - R = 0.5 - 7 TeV</a:t>
            </a:r>
            <a:endParaRPr lang="en-US"/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strRef>
              <c:f>QUAD!$C$7</c:f>
              <c:strCache>
                <c:ptCount val="1"/>
                <c:pt idx="0">
                  <c:v>QUAD/nistep=3000</c:v>
                </c:pt>
              </c:strCache>
            </c:strRef>
          </c:tx>
          <c:xVal>
            <c:numRef>
              <c:f>QUAD!$B$8:$B$17</c:f>
              <c:numCache>
                <c:formatCode>0.00E+00</c:formatCode>
                <c:ptCount val="10"/>
                <c:pt idx="0">
                  <c:v>20000000000</c:v>
                </c:pt>
                <c:pt idx="1">
                  <c:v>40000000000</c:v>
                </c:pt>
                <c:pt idx="2">
                  <c:v>60000000000</c:v>
                </c:pt>
                <c:pt idx="3">
                  <c:v>80000000000</c:v>
                </c:pt>
                <c:pt idx="4">
                  <c:v>100000000000</c:v>
                </c:pt>
                <c:pt idx="5">
                  <c:v>120000000000</c:v>
                </c:pt>
                <c:pt idx="6">
                  <c:v>140000000000</c:v>
                </c:pt>
                <c:pt idx="7">
                  <c:v>160000000000</c:v>
                </c:pt>
                <c:pt idx="8">
                  <c:v>180000000000</c:v>
                </c:pt>
                <c:pt idx="9">
                  <c:v>200000000000</c:v>
                </c:pt>
              </c:numCache>
            </c:numRef>
          </c:xVal>
          <c:yVal>
            <c:numRef>
              <c:f>QUAD!$C$8:$C$17</c:f>
              <c:numCache>
                <c:formatCode>0.00E+00</c:formatCode>
                <c:ptCount val="10"/>
                <c:pt idx="0">
                  <c:v>1.9684368100000003E-3</c:v>
                </c:pt>
                <c:pt idx="1">
                  <c:v>1.7846953299999999</c:v>
                </c:pt>
                <c:pt idx="2">
                  <c:v>5.113914829999997</c:v>
                </c:pt>
                <c:pt idx="3">
                  <c:v>5.0279886399999985</c:v>
                </c:pt>
                <c:pt idx="4">
                  <c:v>3.65308783</c:v>
                </c:pt>
                <c:pt idx="5">
                  <c:v>7.5343004999999996</c:v>
                </c:pt>
                <c:pt idx="6">
                  <c:v>13.065400100000002</c:v>
                </c:pt>
                <c:pt idx="7">
                  <c:v>8.7966361800000001</c:v>
                </c:pt>
                <c:pt idx="8">
                  <c:v>12.892364800000001</c:v>
                </c:pt>
                <c:pt idx="9" formatCode="General">
                  <c:v>6.8874431300000003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QUAD!$D$7</c:f>
              <c:strCache>
                <c:ptCount val="1"/>
                <c:pt idx="0">
                  <c:v>QUAD/nistep=1500</c:v>
                </c:pt>
              </c:strCache>
            </c:strRef>
          </c:tx>
          <c:xVal>
            <c:numRef>
              <c:f>QUAD!$B$8:$B$17</c:f>
              <c:numCache>
                <c:formatCode>0.00E+00</c:formatCode>
                <c:ptCount val="10"/>
                <c:pt idx="0">
                  <c:v>20000000000</c:v>
                </c:pt>
                <c:pt idx="1">
                  <c:v>40000000000</c:v>
                </c:pt>
                <c:pt idx="2">
                  <c:v>60000000000</c:v>
                </c:pt>
                <c:pt idx="3">
                  <c:v>80000000000</c:v>
                </c:pt>
                <c:pt idx="4">
                  <c:v>100000000000</c:v>
                </c:pt>
                <c:pt idx="5">
                  <c:v>120000000000</c:v>
                </c:pt>
                <c:pt idx="6">
                  <c:v>140000000000</c:v>
                </c:pt>
                <c:pt idx="7">
                  <c:v>160000000000</c:v>
                </c:pt>
                <c:pt idx="8">
                  <c:v>180000000000</c:v>
                </c:pt>
                <c:pt idx="9">
                  <c:v>200000000000</c:v>
                </c:pt>
              </c:numCache>
            </c:numRef>
          </c:xVal>
          <c:yVal>
            <c:numRef>
              <c:f>QUAD!$D$8:$D$17</c:f>
              <c:numCache>
                <c:formatCode>General</c:formatCode>
                <c:ptCount val="10"/>
                <c:pt idx="0">
                  <c:v>1.7407805400000004E-2</c:v>
                </c:pt>
                <c:pt idx="1">
                  <c:v>2.0939278200000002</c:v>
                </c:pt>
                <c:pt idx="2">
                  <c:v>4.8553578299999991</c:v>
                </c:pt>
                <c:pt idx="3">
                  <c:v>4.4542710400000001</c:v>
                </c:pt>
                <c:pt idx="4">
                  <c:v>6.77252017</c:v>
                </c:pt>
                <c:pt idx="5">
                  <c:v>11.268038000000001</c:v>
                </c:pt>
                <c:pt idx="6">
                  <c:v>8.0300469800000016</c:v>
                </c:pt>
                <c:pt idx="7">
                  <c:v>12.924923199999999</c:v>
                </c:pt>
                <c:pt idx="8">
                  <c:v>4.9090538400000003</c:v>
                </c:pt>
                <c:pt idx="9">
                  <c:v>5.036637680000001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QUAD!$E$7</c:f>
              <c:strCache>
                <c:ptCount val="1"/>
                <c:pt idx="0">
                  <c:v>QUAD/ibend2=1</c:v>
                </c:pt>
              </c:strCache>
            </c:strRef>
          </c:tx>
          <c:xVal>
            <c:numRef>
              <c:f>QUAD!$B$8:$B$17</c:f>
              <c:numCache>
                <c:formatCode>0.00E+00</c:formatCode>
                <c:ptCount val="10"/>
                <c:pt idx="0">
                  <c:v>20000000000</c:v>
                </c:pt>
                <c:pt idx="1">
                  <c:v>40000000000</c:v>
                </c:pt>
                <c:pt idx="2">
                  <c:v>60000000000</c:v>
                </c:pt>
                <c:pt idx="3">
                  <c:v>80000000000</c:v>
                </c:pt>
                <c:pt idx="4">
                  <c:v>100000000000</c:v>
                </c:pt>
                <c:pt idx="5">
                  <c:v>120000000000</c:v>
                </c:pt>
                <c:pt idx="6">
                  <c:v>140000000000</c:v>
                </c:pt>
                <c:pt idx="7">
                  <c:v>160000000000</c:v>
                </c:pt>
                <c:pt idx="8">
                  <c:v>180000000000</c:v>
                </c:pt>
                <c:pt idx="9">
                  <c:v>200000000000</c:v>
                </c:pt>
              </c:numCache>
            </c:numRef>
          </c:xVal>
          <c:yVal>
            <c:numRef>
              <c:f>QUAD!$E$8:$E$17</c:f>
              <c:numCache>
                <c:formatCode>General</c:formatCode>
                <c:ptCount val="10"/>
                <c:pt idx="0">
                  <c:v>2.1062562800000001E-3</c:v>
                </c:pt>
                <c:pt idx="1">
                  <c:v>1.2553134099999999</c:v>
                </c:pt>
                <c:pt idx="2">
                  <c:v>4.51084643</c:v>
                </c:pt>
                <c:pt idx="3">
                  <c:v>6.7973642199999995</c:v>
                </c:pt>
                <c:pt idx="4">
                  <c:v>6.9442519799999989</c:v>
                </c:pt>
                <c:pt idx="5">
                  <c:v>8.9243703399999994</c:v>
                </c:pt>
                <c:pt idx="6">
                  <c:v>4.5058237300000004</c:v>
                </c:pt>
                <c:pt idx="7">
                  <c:v>5.2182770999999999</c:v>
                </c:pt>
                <c:pt idx="8">
                  <c:v>6.3567446199999988</c:v>
                </c:pt>
                <c:pt idx="9">
                  <c:v>5.1467976599999989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QUAD!$F$7</c:f>
              <c:strCache>
                <c:ptCount val="1"/>
                <c:pt idx="0">
                  <c:v>QUAD/ibend2=3</c:v>
                </c:pt>
              </c:strCache>
            </c:strRef>
          </c:tx>
          <c:xVal>
            <c:numRef>
              <c:f>QUAD!$B$8:$B$17</c:f>
              <c:numCache>
                <c:formatCode>0.00E+00</c:formatCode>
                <c:ptCount val="10"/>
                <c:pt idx="0">
                  <c:v>20000000000</c:v>
                </c:pt>
                <c:pt idx="1">
                  <c:v>40000000000</c:v>
                </c:pt>
                <c:pt idx="2">
                  <c:v>60000000000</c:v>
                </c:pt>
                <c:pt idx="3">
                  <c:v>80000000000</c:v>
                </c:pt>
                <c:pt idx="4">
                  <c:v>100000000000</c:v>
                </c:pt>
                <c:pt idx="5">
                  <c:v>120000000000</c:v>
                </c:pt>
                <c:pt idx="6">
                  <c:v>140000000000</c:v>
                </c:pt>
                <c:pt idx="7">
                  <c:v>160000000000</c:v>
                </c:pt>
                <c:pt idx="8">
                  <c:v>180000000000</c:v>
                </c:pt>
                <c:pt idx="9">
                  <c:v>200000000000</c:v>
                </c:pt>
              </c:numCache>
            </c:numRef>
          </c:xVal>
          <c:yVal>
            <c:numRef>
              <c:f>QUAD!$F$8:$F$17</c:f>
              <c:numCache>
                <c:formatCode>General</c:formatCode>
                <c:ptCount val="10"/>
                <c:pt idx="0">
                  <c:v>5.3174861200000001E-3</c:v>
                </c:pt>
                <c:pt idx="1">
                  <c:v>1.94710531</c:v>
                </c:pt>
                <c:pt idx="2">
                  <c:v>1.99472271</c:v>
                </c:pt>
                <c:pt idx="3">
                  <c:v>4.6742848399999986</c:v>
                </c:pt>
                <c:pt idx="4">
                  <c:v>6.6512158199999991</c:v>
                </c:pt>
                <c:pt idx="5">
                  <c:v>9.6692417899999992</c:v>
                </c:pt>
                <c:pt idx="6">
                  <c:v>4.053650049999999</c:v>
                </c:pt>
                <c:pt idx="7">
                  <c:v>3.8170035199999997</c:v>
                </c:pt>
                <c:pt idx="8">
                  <c:v>5.7088334400000003</c:v>
                </c:pt>
                <c:pt idx="9">
                  <c:v>3.8120744099999992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QUAD!$G$7</c:f>
              <c:strCache>
                <c:ptCount val="1"/>
                <c:pt idx="0">
                  <c:v>QUAD/npepb=5000</c:v>
                </c:pt>
              </c:strCache>
            </c:strRef>
          </c:tx>
          <c:xVal>
            <c:numRef>
              <c:f>QUAD!$B$8:$B$17</c:f>
              <c:numCache>
                <c:formatCode>0.00E+00</c:formatCode>
                <c:ptCount val="10"/>
                <c:pt idx="0">
                  <c:v>20000000000</c:v>
                </c:pt>
                <c:pt idx="1">
                  <c:v>40000000000</c:v>
                </c:pt>
                <c:pt idx="2">
                  <c:v>60000000000</c:v>
                </c:pt>
                <c:pt idx="3">
                  <c:v>80000000000</c:v>
                </c:pt>
                <c:pt idx="4">
                  <c:v>100000000000</c:v>
                </c:pt>
                <c:pt idx="5">
                  <c:v>120000000000</c:v>
                </c:pt>
                <c:pt idx="6">
                  <c:v>140000000000</c:v>
                </c:pt>
                <c:pt idx="7">
                  <c:v>160000000000</c:v>
                </c:pt>
                <c:pt idx="8">
                  <c:v>180000000000</c:v>
                </c:pt>
                <c:pt idx="9">
                  <c:v>200000000000</c:v>
                </c:pt>
              </c:numCache>
            </c:numRef>
          </c:xVal>
          <c:yVal>
            <c:numRef>
              <c:f>QUAD!$G$8:$G$17</c:f>
              <c:numCache>
                <c:formatCode>General</c:formatCode>
                <c:ptCount val="10"/>
                <c:pt idx="0">
                  <c:v>1.5923317400000001E-3</c:v>
                </c:pt>
                <c:pt idx="1">
                  <c:v>1.7951590399999999</c:v>
                </c:pt>
                <c:pt idx="2">
                  <c:v>2.289453</c:v>
                </c:pt>
                <c:pt idx="3">
                  <c:v>4.0602757699999987</c:v>
                </c:pt>
                <c:pt idx="4">
                  <c:v>9.8192036600000012</c:v>
                </c:pt>
                <c:pt idx="5">
                  <c:v>9.0244085500000004</c:v>
                </c:pt>
                <c:pt idx="6">
                  <c:v>10.1674601</c:v>
                </c:pt>
                <c:pt idx="7">
                  <c:v>10.0861883</c:v>
                </c:pt>
                <c:pt idx="8">
                  <c:v>12.0471469</c:v>
                </c:pt>
                <c:pt idx="9">
                  <c:v>6.2809630900000011</c:v>
                </c:pt>
              </c:numCache>
            </c:numRef>
          </c:yVal>
          <c:smooth val="1"/>
        </c:ser>
        <c:axId val="67105920"/>
        <c:axId val="67107840"/>
      </c:scatterChart>
      <c:valAx>
        <c:axId val="671059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Nb</a:t>
                </a:r>
              </a:p>
            </c:rich>
          </c:tx>
          <c:layout/>
        </c:title>
        <c:numFmt formatCode="0.00E+00" sourceLinked="1"/>
        <c:majorTickMark val="none"/>
        <c:tickLblPos val="nextTo"/>
        <c:crossAx val="67107840"/>
        <c:crosses val="autoZero"/>
        <c:crossBetween val="midCat"/>
      </c:valAx>
      <c:valAx>
        <c:axId val="6710784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Heat load (W/m)</a:t>
                </a:r>
              </a:p>
            </c:rich>
          </c:tx>
          <c:layout/>
        </c:title>
        <c:numFmt formatCode="0.00E+00" sourceLinked="1"/>
        <c:majorTickMark val="none"/>
        <c:tickLblPos val="nextTo"/>
        <c:crossAx val="67105920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B8CDF-7A44-4B1B-9E72-1E108FD2306F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50025-9964-408B-84A8-01B52B1289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50025-9964-408B-84A8-01B52B1289A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50025-9964-408B-84A8-01B52B1289A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32898DC-6908-4DE6-A323-5EB44BFE4B7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urorbs Cloud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-27384"/>
            <a:ext cx="9180512" cy="7056784"/>
          </a:xfrm>
          <a:prstGeom prst="rect">
            <a:avLst/>
          </a:prstGeom>
          <a:noFill/>
        </p:spPr>
      </p:pic>
      <p:pic>
        <p:nvPicPr>
          <p:cNvPr id="1031" name="Picture 7" descr="http://www.ptw.de/uploads/pics/CERNlogotype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2960A1"/>
              </a:clrFrom>
              <a:clrTo>
                <a:srgbClr val="2960A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4509120"/>
            <a:ext cx="1224136" cy="1224136"/>
          </a:xfrm>
          <a:prstGeom prst="rect">
            <a:avLst/>
          </a:prstGeom>
          <a:noFill/>
        </p:spPr>
      </p:pic>
      <p:pic>
        <p:nvPicPr>
          <p:cNvPr id="119810" name="Picture 2" descr="http://verano.fis.cinvestav.mx/images/cinvestav.png"/>
          <p:cNvPicPr>
            <a:picLocks noChangeAspect="1" noChangeArrowheads="1"/>
          </p:cNvPicPr>
          <p:nvPr/>
        </p:nvPicPr>
        <p:blipFill>
          <a:blip r:embed="rId5" cstate="print">
            <a:lum bright="70000" contrast="40000"/>
          </a:blip>
          <a:srcRect/>
          <a:stretch>
            <a:fillRect/>
          </a:stretch>
        </p:blipFill>
        <p:spPr bwMode="auto">
          <a:xfrm>
            <a:off x="6583661" y="4869160"/>
            <a:ext cx="1080118" cy="1080120"/>
          </a:xfrm>
          <a:prstGeom prst="rect">
            <a:avLst/>
          </a:prstGeom>
          <a:noFill/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6512" y="2708920"/>
            <a:ext cx="9180512" cy="1470025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Ecloud</a:t>
            </a: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simulations </a:t>
            </a:r>
            <a:b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LHC arcs</a:t>
            </a:r>
            <a:endParaRPr lang="en-US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1752600"/>
          </a:xfrm>
        </p:spPr>
        <p:txBody>
          <a:bodyPr/>
          <a:lstStyle/>
          <a:p>
            <a:pPr algn="ctr"/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Humberto Maury </a:t>
            </a:r>
            <a:r>
              <a:rPr lang="en-US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Cuna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210706"/>
            <a:ext cx="59046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E-cloud Simulation Meeting</a:t>
            </a:r>
            <a:endParaRPr lang="en-U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3808" y="630932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November 28</a:t>
            </a:r>
            <a:r>
              <a:rPr lang="en-US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2011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007096" y="332656"/>
          <a:ext cx="8136904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2824" y="404664"/>
          <a:ext cx="8532631" cy="5960126"/>
        </p:xfrm>
        <a:graphic>
          <a:graphicData uri="http://schemas.openxmlformats.org/presentationml/2006/ole">
            <p:oleObj spid="_x0000_s1026" name="Graph" r:id="rId3" imgW="4154400" imgH="2901600" progId="Origin50.Graph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899592" y="521932"/>
          <a:ext cx="8388423" cy="5859396"/>
        </p:xfrm>
        <a:graphic>
          <a:graphicData uri="http://schemas.openxmlformats.org/presentationml/2006/ole">
            <p:oleObj spid="_x0000_s2050" name="Graph" r:id="rId3" imgW="4154400" imgH="2901600" progId="Origin50.Graph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-27384"/>
            <a:ext cx="7498080" cy="1143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Simulation parameters for </a:t>
            </a:r>
            <a:r>
              <a:rPr lang="en-US" sz="3400" dirty="0" smtClean="0"/>
              <a:t>25</a:t>
            </a:r>
            <a:r>
              <a:rPr lang="en-US" sz="3400" dirty="0" smtClean="0"/>
              <a:t> </a:t>
            </a:r>
            <a:r>
              <a:rPr lang="en-US" sz="3400" dirty="0" smtClean="0"/>
              <a:t>ns </a:t>
            </a:r>
            <a:endParaRPr lang="en-US" sz="3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115616" y="1254770"/>
          <a:ext cx="7632847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659383"/>
                <a:gridCol w="644873"/>
                <a:gridCol w="1296144"/>
                <a:gridCol w="1225202"/>
                <a:gridCol w="158310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Bunch spacing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Bunch intensity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Reflectivity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Cross section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Energy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25 </a:t>
                      </a:r>
                      <a:r>
                        <a:rPr lang="en-US" dirty="0" smtClean="0"/>
                        <a:t>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1.2 </a:t>
                      </a:r>
                      <a:r>
                        <a:rPr lang="en-US" dirty="0" smtClean="0"/>
                        <a:t>x 10</a:t>
                      </a:r>
                      <a:r>
                        <a:rPr lang="en-US" baseline="30000" dirty="0" smtClean="0"/>
                        <a:t>11</a:t>
                      </a:r>
                      <a:r>
                        <a:rPr lang="en-US" baseline="0" dirty="0" smtClean="0"/>
                        <a:t> p/b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-</a:t>
                      </a:r>
                    </a:p>
                    <a:p>
                      <a:pPr algn="ctr"/>
                      <a:r>
                        <a:rPr lang="en-US" dirty="0" smtClean="0"/>
                        <a:t>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0.1</a:t>
                      </a:r>
                      <a:r>
                        <a:rPr lang="en-US" baseline="0" dirty="0" smtClean="0"/>
                        <a:t> – 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 </a:t>
                      </a:r>
                      <a:r>
                        <a:rPr lang="en-US" dirty="0" err="1" smtClean="0"/>
                        <a:t>Mbarn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450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GeV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Rounded Rectangle 24"/>
          <p:cNvSpPr/>
          <p:nvPr/>
        </p:nvSpPr>
        <p:spPr>
          <a:xfrm>
            <a:off x="2843808" y="4005064"/>
            <a:ext cx="136815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72bunches</a:t>
            </a:r>
            <a:endParaRPr lang="en-US" dirty="0" smtClean="0"/>
          </a:p>
          <a:p>
            <a:pPr algn="ctr"/>
            <a:endParaRPr lang="en-US" dirty="0"/>
          </a:p>
        </p:txBody>
      </p:sp>
      <p:cxnSp>
        <p:nvCxnSpPr>
          <p:cNvPr id="27" name="Curved Connector 26"/>
          <p:cNvCxnSpPr>
            <a:stCxn id="25" idx="3"/>
          </p:cNvCxnSpPr>
          <p:nvPr/>
        </p:nvCxnSpPr>
        <p:spPr>
          <a:xfrm>
            <a:off x="4211960" y="4185084"/>
            <a:ext cx="720080" cy="1588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139952" y="42210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925ns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555776" y="3717032"/>
            <a:ext cx="2664296" cy="936104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75656" y="3068960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</a:t>
            </a:r>
            <a:r>
              <a:rPr lang="en-US" dirty="0" smtClean="0"/>
              <a:t>used a </a:t>
            </a:r>
            <a:r>
              <a:rPr lang="en-US" dirty="0" smtClean="0"/>
              <a:t>pressure of 32 </a:t>
            </a:r>
            <a:r>
              <a:rPr lang="en-US" dirty="0" err="1" smtClean="0"/>
              <a:t>nTorr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475656" y="472514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nistep</a:t>
            </a:r>
            <a:r>
              <a:rPr lang="en-US" dirty="0" smtClean="0"/>
              <a:t> = 2500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36096" y="40050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658612" y="-27384"/>
          <a:ext cx="9690275" cy="6768752"/>
        </p:xfrm>
        <a:graphic>
          <a:graphicData uri="http://schemas.openxmlformats.org/presentationml/2006/ole">
            <p:oleObj spid="_x0000_s3074" name="Graph" r:id="rId4" imgW="4154400" imgH="2901600" progId="Origin50.Graph">
              <p:embed/>
            </p:oleObj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979712" y="5085184"/>
            <a:ext cx="561662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-27384"/>
            <a:ext cx="7498080" cy="1143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Simulation parameters for 50 ns – Drift </a:t>
            </a:r>
            <a:endParaRPr lang="en-US" sz="3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115616" y="1254770"/>
          <a:ext cx="7632847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659383"/>
                <a:gridCol w="644873"/>
                <a:gridCol w="1296144"/>
                <a:gridCol w="1225202"/>
                <a:gridCol w="158310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Bunch spacing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Bunch intensity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Reflectivity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Fill pattern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Energy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50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1.15 x 10</a:t>
                      </a:r>
                      <a:r>
                        <a:rPr lang="en-US" baseline="30000" dirty="0" smtClean="0"/>
                        <a:t>11</a:t>
                      </a:r>
                      <a:r>
                        <a:rPr lang="en-US" baseline="0" dirty="0" smtClean="0"/>
                        <a:t> p/b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-</a:t>
                      </a:r>
                    </a:p>
                    <a:p>
                      <a:pPr algn="ctr"/>
                      <a:r>
                        <a:rPr lang="en-US" dirty="0" smtClean="0"/>
                        <a:t>2.3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3.5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TeV</a:t>
                      </a:r>
                      <a:r>
                        <a:rPr lang="en-US" baseline="0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Rounded Rectangle 24"/>
          <p:cNvSpPr/>
          <p:nvPr/>
        </p:nvSpPr>
        <p:spPr>
          <a:xfrm>
            <a:off x="2843808" y="5517232"/>
            <a:ext cx="136815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36bunches</a:t>
            </a:r>
          </a:p>
          <a:p>
            <a:pPr algn="ctr"/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4932040" y="5517232"/>
            <a:ext cx="136815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36 bunches</a:t>
            </a:r>
          </a:p>
          <a:p>
            <a:pPr algn="ctr"/>
            <a:endParaRPr lang="en-US" dirty="0"/>
          </a:p>
        </p:txBody>
      </p:sp>
      <p:cxnSp>
        <p:nvCxnSpPr>
          <p:cNvPr id="27" name="Curved Connector 26"/>
          <p:cNvCxnSpPr>
            <a:stCxn id="25" idx="3"/>
            <a:endCxn id="26" idx="1"/>
          </p:cNvCxnSpPr>
          <p:nvPr/>
        </p:nvCxnSpPr>
        <p:spPr>
          <a:xfrm>
            <a:off x="4211960" y="5697252"/>
            <a:ext cx="720080" cy="1588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139952" y="573325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200ns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907704" y="5229200"/>
            <a:ext cx="5112568" cy="936104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55576" y="558924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475656" y="4499828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We used a primary photoelectron emission yield =0.0001233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475656" y="6237312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nistep</a:t>
            </a:r>
            <a:r>
              <a:rPr lang="en-US" dirty="0" smtClean="0"/>
              <a:t> = 2500</a:t>
            </a:r>
          </a:p>
        </p:txBody>
      </p:sp>
      <p:graphicFrame>
        <p:nvGraphicFramePr>
          <p:cNvPr id="15" name="Content Placeholder 6"/>
          <p:cNvGraphicFramePr>
            <a:graphicFrameLocks/>
          </p:cNvGraphicFramePr>
          <p:nvPr/>
        </p:nvGraphicFramePr>
        <p:xfrm>
          <a:off x="1692747" y="2852936"/>
          <a:ext cx="6407645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440160"/>
                <a:gridCol w="1080120"/>
                <a:gridCol w="1296144"/>
                <a:gridCol w="158310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Bunch length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sx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sy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Magnetic</a:t>
                      </a:r>
                      <a:r>
                        <a:rPr lang="en-US" sz="1600" baseline="0" dirty="0" smtClean="0"/>
                        <a:t> field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Radius</a:t>
                      </a:r>
                    </a:p>
                    <a:p>
                      <a:r>
                        <a:rPr lang="en-US" sz="1600" dirty="0" smtClean="0"/>
                        <a:t>(mm)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Energy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9</a:t>
                      </a:r>
                      <a:r>
                        <a:rPr lang="en-US" baseline="0" dirty="0" smtClean="0"/>
                        <a:t> 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0.3 mm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4.195 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15 – </a:t>
                      </a:r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3.5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TeV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71835" y="-38228"/>
          <a:ext cx="9872773" cy="6896228"/>
        </p:xfrm>
        <a:graphic>
          <a:graphicData uri="http://schemas.openxmlformats.org/presentationml/2006/ole">
            <p:oleObj spid="_x0000_s28674" name="Graph" r:id="rId3" imgW="4154400" imgH="2901600" progId="Origin50.Graph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Heat load: </a:t>
            </a:r>
            <a:br>
              <a:rPr lang="en-US" sz="3600" dirty="0" smtClean="0"/>
            </a:br>
            <a:r>
              <a:rPr lang="en-US" sz="3600" dirty="0" smtClean="0"/>
              <a:t>Profile Dependence (dipole section)</a:t>
            </a:r>
            <a:endParaRPr lang="en-US" sz="3600" dirty="0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4802" y="1435259"/>
            <a:ext cx="6522244" cy="47363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>
            <a:off x="5058137" y="3891023"/>
            <a:ext cx="2152891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732621" y="3668084"/>
            <a:ext cx="968535" cy="4458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21046" y="3575485"/>
            <a:ext cx="9685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BSM</a:t>
            </a:r>
            <a:endParaRPr lang="en-US" sz="3200" b="1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894256" y="3891023"/>
            <a:ext cx="2152891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568740" y="3668084"/>
            <a:ext cx="968535" cy="4458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557165" y="3575485"/>
            <a:ext cx="9476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BLM</a:t>
            </a:r>
            <a:endParaRPr lang="en-US" sz="3200" b="1" dirty="0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1132298" y="3541853"/>
            <a:ext cx="95321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Average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6545494" y="1591723"/>
            <a:ext cx="14847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4E11ppb</a:t>
            </a:r>
            <a:endParaRPr lang="en-US" sz="28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226565" y="0"/>
          <a:ext cx="9818043" cy="6858000"/>
        </p:xfrm>
        <a:graphic>
          <a:graphicData uri="http://schemas.openxmlformats.org/presentationml/2006/ole">
            <p:oleObj spid="_x0000_s29698" name="Graph" r:id="rId3" imgW="4154400" imgH="2901600" progId="Origin50.Graph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67744" y="34197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Flat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236296" y="184482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Gaussian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243232"/>
          </a:xfrm>
        </p:spPr>
        <p:txBody>
          <a:bodyPr>
            <a:normAutofit/>
          </a:bodyPr>
          <a:lstStyle/>
          <a:p>
            <a:r>
              <a:rPr lang="en-US" dirty="0" err="1" smtClean="0"/>
              <a:t>Quadrupole</a:t>
            </a:r>
            <a:r>
              <a:rPr lang="en-US" dirty="0" smtClean="0"/>
              <a:t> oscillations still appear for different simulations parameters and solving routines.</a:t>
            </a:r>
          </a:p>
          <a:p>
            <a:r>
              <a:rPr lang="en-US" dirty="0" smtClean="0"/>
              <a:t>Gaussian-bunch-profile heat load is higher than Flat-bunch-profile heat load. </a:t>
            </a:r>
          </a:p>
          <a:p>
            <a:r>
              <a:rPr lang="en-US" dirty="0" smtClean="0"/>
              <a:t>For R = 0.2, the 25-ns heat load benchmarking gives a SEY ~ 1.8.</a:t>
            </a:r>
          </a:p>
          <a:p>
            <a:r>
              <a:rPr lang="en-US" dirty="0" smtClean="0"/>
              <a:t>The uncertainty in the absolute heat load value is of the order of 10-20%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Quadrupole</a:t>
            </a:r>
            <a:r>
              <a:rPr lang="en-US" dirty="0" smtClean="0"/>
              <a:t> heat load </a:t>
            </a:r>
            <a:r>
              <a:rPr lang="en-US" dirty="0" smtClean="0"/>
              <a:t>oscillations</a:t>
            </a:r>
          </a:p>
          <a:p>
            <a:endParaRPr lang="en-US" dirty="0" smtClean="0"/>
          </a:p>
          <a:p>
            <a:r>
              <a:rPr lang="en-US" dirty="0" smtClean="0"/>
              <a:t>25-ns heat load benchmarking</a:t>
            </a:r>
          </a:p>
          <a:p>
            <a:endParaRPr lang="en-US" dirty="0" smtClean="0"/>
          </a:p>
          <a:p>
            <a:r>
              <a:rPr lang="en-US" dirty="0" smtClean="0"/>
              <a:t>Beam pipe radius scan</a:t>
            </a:r>
          </a:p>
          <a:p>
            <a:endParaRPr lang="en-US" dirty="0" smtClean="0"/>
          </a:p>
          <a:p>
            <a:r>
              <a:rPr lang="en-US" dirty="0" smtClean="0"/>
              <a:t>Gaussian-Flat bunch profile comparison.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2852936"/>
            <a:ext cx="640871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your attention</a:t>
            </a:r>
            <a:endParaRPr lang="en-US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E:\Backup_Disco_local_D_lap_ACER\REspaldo USB2G\Paper\Figura_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908720"/>
            <a:ext cx="7622975" cy="55814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115616" y="404664"/>
          <a:ext cx="7965619" cy="6081662"/>
        </p:xfrm>
        <a:graphic>
          <a:graphicData uri="http://schemas.openxmlformats.org/presentationml/2006/ole">
            <p:oleObj spid="_x0000_s4098" name="Graph" r:id="rId3" imgW="3913920" imgH="2988000" progId="Origin50.Graph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971600" y="332656"/>
          <a:ext cx="7229476" cy="6143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899592" y="332656"/>
          <a:ext cx="7229475" cy="6153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957262" y="352425"/>
          <a:ext cx="7229475" cy="6153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952500" y="347662"/>
          <a:ext cx="7291908" cy="616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957262" y="361950"/>
          <a:ext cx="7229475" cy="613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3755</TotalTime>
  <Words>332</Words>
  <Application>Microsoft Office PowerPoint</Application>
  <PresentationFormat>On-screen Show (4:3)</PresentationFormat>
  <Paragraphs>117</Paragraphs>
  <Slides>20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Solstice</vt:lpstr>
      <vt:lpstr>Graph</vt:lpstr>
      <vt:lpstr>Origin Graph</vt:lpstr>
      <vt:lpstr>Ecloud simulations  for the LHC arcs</vt:lpstr>
      <vt:lpstr>Outline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Simulation parameters for 25 ns </vt:lpstr>
      <vt:lpstr>Slide 14</vt:lpstr>
      <vt:lpstr>Simulation parameters for 50 ns – Drift </vt:lpstr>
      <vt:lpstr>Slide 16</vt:lpstr>
      <vt:lpstr>Heat load:  Profile Dependence (dipole section)</vt:lpstr>
      <vt:lpstr>Slide 18</vt:lpstr>
      <vt:lpstr>Conclusions</vt:lpstr>
      <vt:lpstr>Slide 20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 Cloud Simulations Update</dc:title>
  <dc:creator>Humberto Maury Cuna</dc:creator>
  <cp:lastModifiedBy>Humberto Maury Cuna</cp:lastModifiedBy>
  <cp:revision>323</cp:revision>
  <dcterms:created xsi:type="dcterms:W3CDTF">2010-11-26T08:03:10Z</dcterms:created>
  <dcterms:modified xsi:type="dcterms:W3CDTF">2011-11-28T13:03:11Z</dcterms:modified>
</cp:coreProperties>
</file>