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68" r:id="rId5"/>
    <p:sldId id="269" r:id="rId6"/>
    <p:sldId id="260" r:id="rId7"/>
    <p:sldId id="261" r:id="rId8"/>
    <p:sldId id="262" r:id="rId9"/>
    <p:sldId id="263" r:id="rId10"/>
    <p:sldId id="276" r:id="rId11"/>
    <p:sldId id="264" r:id="rId12"/>
    <p:sldId id="265" r:id="rId13"/>
    <p:sldId id="277" r:id="rId14"/>
    <p:sldId id="266" r:id="rId15"/>
    <p:sldId id="267" r:id="rId16"/>
    <p:sldId id="271" r:id="rId17"/>
    <p:sldId id="272" r:id="rId18"/>
    <p:sldId id="273" r:id="rId19"/>
    <p:sldId id="278" r:id="rId20"/>
    <p:sldId id="274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1FD"/>
    <a:srgbClr val="0219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08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32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34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41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44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83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1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0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04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99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C5867-CF59-4B18-BE9A-982D3A374EE0}" type="datetimeFigureOut">
              <a:rPr lang="en-GB" smtClean="0"/>
              <a:t>28/11/2011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D0437-32F6-4963-9F45-B84BC6A26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93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021359"/>
            <a:ext cx="8458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b="1" dirty="0">
                <a:solidFill>
                  <a:schemeClr val="tx2"/>
                </a:solidFill>
              </a:rPr>
              <a:t>Status</a:t>
            </a:r>
            <a:r>
              <a:rPr lang="en-GB" sz="3400" b="1" dirty="0" smtClean="0">
                <a:solidFill>
                  <a:schemeClr val="accent1"/>
                </a:solidFill>
              </a:rPr>
              <a:t> </a:t>
            </a:r>
            <a:r>
              <a:rPr lang="en-GB" sz="3400" b="1" dirty="0">
                <a:solidFill>
                  <a:schemeClr val="tx2"/>
                </a:solidFill>
              </a:rPr>
              <a:t>of SEY-R benchmarking with </a:t>
            </a:r>
            <a:r>
              <a:rPr lang="en-GB" sz="3400" b="1" dirty="0" smtClean="0">
                <a:solidFill>
                  <a:schemeClr val="tx2"/>
                </a:solidFill>
              </a:rPr>
              <a:t>25 ns </a:t>
            </a:r>
            <a:r>
              <a:rPr lang="en-GB" sz="3400" b="1" dirty="0">
                <a:solidFill>
                  <a:schemeClr val="tx2"/>
                </a:solidFill>
              </a:rPr>
              <a:t>data</a:t>
            </a:r>
            <a:endParaRPr lang="en-US" sz="3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695581"/>
            <a:ext cx="8305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O. Dom</a:t>
            </a:r>
            <a:r>
              <a:rPr lang="es-ES_tradnl" sz="2300" dirty="0" err="1" smtClean="0"/>
              <a:t>ínguez</a:t>
            </a:r>
            <a:r>
              <a:rPr lang="es-ES_tradnl" sz="2300" dirty="0" smtClean="0"/>
              <a:t>, G. Rumolo</a:t>
            </a:r>
          </a:p>
          <a:p>
            <a:pPr algn="ctr"/>
            <a:endParaRPr lang="es-ES_tradnl" sz="2300" dirty="0"/>
          </a:p>
          <a:p>
            <a:pPr algn="ctr"/>
            <a:r>
              <a:rPr lang="es-ES_tradnl" sz="2000" dirty="0" err="1" smtClean="0"/>
              <a:t>Thanks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to</a:t>
            </a:r>
            <a:endParaRPr lang="es-ES_tradnl" sz="2000" dirty="0" smtClean="0"/>
          </a:p>
          <a:p>
            <a:pPr algn="ctr"/>
            <a:r>
              <a:rPr lang="es-ES_tradnl" sz="2000" dirty="0" smtClean="0"/>
              <a:t>M. </a:t>
            </a:r>
            <a:r>
              <a:rPr lang="es-ES_tradnl" sz="2000" dirty="0" err="1" smtClean="0"/>
              <a:t>Taborelli</a:t>
            </a:r>
            <a:r>
              <a:rPr lang="es-ES_tradnl" sz="2000" dirty="0" smtClean="0"/>
              <a:t>, C. Yin </a:t>
            </a:r>
            <a:r>
              <a:rPr lang="es-ES_tradnl" sz="2000" dirty="0" err="1" smtClean="0"/>
              <a:t>Vallgren</a:t>
            </a:r>
            <a:r>
              <a:rPr lang="es-ES_tradnl" sz="2000" dirty="0" smtClean="0"/>
              <a:t>, G. Lanza</a:t>
            </a:r>
            <a:endParaRPr lang="es-ES_tradnl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556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90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268760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Data analysis from MD </a:t>
            </a:r>
            <a:r>
              <a:rPr lang="en-US" sz="2600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5 October 2011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/>
              <a:t>Stainless Steel </a:t>
            </a:r>
            <a:r>
              <a:rPr lang="en-US" sz="2600" dirty="0" err="1">
                <a:latin typeface="Symbol" pitchFamily="18" charset="2"/>
              </a:rPr>
              <a:t>e</a:t>
            </a:r>
            <a:r>
              <a:rPr lang="en-US" sz="2600" baseline="-25000" dirty="0" err="1" smtClean="0"/>
              <a:t>max</a:t>
            </a:r>
            <a:r>
              <a:rPr lang="en-US" sz="2600" dirty="0" smtClean="0"/>
              <a:t> evolution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/>
              <a:t>In the lab (e</a:t>
            </a:r>
            <a:r>
              <a:rPr lang="en-US" sz="2600" baseline="30000" dirty="0" smtClean="0"/>
              <a:t>-</a:t>
            </a:r>
            <a:r>
              <a:rPr lang="en-US" sz="2600" dirty="0" smtClean="0"/>
              <a:t> gun)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/>
              <a:t>In the beam pipe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25 ns thresholds and estimation of scrubbing time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Conclusions </a:t>
            </a:r>
            <a:endParaRPr lang="en-GB" sz="26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3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8264" y="15007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  <a:latin typeface="Symbol" pitchFamily="18" charset="2"/>
              </a:rPr>
              <a:t>e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max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evolution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2300" y="980728"/>
            <a:ext cx="819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 smtClean="0"/>
              <a:t> apparently evolves  in a different way depending on the experiment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59" y="2276872"/>
            <a:ext cx="4768429" cy="355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62154" y="2660746"/>
            <a:ext cx="36724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  </a:t>
            </a:r>
            <a:r>
              <a:rPr lang="en-US" dirty="0" smtClean="0"/>
              <a:t>doesn’t change much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This slight change is an increase</a:t>
            </a:r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err="1" smtClean="0"/>
              <a:t>StSt</a:t>
            </a:r>
            <a:r>
              <a:rPr lang="en-US" dirty="0" smtClean="0"/>
              <a:t> as received: 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 </a:t>
            </a:r>
            <a:r>
              <a:rPr lang="en-US" dirty="0" smtClean="0"/>
              <a:t>≈ 282 </a:t>
            </a:r>
            <a:r>
              <a:rPr lang="en-US" dirty="0" err="1" smtClean="0"/>
              <a:t>eV</a:t>
            </a:r>
            <a:r>
              <a:rPr lang="en-US" dirty="0" smtClean="0"/>
              <a:t> (normally I have used 230 </a:t>
            </a:r>
            <a:r>
              <a:rPr lang="en-US" dirty="0" err="1" smtClean="0"/>
              <a:t>eV</a:t>
            </a:r>
            <a:r>
              <a:rPr lang="en-US" dirty="0" smtClean="0"/>
              <a:t> for all my simulations)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Cu shows a similar behavior (with 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 </a:t>
            </a:r>
            <a:r>
              <a:rPr lang="en-US" dirty="0" smtClean="0"/>
              <a:t>≈ 332 </a:t>
            </a:r>
            <a:r>
              <a:rPr lang="en-US" dirty="0" err="1" smtClean="0"/>
              <a:t>eV</a:t>
            </a:r>
            <a:r>
              <a:rPr lang="en-US" dirty="0" smtClean="0"/>
              <a:t> as received)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155679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 the lab (e</a:t>
            </a:r>
            <a:r>
              <a:rPr lang="en-US" sz="2400" b="1" baseline="30000" dirty="0" smtClean="0"/>
              <a:t>-</a:t>
            </a:r>
            <a:r>
              <a:rPr lang="en-US" sz="2400" b="1" dirty="0" smtClean="0"/>
              <a:t> gun)</a:t>
            </a:r>
            <a:endParaRPr lang="en-GB" sz="24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659926" y="2420888"/>
            <a:ext cx="0" cy="324036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9552" y="5795972"/>
            <a:ext cx="151216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321FD"/>
                </a:solidFill>
              </a:rPr>
              <a:t>C. Yin </a:t>
            </a:r>
            <a:r>
              <a:rPr lang="en-US" dirty="0" err="1" smtClean="0">
                <a:solidFill>
                  <a:srgbClr val="0321FD"/>
                </a:solidFill>
              </a:rPr>
              <a:t>Vallgren</a:t>
            </a:r>
            <a:endParaRPr lang="en-GB" dirty="0">
              <a:solidFill>
                <a:srgbClr val="0321F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76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8264" y="15007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  <a:latin typeface="Symbol" pitchFamily="18" charset="2"/>
              </a:rPr>
              <a:t>e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Calibri" pitchFamily="34" charset="0"/>
              </a:rPr>
              <a:t>max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evolution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2300" y="980728"/>
            <a:ext cx="819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 smtClean="0"/>
              <a:t> apparently evolves  in a different way depending on the experiment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004048" y="2852936"/>
            <a:ext cx="36724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 </a:t>
            </a:r>
            <a:r>
              <a:rPr lang="en-US" dirty="0" smtClean="0"/>
              <a:t>change is more significant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This change shows a reduction (from ~282 </a:t>
            </a:r>
            <a:r>
              <a:rPr lang="en-US" dirty="0" err="1" smtClean="0"/>
              <a:t>eV</a:t>
            </a:r>
            <a:r>
              <a:rPr lang="en-US" dirty="0" smtClean="0"/>
              <a:t> to ~200 </a:t>
            </a:r>
            <a:r>
              <a:rPr lang="en-US" dirty="0" err="1" smtClean="0"/>
              <a:t>eV</a:t>
            </a:r>
            <a:r>
              <a:rPr lang="en-US" dirty="0" smtClean="0"/>
              <a:t>)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There aren’t many experimental data for </a:t>
            </a:r>
            <a:r>
              <a:rPr lang="en-US" dirty="0" err="1" smtClean="0"/>
              <a:t>StSt</a:t>
            </a: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Cu shows a similar behavior (there are more experimental data with beam)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1571951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 the beam pipe (scrubbing)</a:t>
            </a:r>
            <a:endParaRPr lang="en-GB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4464496" cy="3452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1475656" y="2780928"/>
            <a:ext cx="180020" cy="7200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3432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9552" y="5373216"/>
            <a:ext cx="151216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321FD"/>
                </a:solidFill>
              </a:rPr>
              <a:t>C. Yin </a:t>
            </a:r>
            <a:r>
              <a:rPr lang="en-US" dirty="0" err="1" smtClean="0">
                <a:solidFill>
                  <a:srgbClr val="0321FD"/>
                </a:solidFill>
              </a:rPr>
              <a:t>Vallgren</a:t>
            </a:r>
            <a:endParaRPr lang="en-GB" dirty="0">
              <a:solidFill>
                <a:srgbClr val="0321F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9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268760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Data analysis from MD </a:t>
            </a:r>
            <a:r>
              <a:rPr lang="en-US" sz="2600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5 October 2011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Stainless Steel </a:t>
            </a:r>
            <a:r>
              <a:rPr lang="en-US" sz="2600" dirty="0" err="1">
                <a:solidFill>
                  <a:schemeClr val="bg1">
                    <a:lumMod val="85000"/>
                  </a:schemeClr>
                </a:solidFill>
                <a:latin typeface="Symbol" pitchFamily="18" charset="2"/>
              </a:rPr>
              <a:t>e</a:t>
            </a:r>
            <a:r>
              <a:rPr lang="en-US" sz="2600" baseline="-25000" dirty="0" err="1" smtClean="0">
                <a:solidFill>
                  <a:schemeClr val="bg1">
                    <a:lumMod val="85000"/>
                  </a:schemeClr>
                </a:solidFill>
              </a:rPr>
              <a:t>max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 evolution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In the lab (e</a:t>
            </a:r>
            <a:r>
              <a:rPr lang="en-US" sz="2600" baseline="30000" dirty="0" smtClean="0">
                <a:solidFill>
                  <a:schemeClr val="bg1">
                    <a:lumMod val="85000"/>
                  </a:schemeClr>
                </a:solidFill>
              </a:rPr>
              <a:t>-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 gun)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In the beam pipe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/>
              <a:t>25 ns thresholds and estimation of scrubbing time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Conclusions </a:t>
            </a:r>
            <a:endParaRPr lang="en-GB" sz="26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3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0232" y="1500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25 ns thresholds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3140"/>
              </p:ext>
            </p:extLst>
          </p:nvPr>
        </p:nvGraphicFramePr>
        <p:xfrm>
          <a:off x="899592" y="1340768"/>
          <a:ext cx="7360024" cy="1560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627"/>
                <a:gridCol w="1926965"/>
                <a:gridCol w="1944216"/>
                <a:gridCol w="1944216"/>
              </a:tblGrid>
              <a:tr h="44782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Symbol" pitchFamily="18" charset="2"/>
                        </a:rPr>
                        <a:t>e</a:t>
                      </a:r>
                      <a:r>
                        <a:rPr lang="en-GB" sz="1800" b="1" i="0" u="none" strike="noStrike" baseline="-25000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max</a:t>
                      </a:r>
                      <a:r>
                        <a:rPr lang="en-GB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GB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eV</a:t>
                      </a:r>
                      <a:r>
                        <a:rPr lang="en-GB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Threshold</a:t>
                      </a:r>
                      <a:r>
                        <a:rPr lang="en-GB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GB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R=0.2)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Threshold</a:t>
                      </a:r>
                      <a:r>
                        <a:rPr lang="en-GB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GB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R=0.3)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Threshold</a:t>
                      </a:r>
                      <a:r>
                        <a:rPr lang="en-GB" sz="1800" b="1" i="0" u="none" strike="noStrike" baseline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GB" sz="18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R=0.4)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1,15/1,2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1,2/1,25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1,25/1,3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79712" y="76470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thresholds are the same for both gauges explored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31843"/>
            <a:ext cx="4396396" cy="30774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349" y="3252936"/>
            <a:ext cx="4469131" cy="31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7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7816" y="15007"/>
            <a:ext cx="4030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Estimation of scrubbing time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2300" y="990600"/>
            <a:ext cx="81241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(Rough) Estimation </a:t>
            </a:r>
            <a:r>
              <a:rPr lang="en-US" b="1" dirty="0" smtClean="0"/>
              <a:t>of the scrubbing time</a:t>
            </a:r>
          </a:p>
          <a:p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I consider results from the last MD (25 October): R=[0.2, 0.4] and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=[1.3, 1.4]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I consider the configuration with bunches separated by 1 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I calculate the # of e</a:t>
            </a:r>
            <a:r>
              <a:rPr lang="en-US" baseline="30000" dirty="0" smtClean="0"/>
              <a:t>-</a:t>
            </a:r>
            <a:r>
              <a:rPr lang="en-US" dirty="0" smtClean="0"/>
              <a:t> impinging the wall after the passage of 1 and 2 batches, take the difference and multiply by 2 (if the machine is filled in, that will be more realistic):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I integrate this amount by the corresponding time (~ 5 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dirty="0" err="1" smtClean="0"/>
              <a:t>s</a:t>
            </a:r>
            <a:r>
              <a:rPr lang="en-US" dirty="0" smtClean="0"/>
              <a:t>) and multiply by 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I consider an estimate dose from C. Yin </a:t>
            </a:r>
            <a:r>
              <a:rPr lang="en-US" dirty="0" err="1" smtClean="0"/>
              <a:t>Vallgren</a:t>
            </a:r>
            <a:r>
              <a:rPr lang="en-US" dirty="0" smtClean="0"/>
              <a:t> plots and divide it by the previous number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123" y="2636912"/>
            <a:ext cx="4548353" cy="3183847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067944" y="4732701"/>
            <a:ext cx="208823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24128" y="3262313"/>
            <a:ext cx="0" cy="1440160"/>
          </a:xfrm>
          <a:prstGeom prst="straightConnector1">
            <a:avLst/>
          </a:prstGeom>
          <a:ln w="127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24128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29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4032448" cy="3008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800461"/>
            <a:ext cx="4051176" cy="313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77816" y="15007"/>
            <a:ext cx="4030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Estimation of scrubbing time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23528" y="2492896"/>
            <a:ext cx="4824536" cy="1665476"/>
            <a:chOff x="323528" y="2492896"/>
            <a:chExt cx="4824536" cy="1665476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971600" y="2492896"/>
              <a:ext cx="648072" cy="1368152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3528" y="3789040"/>
              <a:ext cx="4824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Is there a scrubbing limit for </a:t>
              </a:r>
              <a:r>
                <a:rPr lang="en-US" dirty="0" err="1" smtClean="0">
                  <a:solidFill>
                    <a:srgbClr val="00B0F0"/>
                  </a:solidFill>
                </a:rPr>
                <a:t>StSt</a:t>
              </a:r>
              <a:r>
                <a:rPr lang="en-US" dirty="0" smtClean="0">
                  <a:solidFill>
                    <a:srgbClr val="00B0F0"/>
                  </a:solidFill>
                </a:rPr>
                <a:t> at </a:t>
              </a:r>
              <a:r>
                <a:rPr lang="en-US" dirty="0" err="1" smtClean="0">
                  <a:solidFill>
                    <a:srgbClr val="00B0F0"/>
                  </a:solidFill>
                  <a:latin typeface="Symbol" pitchFamily="18" charset="2"/>
                </a:rPr>
                <a:t>d</a:t>
              </a:r>
              <a:r>
                <a:rPr lang="en-US" baseline="-25000" dirty="0" err="1" smtClean="0">
                  <a:solidFill>
                    <a:srgbClr val="00B0F0"/>
                  </a:solidFill>
                </a:rPr>
                <a:t>max</a:t>
              </a:r>
              <a:r>
                <a:rPr lang="en-US" dirty="0" smtClean="0">
                  <a:solidFill>
                    <a:srgbClr val="00B0F0"/>
                  </a:solidFill>
                </a:rPr>
                <a:t>≈ 1.25 ?? </a:t>
              </a:r>
              <a:endParaRPr lang="en-GB" dirty="0">
                <a:solidFill>
                  <a:srgbClr val="00B0F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79712" y="4766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Lab (e</a:t>
            </a:r>
            <a:r>
              <a:rPr lang="en-US" b="1" baseline="30000" dirty="0" smtClean="0"/>
              <a:t>-</a:t>
            </a:r>
            <a:r>
              <a:rPr lang="en-US" b="1" dirty="0" smtClean="0"/>
              <a:t> gun)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73080" y="478511"/>
            <a:ext cx="172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SPS (scrubbing)</a:t>
            </a:r>
            <a:endParaRPr lang="en-GB" b="1" dirty="0"/>
          </a:p>
        </p:txBody>
      </p:sp>
      <p:sp>
        <p:nvSpPr>
          <p:cNvPr id="18" name="Oval 17"/>
          <p:cNvSpPr/>
          <p:nvPr/>
        </p:nvSpPr>
        <p:spPr>
          <a:xfrm>
            <a:off x="3275856" y="1844824"/>
            <a:ext cx="1152128" cy="3779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596336" y="3748390"/>
            <a:ext cx="151216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321FD"/>
                </a:solidFill>
              </a:rPr>
              <a:t>C. Yin </a:t>
            </a:r>
            <a:r>
              <a:rPr lang="en-US" dirty="0" err="1" smtClean="0">
                <a:solidFill>
                  <a:srgbClr val="0321FD"/>
                </a:solidFill>
              </a:rPr>
              <a:t>Vallgren</a:t>
            </a:r>
            <a:endParaRPr lang="en-GB" dirty="0">
              <a:solidFill>
                <a:srgbClr val="0321FD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31335"/>
              </p:ext>
            </p:extLst>
          </p:nvPr>
        </p:nvGraphicFramePr>
        <p:xfrm>
          <a:off x="323528" y="4725144"/>
          <a:ext cx="866604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52128"/>
                <a:gridCol w="720080"/>
                <a:gridCol w="864096"/>
                <a:gridCol w="792088"/>
                <a:gridCol w="864096"/>
                <a:gridCol w="864096"/>
                <a:gridCol w="864096"/>
                <a:gridCol w="864096"/>
                <a:gridCol w="864096"/>
                <a:gridCol w="817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b="1" baseline="-25000" dirty="0" err="1" smtClean="0"/>
                        <a:t>max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1.35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1.35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1.35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1.4</a:t>
                      </a:r>
                      <a:endParaRPr lang="en-GB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0.2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0.2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0.2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0.4</a:t>
                      </a:r>
                      <a:endParaRPr lang="en-GB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r>
                        <a:rPr lang="en-US" b="1" baseline="-25000" dirty="0" smtClean="0"/>
                        <a:t>1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smtClean="0"/>
                        <a:t>(~days)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38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11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GB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  <a:r>
                        <a:rPr lang="en-US" b="1" baseline="-25000" dirty="0" smtClean="0"/>
                        <a:t>2</a:t>
                      </a:r>
                      <a:r>
                        <a:rPr lang="en-US" b="1" dirty="0" smtClean="0"/>
                        <a:t> (~days)</a:t>
                      </a:r>
                      <a:endParaRPr lang="en-GB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230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70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30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11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9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GB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619672" y="422108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 smtClean="0"/>
              <a:t> = 230 </a:t>
            </a:r>
            <a:r>
              <a:rPr lang="en-US" dirty="0" err="1" smtClean="0"/>
              <a:t>eV</a:t>
            </a:r>
            <a:r>
              <a:rPr lang="en-US" dirty="0" smtClean="0"/>
              <a:t> ; Dose = 1.67 ∙ 10</a:t>
            </a:r>
            <a:r>
              <a:rPr lang="en-US" baseline="30000" dirty="0" smtClean="0"/>
              <a:t>-2</a:t>
            </a:r>
            <a:r>
              <a:rPr lang="en-US" dirty="0" smtClean="0"/>
              <a:t> </a:t>
            </a:r>
            <a:r>
              <a:rPr lang="en-US" dirty="0" smtClean="0"/>
              <a:t>C/mm</a:t>
            </a:r>
            <a:r>
              <a:rPr lang="en-US" baseline="30000" dirty="0" smtClean="0"/>
              <a:t>2 </a:t>
            </a:r>
            <a:r>
              <a:rPr lang="en-US" dirty="0" smtClean="0"/>
              <a:t>– </a:t>
            </a:r>
            <a:r>
              <a:rPr lang="en-US" dirty="0"/>
              <a:t>Threshold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baseline="-25000" dirty="0" err="1"/>
              <a:t>max</a:t>
            </a:r>
            <a:r>
              <a:rPr lang="en-US" dirty="0"/>
              <a:t> ≈ </a:t>
            </a:r>
            <a:r>
              <a:rPr lang="en-US" dirty="0" smtClean="0"/>
              <a:t>1.25</a:t>
            </a:r>
            <a:endParaRPr lang="en-GB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6237312"/>
            <a:ext cx="6840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</a:t>
            </a:r>
            <a:r>
              <a:rPr lang="en-US" sz="1100" baseline="-25000" dirty="0" smtClean="0"/>
              <a:t>1</a:t>
            </a:r>
            <a:r>
              <a:rPr lang="en-US" sz="1100" dirty="0" smtClean="0"/>
              <a:t> = Time necessary to </a:t>
            </a:r>
            <a:r>
              <a:rPr lang="en-US" sz="1100" dirty="0" err="1" smtClean="0"/>
              <a:t>scrubb</a:t>
            </a:r>
            <a:r>
              <a:rPr lang="en-US" sz="1100" dirty="0" smtClean="0"/>
              <a:t> until threshold for VGPB.2.5L3.B</a:t>
            </a:r>
          </a:p>
          <a:p>
            <a:r>
              <a:rPr lang="en-US" sz="1100" dirty="0" smtClean="0"/>
              <a:t>t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 </a:t>
            </a:r>
            <a:r>
              <a:rPr lang="en-US" sz="1100" dirty="0"/>
              <a:t>= Time necessary to </a:t>
            </a:r>
            <a:r>
              <a:rPr lang="en-US" sz="1100" dirty="0" err="1"/>
              <a:t>scrubb</a:t>
            </a:r>
            <a:r>
              <a:rPr lang="en-US" sz="1100" dirty="0"/>
              <a:t> until threshold for </a:t>
            </a:r>
            <a:r>
              <a:rPr lang="en-US" sz="1100" dirty="0" smtClean="0"/>
              <a:t>VGI.141.6L4.B (assuming same initial </a:t>
            </a:r>
            <a:r>
              <a:rPr lang="en-US" sz="1100" dirty="0" err="1" smtClean="0"/>
              <a:t>condtions</a:t>
            </a:r>
            <a:r>
              <a:rPr lang="en-US" sz="1100" dirty="0" smtClean="0"/>
              <a:t> as for VGPB.2.5L3.B)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64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4032448" cy="3008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800461"/>
            <a:ext cx="4051176" cy="313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77816" y="15007"/>
            <a:ext cx="4030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Estimation of scrubbing time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23528" y="2492896"/>
            <a:ext cx="4824536" cy="1665476"/>
            <a:chOff x="323528" y="2492896"/>
            <a:chExt cx="4824536" cy="1665476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971600" y="2492896"/>
              <a:ext cx="648072" cy="1368152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3528" y="3789040"/>
              <a:ext cx="4824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</a:rPr>
                <a:t>Is there a scrubbing limit for </a:t>
              </a:r>
              <a:r>
                <a:rPr lang="en-US" dirty="0" err="1" smtClean="0">
                  <a:solidFill>
                    <a:srgbClr val="00B0F0"/>
                  </a:solidFill>
                </a:rPr>
                <a:t>StSt</a:t>
              </a:r>
              <a:r>
                <a:rPr lang="en-US" dirty="0" smtClean="0">
                  <a:solidFill>
                    <a:srgbClr val="00B0F0"/>
                  </a:solidFill>
                </a:rPr>
                <a:t> at </a:t>
              </a:r>
              <a:r>
                <a:rPr lang="en-US" dirty="0" err="1" smtClean="0">
                  <a:solidFill>
                    <a:srgbClr val="00B0F0"/>
                  </a:solidFill>
                  <a:latin typeface="Symbol" pitchFamily="18" charset="2"/>
                </a:rPr>
                <a:t>d</a:t>
              </a:r>
              <a:r>
                <a:rPr lang="en-US" baseline="-25000" dirty="0" err="1" smtClean="0">
                  <a:solidFill>
                    <a:srgbClr val="00B0F0"/>
                  </a:solidFill>
                </a:rPr>
                <a:t>max</a:t>
              </a:r>
              <a:r>
                <a:rPr lang="en-US" dirty="0" smtClean="0">
                  <a:solidFill>
                    <a:srgbClr val="00B0F0"/>
                  </a:solidFill>
                </a:rPr>
                <a:t>≈ 1.25 ?? </a:t>
              </a:r>
              <a:endParaRPr lang="en-GB" dirty="0">
                <a:solidFill>
                  <a:srgbClr val="00B0F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79712" y="4766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Lab (e</a:t>
            </a:r>
            <a:r>
              <a:rPr lang="en-US" b="1" baseline="30000" dirty="0" smtClean="0"/>
              <a:t>-</a:t>
            </a:r>
            <a:r>
              <a:rPr lang="en-US" b="1" dirty="0" smtClean="0"/>
              <a:t> gun)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73080" y="478511"/>
            <a:ext cx="172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SPS (scrubbing)</a:t>
            </a:r>
            <a:endParaRPr lang="en-GB" b="1" dirty="0"/>
          </a:p>
        </p:txBody>
      </p:sp>
      <p:sp>
        <p:nvSpPr>
          <p:cNvPr id="18" name="Oval 17"/>
          <p:cNvSpPr/>
          <p:nvPr/>
        </p:nvSpPr>
        <p:spPr>
          <a:xfrm>
            <a:off x="3275856" y="1844824"/>
            <a:ext cx="1152128" cy="3779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596336" y="3748390"/>
            <a:ext cx="151216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321FD"/>
                </a:solidFill>
              </a:rPr>
              <a:t>C. Yin </a:t>
            </a:r>
            <a:r>
              <a:rPr lang="en-US" dirty="0" err="1" smtClean="0">
                <a:solidFill>
                  <a:srgbClr val="0321FD"/>
                </a:solidFill>
              </a:rPr>
              <a:t>Vallgren</a:t>
            </a:r>
            <a:endParaRPr lang="en-GB" dirty="0">
              <a:solidFill>
                <a:srgbClr val="0321FD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264229"/>
              </p:ext>
            </p:extLst>
          </p:nvPr>
        </p:nvGraphicFramePr>
        <p:xfrm>
          <a:off x="323528" y="4653136"/>
          <a:ext cx="8666040" cy="14833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120"/>
                <a:gridCol w="792088"/>
                <a:gridCol w="864096"/>
                <a:gridCol w="792088"/>
                <a:gridCol w="864096"/>
                <a:gridCol w="864096"/>
                <a:gridCol w="864096"/>
                <a:gridCol w="864096"/>
                <a:gridCol w="864096"/>
                <a:gridCol w="817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b="1" baseline="-25000" dirty="0" err="1" smtClean="0"/>
                        <a:t>max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GB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GB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r>
                        <a:rPr lang="en-US" b="1" baseline="-25000" dirty="0" smtClean="0"/>
                        <a:t>1</a:t>
                      </a:r>
                      <a:r>
                        <a:rPr lang="en-US" b="1" dirty="0" smtClean="0"/>
                        <a:t> (~days)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190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115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50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GB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  <a:r>
                        <a:rPr lang="en-US" b="1" baseline="-25000" dirty="0" smtClean="0"/>
                        <a:t>2</a:t>
                      </a:r>
                      <a:r>
                        <a:rPr lang="en-US" b="1" dirty="0" smtClean="0"/>
                        <a:t> (~days)</a:t>
                      </a:r>
                      <a:endParaRPr lang="en-GB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1000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600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300</a:t>
                      </a:r>
                      <a:endParaRPr lang="en-GB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31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GB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GB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07704" y="4211796"/>
            <a:ext cx="619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 smtClean="0"/>
              <a:t> = </a:t>
            </a:r>
            <a:r>
              <a:rPr lang="en-US" dirty="0" smtClean="0"/>
              <a:t>260 </a:t>
            </a:r>
            <a:r>
              <a:rPr lang="en-US" dirty="0" err="1" smtClean="0"/>
              <a:t>eV</a:t>
            </a:r>
            <a:r>
              <a:rPr lang="en-US" dirty="0" smtClean="0"/>
              <a:t> ; Dose = </a:t>
            </a:r>
            <a:r>
              <a:rPr lang="en-US" dirty="0" smtClean="0"/>
              <a:t>7</a:t>
            </a:r>
            <a:r>
              <a:rPr lang="en-US" dirty="0" smtClean="0"/>
              <a:t>.5 </a:t>
            </a:r>
            <a:r>
              <a:rPr lang="en-US" dirty="0" smtClean="0"/>
              <a:t>∙ </a:t>
            </a:r>
            <a:r>
              <a:rPr lang="en-US" dirty="0" smtClean="0"/>
              <a:t>10</a:t>
            </a:r>
            <a:r>
              <a:rPr lang="en-US" baseline="30000" dirty="0" smtClean="0"/>
              <a:t>-3</a:t>
            </a:r>
            <a:r>
              <a:rPr lang="en-US" dirty="0" smtClean="0"/>
              <a:t> C/mm</a:t>
            </a:r>
            <a:r>
              <a:rPr lang="en-US" baseline="30000" dirty="0" smtClean="0"/>
              <a:t>2</a:t>
            </a:r>
            <a:r>
              <a:rPr lang="en-US" dirty="0" smtClean="0"/>
              <a:t> – Threshold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baseline="-25000" dirty="0" err="1"/>
              <a:t>max</a:t>
            </a:r>
            <a:r>
              <a:rPr lang="en-US" dirty="0"/>
              <a:t> ≈ 1.3</a:t>
            </a:r>
            <a:endParaRPr lang="en-GB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2411760" y="6237312"/>
            <a:ext cx="6840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</a:t>
            </a:r>
            <a:r>
              <a:rPr lang="en-US" sz="1100" baseline="-25000" dirty="0" smtClean="0"/>
              <a:t>1</a:t>
            </a:r>
            <a:r>
              <a:rPr lang="en-US" sz="1100" dirty="0" smtClean="0"/>
              <a:t> = Time necessary to </a:t>
            </a:r>
            <a:r>
              <a:rPr lang="en-US" sz="1100" dirty="0" err="1" smtClean="0"/>
              <a:t>scrubb</a:t>
            </a:r>
            <a:r>
              <a:rPr lang="en-US" sz="1100" dirty="0" smtClean="0"/>
              <a:t> until threshold for VGPB.2.5L3.B</a:t>
            </a:r>
          </a:p>
          <a:p>
            <a:r>
              <a:rPr lang="en-US" sz="1100" dirty="0" smtClean="0"/>
              <a:t>t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 </a:t>
            </a:r>
            <a:r>
              <a:rPr lang="en-US" sz="1100" dirty="0"/>
              <a:t>= Time necessary to </a:t>
            </a:r>
            <a:r>
              <a:rPr lang="en-US" sz="1100" dirty="0" err="1"/>
              <a:t>scrubb</a:t>
            </a:r>
            <a:r>
              <a:rPr lang="en-US" sz="1100" dirty="0"/>
              <a:t> until threshold for </a:t>
            </a:r>
            <a:r>
              <a:rPr lang="en-US" sz="1100" dirty="0" smtClean="0"/>
              <a:t>VGI.141.6L4.B (assuming same initial </a:t>
            </a:r>
            <a:r>
              <a:rPr lang="en-US" sz="1100" dirty="0" err="1" smtClean="0"/>
              <a:t>condtions</a:t>
            </a:r>
            <a:r>
              <a:rPr lang="en-US" sz="1100" dirty="0" smtClean="0"/>
              <a:t> as for VGPB.2.5L3.B)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4032448" cy="3008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800461"/>
            <a:ext cx="4051176" cy="313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77816" y="15007"/>
            <a:ext cx="4030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Estimation of scrubbing time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275856" y="1124744"/>
            <a:ext cx="4176464" cy="648072"/>
            <a:chOff x="3275856" y="1124744"/>
            <a:chExt cx="4176464" cy="648072"/>
          </a:xfrm>
        </p:grpSpPr>
        <p:sp>
          <p:nvSpPr>
            <p:cNvPr id="9" name="Rectangle 8"/>
            <p:cNvSpPr/>
            <p:nvPr/>
          </p:nvSpPr>
          <p:spPr>
            <a:xfrm>
              <a:off x="3275856" y="1628800"/>
              <a:ext cx="1152128" cy="144016"/>
            </a:xfrm>
            <a:prstGeom prst="rect">
              <a:avLst/>
            </a:prstGeom>
            <a:noFill/>
            <a:ln>
              <a:solidFill>
                <a:srgbClr val="0321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80160" y="1124744"/>
              <a:ext cx="1772160" cy="144016"/>
            </a:xfrm>
            <a:prstGeom prst="rect">
              <a:avLst/>
            </a:prstGeom>
            <a:noFill/>
            <a:ln>
              <a:solidFill>
                <a:srgbClr val="0321F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79712" y="4766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Lab (e</a:t>
            </a:r>
            <a:r>
              <a:rPr lang="en-US" b="1" baseline="30000" dirty="0" smtClean="0"/>
              <a:t>-</a:t>
            </a:r>
            <a:r>
              <a:rPr lang="en-US" b="1" dirty="0" smtClean="0"/>
              <a:t> gun)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73080" y="478511"/>
            <a:ext cx="172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SPS (scrubbing)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596336" y="3748390"/>
            <a:ext cx="151216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321FD"/>
                </a:solidFill>
              </a:rPr>
              <a:t>C. Yin </a:t>
            </a:r>
            <a:r>
              <a:rPr lang="en-US" dirty="0" err="1" smtClean="0">
                <a:solidFill>
                  <a:srgbClr val="0321FD"/>
                </a:solidFill>
              </a:rPr>
              <a:t>Vallgren</a:t>
            </a:r>
            <a:endParaRPr lang="en-GB" dirty="0">
              <a:solidFill>
                <a:srgbClr val="0321F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411772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we conclude that the scrubbing takes longer (~twice?) in the machine?? </a:t>
            </a:r>
            <a:endParaRPr lang="en-GB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3275856" y="1772816"/>
            <a:ext cx="288032" cy="2344906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419872" y="1300229"/>
            <a:ext cx="2736304" cy="281749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31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268760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Data analysis from MD </a:t>
            </a:r>
            <a:r>
              <a:rPr lang="en-US" sz="2600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5 October 2011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Stainless Steel </a:t>
            </a:r>
            <a:r>
              <a:rPr lang="en-US" sz="2600" dirty="0" err="1">
                <a:solidFill>
                  <a:schemeClr val="bg1">
                    <a:lumMod val="85000"/>
                  </a:schemeClr>
                </a:solidFill>
                <a:latin typeface="Symbol" pitchFamily="18" charset="2"/>
              </a:rPr>
              <a:t>e</a:t>
            </a:r>
            <a:r>
              <a:rPr lang="en-US" sz="2600" baseline="-25000" dirty="0" err="1" smtClean="0">
                <a:solidFill>
                  <a:schemeClr val="bg1">
                    <a:lumMod val="85000"/>
                  </a:schemeClr>
                </a:solidFill>
              </a:rPr>
              <a:t>max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 evolution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In the lab (e</a:t>
            </a:r>
            <a:r>
              <a:rPr lang="en-US" sz="2600" baseline="30000" dirty="0" smtClean="0">
                <a:solidFill>
                  <a:schemeClr val="bg1">
                    <a:lumMod val="85000"/>
                  </a:schemeClr>
                </a:solidFill>
              </a:rPr>
              <a:t>-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 gun)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In the beam pipe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25 ns thresholds and estimation of scrubbing time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/>
              <a:t>Conclusions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21733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268760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600" dirty="0" smtClean="0"/>
              <a:t>Data analysis from MD </a:t>
            </a:r>
            <a:r>
              <a:rPr lang="en-US" sz="2600" dirty="0"/>
              <a:t>2</a:t>
            </a:r>
            <a:r>
              <a:rPr lang="en-US" sz="2600" dirty="0" smtClean="0"/>
              <a:t>5 October 2011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/>
              <a:t>Stainless Steel </a:t>
            </a:r>
            <a:r>
              <a:rPr lang="en-US" sz="2600" dirty="0" err="1">
                <a:latin typeface="Symbol" pitchFamily="18" charset="2"/>
              </a:rPr>
              <a:t>e</a:t>
            </a:r>
            <a:r>
              <a:rPr lang="en-US" sz="2600" baseline="-25000" dirty="0" err="1" smtClean="0"/>
              <a:t>max</a:t>
            </a:r>
            <a:r>
              <a:rPr lang="en-US" sz="2600" dirty="0" smtClean="0"/>
              <a:t> evolution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/>
              <a:t>In the lab (e</a:t>
            </a:r>
            <a:r>
              <a:rPr lang="en-US" sz="2600" baseline="30000" dirty="0" smtClean="0"/>
              <a:t>-</a:t>
            </a:r>
            <a:r>
              <a:rPr lang="en-US" sz="2600" dirty="0" smtClean="0"/>
              <a:t> gun)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/>
              <a:t>In the beam pipe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/>
              <a:t>25 ns thresholds and estimation of scrubbing time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/>
              <a:t>Conclusions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00355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5007"/>
            <a:ext cx="1726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Conclusions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74906"/>
            <a:ext cx="83716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New scrubbing status results have been shown: </a:t>
            </a:r>
            <a:r>
              <a:rPr lang="en-US" dirty="0"/>
              <a:t>R=[0.2, 0.4] and 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baseline="-25000" dirty="0" err="1"/>
              <a:t>max</a:t>
            </a:r>
            <a:r>
              <a:rPr lang="en-US" dirty="0"/>
              <a:t>=[1.3, 1.4</a:t>
            </a:r>
            <a:r>
              <a:rPr lang="en-US" dirty="0" smtClean="0"/>
              <a:t>]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No agreement was found for gauge VGI.141.6L4.B, possibly due to worse fitting functions              This point must be further studied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Evolution of 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 smtClean="0"/>
              <a:t> has been shown in different situations (lab and beam pipe)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It could be interesting to revise all </a:t>
            </a:r>
            <a:r>
              <a:rPr lang="en-US" smtClean="0"/>
              <a:t>previous benchmarking results </a:t>
            </a:r>
            <a:r>
              <a:rPr lang="en-US" dirty="0" smtClean="0"/>
              <a:t>for different </a:t>
            </a:r>
            <a:r>
              <a:rPr lang="en-US" dirty="0" err="1">
                <a:latin typeface="Symbol" pitchFamily="18" charset="2"/>
              </a:rPr>
              <a:t>e</a:t>
            </a:r>
            <a:r>
              <a:rPr lang="en-US" baseline="-25000" dirty="0" err="1"/>
              <a:t>max</a:t>
            </a:r>
            <a:r>
              <a:rPr lang="en-US" baseline="-25000" dirty="0"/>
              <a:t> </a:t>
            </a:r>
            <a:r>
              <a:rPr lang="en-US" dirty="0" smtClean="0"/>
              <a:t>values (e.g. 280 </a:t>
            </a:r>
            <a:r>
              <a:rPr lang="en-US" dirty="0" err="1" smtClean="0"/>
              <a:t>eV</a:t>
            </a:r>
            <a:r>
              <a:rPr lang="en-US" dirty="0" smtClean="0"/>
              <a:t>) 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Thresholds for 25 ns has been pointed out for different </a:t>
            </a:r>
            <a:r>
              <a:rPr lang="en-US" dirty="0" err="1">
                <a:latin typeface="Symbol" pitchFamily="18" charset="2"/>
              </a:rPr>
              <a:t>e</a:t>
            </a:r>
            <a:r>
              <a:rPr lang="en-US" baseline="-25000" dirty="0" err="1"/>
              <a:t>max</a:t>
            </a:r>
            <a:r>
              <a:rPr lang="en-US" baseline="-25000" dirty="0"/>
              <a:t> </a:t>
            </a:r>
            <a:r>
              <a:rPr lang="en-US" dirty="0" smtClean="0"/>
              <a:t>values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A rough estimation for the time necessary to </a:t>
            </a:r>
            <a:r>
              <a:rPr lang="en-US" dirty="0" err="1" smtClean="0"/>
              <a:t>scrubb</a:t>
            </a:r>
            <a:r>
              <a:rPr lang="en-US" dirty="0" smtClean="0"/>
              <a:t> until threshold values has been given </a:t>
            </a:r>
            <a:endParaRPr lang="en-GB" dirty="0"/>
          </a:p>
        </p:txBody>
      </p:sp>
      <p:sp>
        <p:nvSpPr>
          <p:cNvPr id="12" name="Right Arrow 11"/>
          <p:cNvSpPr/>
          <p:nvPr/>
        </p:nvSpPr>
        <p:spPr>
          <a:xfrm>
            <a:off x="1835696" y="2420888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>
            <a:off x="3707904" y="3212976"/>
            <a:ext cx="720080" cy="2470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39274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THANK YOU FOR YOUR ATTENTION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799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268760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600" dirty="0" smtClean="0"/>
              <a:t>Data analysis from MD </a:t>
            </a:r>
            <a:r>
              <a:rPr lang="en-US" sz="2600" dirty="0"/>
              <a:t>2</a:t>
            </a:r>
            <a:r>
              <a:rPr lang="en-US" sz="2600" dirty="0" smtClean="0"/>
              <a:t>5 October 2011</a:t>
            </a:r>
          </a:p>
          <a:p>
            <a:pPr marL="342900" indent="-342900">
              <a:buAutoNum type="arabicParenR"/>
            </a:pPr>
            <a:endParaRPr lang="en-US" sz="2600" dirty="0"/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Stainless Steel </a:t>
            </a:r>
            <a:r>
              <a:rPr lang="en-US" sz="2600" dirty="0" err="1">
                <a:solidFill>
                  <a:schemeClr val="bg1">
                    <a:lumMod val="85000"/>
                  </a:schemeClr>
                </a:solidFill>
                <a:latin typeface="Symbol" pitchFamily="18" charset="2"/>
              </a:rPr>
              <a:t>e</a:t>
            </a:r>
            <a:r>
              <a:rPr lang="en-US" sz="2600" baseline="-25000" dirty="0" err="1" smtClean="0">
                <a:solidFill>
                  <a:schemeClr val="bg1">
                    <a:lumMod val="85000"/>
                  </a:schemeClr>
                </a:solidFill>
              </a:rPr>
              <a:t>max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 evolution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In the lab (e</a:t>
            </a:r>
            <a:r>
              <a:rPr lang="en-US" sz="2600" baseline="30000" dirty="0" smtClean="0">
                <a:solidFill>
                  <a:schemeClr val="bg1">
                    <a:lumMod val="85000"/>
                  </a:schemeClr>
                </a:solidFill>
              </a:rPr>
              <a:t>-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 gun)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In the beam pipe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25 ns thresholds and estimation of scrubbing time</a:t>
            </a:r>
          </a:p>
          <a:p>
            <a:pPr marL="342900" indent="-342900">
              <a:buAutoNum type="arabicParenR"/>
            </a:pPr>
            <a:endParaRPr lang="en-US" sz="26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Conclusions </a:t>
            </a:r>
            <a:endParaRPr lang="en-GB" sz="26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68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69070" y="141696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Batch spacing dependence experiment: 9h00 – 9h30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266994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Filling scheme: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pressure decrease after every injection is not any more observed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Some more time would be good to achieve steady state pressure after every two injections, but the results look quite promising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It is a (relatively) fast measurement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821433" y="2821292"/>
            <a:ext cx="7350967" cy="1389918"/>
            <a:chOff x="251520" y="1832350"/>
            <a:chExt cx="7350967" cy="1389918"/>
          </a:xfrm>
        </p:grpSpPr>
        <p:sp>
          <p:nvSpPr>
            <p:cNvPr id="9" name="Rectangle 8"/>
            <p:cNvSpPr/>
            <p:nvPr/>
          </p:nvSpPr>
          <p:spPr>
            <a:xfrm>
              <a:off x="971600" y="1844824"/>
              <a:ext cx="216024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90981" y="1832350"/>
              <a:ext cx="216024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87824" y="1844824"/>
              <a:ext cx="216024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35896" y="1832350"/>
              <a:ext cx="216024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004048" y="1832350"/>
              <a:ext cx="216024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08104" y="1832350"/>
              <a:ext cx="216024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948264" y="1832350"/>
              <a:ext cx="216024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296803" y="1832350"/>
              <a:ext cx="216024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187624" y="2852936"/>
              <a:ext cx="503357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187624" y="2852936"/>
              <a:ext cx="611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err="1" smtClean="0">
                  <a:latin typeface="Symbol" pitchFamily="18" charset="2"/>
                </a:rPr>
                <a:t>m</a:t>
              </a:r>
              <a:r>
                <a:rPr lang="en-US" dirty="0" err="1" smtClean="0"/>
                <a:t>s</a:t>
              </a:r>
              <a:endParaRPr lang="en-GB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203848" y="2852936"/>
              <a:ext cx="43204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131840" y="2852936"/>
              <a:ext cx="611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</a:t>
              </a:r>
              <a:r>
                <a:rPr lang="en-US" dirty="0" smtClean="0"/>
                <a:t> </a:t>
              </a:r>
              <a:r>
                <a:rPr lang="en-US" dirty="0" err="1" smtClean="0">
                  <a:latin typeface="Symbol" pitchFamily="18" charset="2"/>
                </a:rPr>
                <a:t>m</a:t>
              </a:r>
              <a:r>
                <a:rPr lang="en-US" dirty="0" err="1" smtClean="0"/>
                <a:t>s</a:t>
              </a:r>
              <a:endParaRPr lang="en-GB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5166791" y="2836620"/>
              <a:ext cx="341313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094783" y="2836620"/>
              <a:ext cx="611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err="1" smtClean="0">
                  <a:latin typeface="Symbol" pitchFamily="18" charset="2"/>
                </a:rPr>
                <a:t>m</a:t>
              </a:r>
              <a:r>
                <a:rPr lang="en-US" dirty="0" err="1" smtClean="0"/>
                <a:t>s</a:t>
              </a:r>
              <a:endParaRPr lang="en-GB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7128284" y="2852936"/>
              <a:ext cx="276531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991118" y="2852936"/>
              <a:ext cx="611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 </a:t>
              </a:r>
              <a:r>
                <a:rPr lang="en-US" dirty="0" err="1" smtClean="0">
                  <a:latin typeface="Symbol" pitchFamily="18" charset="2"/>
                </a:rPr>
                <a:t>m</a:t>
              </a:r>
              <a:r>
                <a:rPr lang="en-US" dirty="0" err="1" smtClean="0"/>
                <a:t>s</a:t>
              </a:r>
              <a:endParaRPr lang="en-GB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1927449" y="2275085"/>
              <a:ext cx="1060375" cy="1787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051720" y="2340441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16.5 </a:t>
              </a:r>
              <a:r>
                <a:rPr lang="en-US" dirty="0" err="1" smtClean="0">
                  <a:latin typeface="Symbol" pitchFamily="18" charset="2"/>
                </a:rPr>
                <a:t>m</a:t>
              </a:r>
              <a:r>
                <a:rPr lang="en-US" dirty="0" err="1" smtClean="0"/>
                <a:t>s</a:t>
              </a:r>
              <a:endParaRPr lang="en-GB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3884515" y="2242819"/>
              <a:ext cx="1060375" cy="1787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008786" y="2308175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16.5 </a:t>
              </a:r>
              <a:r>
                <a:rPr lang="en-US" dirty="0" err="1" smtClean="0">
                  <a:latin typeface="Symbol" pitchFamily="18" charset="2"/>
                </a:rPr>
                <a:t>m</a:t>
              </a:r>
              <a:r>
                <a:rPr lang="en-US" dirty="0" err="1" smtClean="0"/>
                <a:t>s</a:t>
              </a:r>
              <a:endParaRPr lang="en-GB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5815881" y="2204864"/>
              <a:ext cx="1060375" cy="1787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0152" y="2270220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16.5 </a:t>
              </a:r>
              <a:r>
                <a:rPr lang="en-US" dirty="0" err="1" smtClean="0">
                  <a:latin typeface="Symbol" pitchFamily="18" charset="2"/>
                </a:rPr>
                <a:t>m</a:t>
              </a:r>
              <a:r>
                <a:rPr lang="en-US" dirty="0" err="1" smtClean="0"/>
                <a:t>s</a:t>
              </a:r>
              <a:endParaRPr lang="en-GB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1520" y="1876616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72b</a:t>
              </a:r>
              <a:endParaRPr lang="en-GB" dirty="0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683568" y="2204864"/>
              <a:ext cx="396044" cy="32024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732240" y="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MD 25/10/2011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7737" y="764704"/>
            <a:ext cx="173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a reminder….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36" y="1484784"/>
            <a:ext cx="8244408" cy="4139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91524" y="3879962"/>
            <a:ext cx="65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4 </a:t>
            </a:r>
            <a:r>
              <a:rPr lang="en-US" dirty="0" err="1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err="1" smtClean="0">
                <a:solidFill>
                  <a:srgbClr val="FFFF00"/>
                </a:solidFill>
              </a:rPr>
              <a:t>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3068960"/>
            <a:ext cx="65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3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err="1" smtClean="0">
                <a:solidFill>
                  <a:srgbClr val="FFFF00"/>
                </a:solidFill>
              </a:rPr>
              <a:t>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77460" y="2276872"/>
            <a:ext cx="65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2 </a:t>
            </a:r>
            <a:r>
              <a:rPr lang="en-US" dirty="0" err="1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err="1" smtClean="0">
                <a:solidFill>
                  <a:srgbClr val="FFFF00"/>
                </a:solidFill>
              </a:rPr>
              <a:t>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7374" y="1772816"/>
            <a:ext cx="65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Symbol" pitchFamily="18" charset="2"/>
              </a:rPr>
              <a:t>m</a:t>
            </a:r>
            <a:r>
              <a:rPr lang="en-US" dirty="0" err="1" smtClean="0">
                <a:solidFill>
                  <a:srgbClr val="FFFF00"/>
                </a:solidFill>
              </a:rPr>
              <a:t>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32240" y="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MD 25/10/2011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57737" y="764704"/>
            <a:ext cx="173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a reminder….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MD 25/10/2011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1173" y="546300"/>
            <a:ext cx="222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Gauge VGPB.2.5L3.B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4704"/>
            <a:ext cx="8676456" cy="60735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292080" y="407707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e</a:t>
            </a:r>
            <a:r>
              <a:rPr lang="en-US" sz="2400" baseline="-25000" dirty="0" err="1" smtClean="0"/>
              <a:t>max</a:t>
            </a:r>
            <a:r>
              <a:rPr lang="en-US" sz="2400" dirty="0" smtClean="0"/>
              <a:t> = </a:t>
            </a:r>
            <a:r>
              <a:rPr lang="en-US" sz="2400" dirty="0" smtClean="0"/>
              <a:t>230 </a:t>
            </a:r>
            <a:r>
              <a:rPr lang="en-US" sz="2400" dirty="0" err="1" smtClean="0"/>
              <a:t>eV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28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2240" y="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MD 25/10/2011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4704"/>
            <a:ext cx="8659688" cy="60617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51173" y="546300"/>
            <a:ext cx="222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Gauge VGPB.2.5L3.B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292080" y="407707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e</a:t>
            </a:r>
            <a:r>
              <a:rPr lang="en-US" sz="2400" baseline="-25000" dirty="0" err="1" smtClean="0"/>
              <a:t>max</a:t>
            </a:r>
            <a:r>
              <a:rPr lang="en-US" sz="2400" dirty="0" smtClean="0"/>
              <a:t> = 260 </a:t>
            </a:r>
            <a:r>
              <a:rPr lang="en-US" sz="2400" dirty="0" err="1" smtClean="0"/>
              <a:t>eV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28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MD 25/10/2011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1173" y="546300"/>
            <a:ext cx="222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Gauge VGPB.2.5L3.B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4704"/>
            <a:ext cx="8676456" cy="60735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92080" y="407707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e</a:t>
            </a:r>
            <a:r>
              <a:rPr lang="en-US" sz="2400" baseline="-25000" dirty="0" err="1" smtClean="0"/>
              <a:t>max</a:t>
            </a:r>
            <a:r>
              <a:rPr lang="en-US" sz="2400" dirty="0" smtClean="0"/>
              <a:t> = 200 </a:t>
            </a:r>
            <a:r>
              <a:rPr lang="en-US" sz="2400" dirty="0" err="1" smtClean="0"/>
              <a:t>eV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77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28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MD 25/10/2011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8072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Unfortunately no agreement is found for the gauge VGI.141.6L4.B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4327936"/>
            <a:ext cx="8143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This can be caused by the indeed worse fit surfaces (the lower the pressure, the worse is generally the fit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good point is that the lines are not found when exploring higher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 </a:t>
            </a:r>
            <a:r>
              <a:rPr lang="en-US" dirty="0" smtClean="0"/>
              <a:t>values, i.e. This should be the area where one should find the right value</a:t>
            </a:r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971600" y="1305928"/>
            <a:ext cx="4299907" cy="3059176"/>
            <a:chOff x="1568237" y="1268760"/>
            <a:chExt cx="3291795" cy="230425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8237" y="1268760"/>
              <a:ext cx="3291795" cy="230425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203848" y="2046040"/>
              <a:ext cx="165618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Actually this should be 0.025</a:t>
              </a:r>
              <a:endParaRPr lang="en-GB" sz="9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779912" y="1844824"/>
              <a:ext cx="432048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5436096" y="240267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Different values of </a:t>
            </a:r>
            <a:r>
              <a:rPr lang="en-US" sz="1200" dirty="0" err="1" smtClean="0">
                <a:latin typeface="Symbol" pitchFamily="18" charset="2"/>
              </a:rPr>
              <a:t>e</a:t>
            </a:r>
            <a:r>
              <a:rPr lang="en-US" sz="1200" baseline="-25000" dirty="0" err="1" smtClean="0"/>
              <a:t>max</a:t>
            </a:r>
            <a:r>
              <a:rPr lang="en-US" sz="1200" dirty="0" smtClean="0"/>
              <a:t> just move the lines to the right or to the left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56029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1199</Words>
  <Application>Microsoft Office PowerPoint</Application>
  <PresentationFormat>On-screen Show (4:3)</PresentationFormat>
  <Paragraphs>298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Octavio Dominguez Sanchez De La Blanca</dc:creator>
  <cp:lastModifiedBy>Octavio Dominguez Sanchez De La Blanca</cp:lastModifiedBy>
  <cp:revision>34</cp:revision>
  <dcterms:created xsi:type="dcterms:W3CDTF">2011-11-25T13:51:35Z</dcterms:created>
  <dcterms:modified xsi:type="dcterms:W3CDTF">2011-11-28T12:35:10Z</dcterms:modified>
</cp:coreProperties>
</file>