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2" r:id="rId2"/>
    <p:sldId id="304" r:id="rId3"/>
    <p:sldId id="323" r:id="rId4"/>
    <p:sldId id="260" r:id="rId5"/>
    <p:sldId id="261" r:id="rId6"/>
    <p:sldId id="258" r:id="rId7"/>
    <p:sldId id="259" r:id="rId8"/>
    <p:sldId id="306" r:id="rId9"/>
    <p:sldId id="307" r:id="rId10"/>
    <p:sldId id="310" r:id="rId11"/>
    <p:sldId id="311" r:id="rId12"/>
    <p:sldId id="269" r:id="rId13"/>
    <p:sldId id="270" r:id="rId14"/>
    <p:sldId id="312" r:id="rId15"/>
    <p:sldId id="271" r:id="rId16"/>
    <p:sldId id="272" r:id="rId17"/>
    <p:sldId id="313" r:id="rId18"/>
    <p:sldId id="314" r:id="rId19"/>
    <p:sldId id="315" r:id="rId20"/>
    <p:sldId id="316" r:id="rId21"/>
    <p:sldId id="333" r:id="rId22"/>
    <p:sldId id="334" r:id="rId23"/>
    <p:sldId id="324" r:id="rId24"/>
    <p:sldId id="286" r:id="rId25"/>
    <p:sldId id="339" r:id="rId26"/>
    <p:sldId id="340" r:id="rId27"/>
    <p:sldId id="296" r:id="rId28"/>
    <p:sldId id="287" r:id="rId29"/>
    <p:sldId id="325" r:id="rId30"/>
    <p:sldId id="289" r:id="rId31"/>
    <p:sldId id="337" r:id="rId32"/>
    <p:sldId id="338" r:id="rId33"/>
    <p:sldId id="290" r:id="rId34"/>
    <p:sldId id="291" r:id="rId35"/>
    <p:sldId id="292" r:id="rId36"/>
    <p:sldId id="293" r:id="rId37"/>
    <p:sldId id="326" r:id="rId38"/>
    <p:sldId id="295" r:id="rId39"/>
    <p:sldId id="327" r:id="rId40"/>
    <p:sldId id="328" r:id="rId41"/>
    <p:sldId id="329" r:id="rId42"/>
    <p:sldId id="330" r:id="rId43"/>
    <p:sldId id="331" r:id="rId44"/>
    <p:sldId id="332" r:id="rId45"/>
    <p:sldId id="319" r:id="rId46"/>
    <p:sldId id="320" r:id="rId47"/>
    <p:sldId id="321" r:id="rId48"/>
    <p:sldId id="300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5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B3B4-A4B5-451A-BC65-9CBCA3D3FEE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3065E-E3E7-49BE-BCBE-50D4C06AB7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109A-761B-4D5D-9180-06D0AD087168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6CC15-A4CC-4ABF-BF32-0E7B72A9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.gi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017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LHC Scrubbing-run benchmarking</a:t>
            </a:r>
            <a:endParaRPr lang="en-US" sz="35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(An Update)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695581"/>
            <a:ext cx="8305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/>
              <a:t>C.Octavio</a:t>
            </a:r>
            <a:r>
              <a:rPr lang="en-US" sz="2300" dirty="0" smtClean="0"/>
              <a:t> Dom</a:t>
            </a:r>
            <a:r>
              <a:rPr lang="es-ES_tradnl" sz="2300" dirty="0" err="1" smtClean="0"/>
              <a:t>ínguez</a:t>
            </a:r>
            <a:r>
              <a:rPr lang="es-ES_tradnl" sz="2300" dirty="0" smtClean="0"/>
              <a:t>, Frank Zimmermann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96825"/>
            <a:ext cx="8955000" cy="535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974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First experiment – Variation of the batch spacing (6, 4 and 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batch spacing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86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886200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1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3809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6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9811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904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685800" y="2373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685800" y="44312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85800" y="5421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85800" y="57266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34400" y="2145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4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344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6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57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0</a:t>
            </a:r>
            <a:endParaRPr lang="en-US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96825"/>
            <a:ext cx="8955000" cy="535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974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First experiment – Variation of the batch spacing (6, 4 and 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batch spacing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86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886200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1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3809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6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9811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904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685800" y="2373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685800" y="44312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85800" y="5421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85800" y="57266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34400" y="2145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4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344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6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57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0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515100" y="3390106"/>
            <a:ext cx="1905000" cy="1588"/>
          </a:xfrm>
          <a:prstGeom prst="straightConnector1">
            <a:avLst/>
          </a:prstGeom>
          <a:ln w="317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286500" y="4914106"/>
            <a:ext cx="990600" cy="1588"/>
          </a:xfrm>
          <a:prstGeom prst="straightConnector1">
            <a:avLst/>
          </a:prstGeom>
          <a:ln w="317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410200" y="5561806"/>
            <a:ext cx="304800" cy="1588"/>
          </a:xfrm>
          <a:prstGeom prst="straightConnector1">
            <a:avLst/>
          </a:prstGeom>
          <a:ln w="317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00" y="31234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2200" y="47998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800" y="53332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1" y="609600"/>
          <a:ext cx="2115670" cy="1371600"/>
        </p:xfrm>
        <a:graphic>
          <a:graphicData uri="http://schemas.openxmlformats.org/presentationml/2006/ole">
            <p:oleObj spid="_x0000_s1027" name="Equation" r:id="rId3" imgW="545760" imgH="43164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27032" y="2133600"/>
          <a:ext cx="1335368" cy="825500"/>
        </p:xfrm>
        <a:graphic>
          <a:graphicData uri="http://schemas.openxmlformats.org/presentationml/2006/ole">
            <p:oleObj spid="_x0000_s1028" name="Equation" r:id="rId4" imgW="698400" imgH="43164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71257" y="2133600"/>
          <a:ext cx="1189038" cy="825500"/>
        </p:xfrm>
        <a:graphic>
          <a:graphicData uri="http://schemas.openxmlformats.org/presentationml/2006/ole">
            <p:oleObj spid="_x0000_s1029" name="Equation" r:id="rId5" imgW="622080" imgH="43164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281613" y="2133600"/>
          <a:ext cx="1503362" cy="825500"/>
        </p:xfrm>
        <a:graphic>
          <a:graphicData uri="http://schemas.openxmlformats.org/presentationml/2006/ole">
            <p:oleObj spid="_x0000_s1030" name="Equation" r:id="rId6" imgW="787320" imgH="431640" progId="Equation.DSMT4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029450" y="2133600"/>
          <a:ext cx="1504950" cy="825500"/>
        </p:xfrm>
        <a:graphic>
          <a:graphicData uri="http://schemas.openxmlformats.org/presentationml/2006/ole">
            <p:oleObj spid="_x0000_s1031" name="Equation" r:id="rId7" imgW="787320" imgH="431640" progId="Equation.DSMT4">
              <p:embed/>
            </p:oleObj>
          </a:graphicData>
        </a:graphic>
      </p:graphicFrame>
      <p:pic>
        <p:nvPicPr>
          <p:cNvPr id="10" name="Picture 9" descr="plot_log_3rd_4_6_us_line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048000"/>
            <a:ext cx="4572000" cy="3429000"/>
          </a:xfrm>
          <a:prstGeom prst="rect">
            <a:avLst/>
          </a:prstGeom>
        </p:spPr>
      </p:pic>
      <p:pic>
        <p:nvPicPr>
          <p:cNvPr id="11" name="Picture 10" descr="plot_log_3rd_4_6_us_lines_b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48000"/>
            <a:ext cx="4800601" cy="3429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00600" y="685800"/>
            <a:ext cx="4038600" cy="2514600"/>
            <a:chOff x="4800600" y="685800"/>
            <a:chExt cx="4038600" cy="2514600"/>
          </a:xfrm>
        </p:grpSpPr>
        <p:sp>
          <p:nvSpPr>
            <p:cNvPr id="12" name="Oval 11"/>
            <p:cNvSpPr/>
            <p:nvPr/>
          </p:nvSpPr>
          <p:spPr>
            <a:xfrm>
              <a:off x="4800600" y="1828800"/>
              <a:ext cx="4038600" cy="1371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9400" y="6858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 think that should be the right one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6858000" y="1524000"/>
              <a:ext cx="533400" cy="762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batch spacing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9" name="Picture 2" descr="C:\Octavio\CERN\cern_logo_whit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839200" cy="4876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910265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2</a:t>
            </a:r>
            <a:r>
              <a:rPr lang="en-US" baseline="30000" dirty="0" smtClean="0"/>
              <a:t>nd</a:t>
            </a:r>
            <a:r>
              <a:rPr lang="en-US" dirty="0" smtClean="0"/>
              <a:t> experiment – Variation of the # of batches (1, 2, 3, 4 and 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46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839200" cy="4876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910265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2</a:t>
            </a:r>
            <a:r>
              <a:rPr lang="en-US" baseline="30000" dirty="0" smtClean="0"/>
              <a:t>nd</a:t>
            </a:r>
            <a:r>
              <a:rPr lang="en-US" dirty="0" smtClean="0"/>
              <a:t> experiment – Variation of the # of batches (1, 2, 3, 4 and 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rot="10800000">
            <a:off x="685800" y="3897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85800" y="45074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49646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52694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4400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5b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4b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0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4659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baseline="-25000" dirty="0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685800" y="54218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54980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34400" y="5269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baseline="-25000" dirty="0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stCxn id="14" idx="1"/>
          </p:cNvCxnSpPr>
          <p:nvPr/>
        </p:nvCxnSpPr>
        <p:spPr>
          <a:xfrm rot="10800000">
            <a:off x="8305800" y="5498068"/>
            <a:ext cx="228600" cy="1846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34400" y="4964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2b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29000" y="533400"/>
          <a:ext cx="2116138" cy="1371600"/>
        </p:xfrm>
        <a:graphic>
          <a:graphicData uri="http://schemas.openxmlformats.org/presentationml/2006/ole">
            <p:oleObj spid="_x0000_s2050" name="Equation" r:id="rId3" imgW="545760" imgH="43164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524000" y="2507158"/>
          <a:ext cx="873125" cy="825500"/>
        </p:xfrm>
        <a:graphic>
          <a:graphicData uri="http://schemas.openxmlformats.org/presentationml/2006/ole">
            <p:oleObj spid="_x0000_s2051" name="Equation" r:id="rId4" imgW="457200" imgH="431640" progId="Equation.DSMT4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1765300"/>
            <a:ext cx="7772400" cy="825500"/>
            <a:chOff x="762000" y="1600200"/>
            <a:chExt cx="7772400" cy="825500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762000" y="1600200"/>
            <a:ext cx="363537" cy="825500"/>
          </p:xfrm>
          <a:graphic>
            <a:graphicData uri="http://schemas.openxmlformats.org/presentationml/2006/ole">
              <p:oleObj spid="_x0000_s2052" name="Equation" r:id="rId5" imgW="190440" imgH="431640" progId="Equation.DSMT4">
                <p:embed/>
              </p:oleObj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295400" y="1828800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&lt; all points of the surface  No lines are found for any # of batches</a:t>
              </a:r>
              <a:endParaRPr lang="en-US" dirty="0"/>
            </a:p>
          </p:txBody>
        </p:sp>
      </p:grp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553200" y="2507158"/>
          <a:ext cx="873125" cy="825500"/>
        </p:xfrm>
        <a:graphic>
          <a:graphicData uri="http://schemas.openxmlformats.org/presentationml/2006/ole">
            <p:oleObj spid="_x0000_s2053" name="Equation" r:id="rId6" imgW="457200" imgH="4316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4800" y="265955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~</a:t>
            </a:r>
            <a:endParaRPr lang="en-US" sz="4400" dirty="0"/>
          </a:p>
        </p:txBody>
      </p:sp>
      <p:pic>
        <p:nvPicPr>
          <p:cNvPr id="9" name="Picture 8" descr="plot_log_3rd_both_lines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05200"/>
            <a:ext cx="4680857" cy="3276600"/>
          </a:xfrm>
          <a:prstGeom prst="rect">
            <a:avLst/>
          </a:prstGeom>
        </p:spPr>
      </p:pic>
      <p:pic>
        <p:nvPicPr>
          <p:cNvPr id="10" name="Picture 9" descr="plot_log_3rd_both_lines_r2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3528060"/>
            <a:ext cx="4648201" cy="32537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00800" y="2354758"/>
            <a:ext cx="1143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Octavio\CERN\cern_logo_whit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246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 smtClean="0"/>
              <a:t>red and green lines 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)  are a bit different than the others, but they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 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 also have the highest value of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lot_3rd_3D_1bcomparisonfitanddat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188720"/>
            <a:ext cx="8534400" cy="5974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Quality of 3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order fits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 smtClean="0"/>
              <a:t>red and green lines 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)  are a bit different than the others, but they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 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 also have the highest value of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Quality of 3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order fits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plot_3rd_3D_2bcomparisonfitanddat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914" y="1181100"/>
            <a:ext cx="8545286" cy="598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 smtClean="0"/>
              <a:t>red and green lines 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)  are a bit different than the others, but they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 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 also have the highest value of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Quality of 3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order fits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 descr="plot_3rd_3D_5bcomparisonfitanddat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188720"/>
            <a:ext cx="8534400" cy="597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 smtClean="0"/>
              <a:t>red and green lines 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)  are a bit different than the others, but they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 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 also have the highest value of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Quality of 3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order fits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plot_3rd_3D_2b1bcomparisonfitanddat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219200"/>
            <a:ext cx="8458200" cy="592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061621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/>
              <a:t>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April</a:t>
            </a:r>
          </a:p>
          <a:p>
            <a:pPr marL="342900" indent="-342900"/>
            <a:r>
              <a:rPr lang="en-US" sz="2400" dirty="0" smtClean="0"/>
              <a:t>	</a:t>
            </a:r>
          </a:p>
          <a:p>
            <a:pPr marL="342900" indent="-342900"/>
            <a:r>
              <a:rPr lang="en-US" sz="2400" dirty="0" smtClean="0"/>
              <a:t>	</a:t>
            </a:r>
            <a:r>
              <a:rPr lang="en-US" sz="2400" dirty="0" smtClean="0"/>
              <a:t>1.1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P vs. batch </a:t>
            </a:r>
            <a:r>
              <a:rPr lang="en-US" sz="2400" dirty="0" smtClean="0"/>
              <a:t>spacing</a:t>
            </a:r>
          </a:p>
          <a:p>
            <a:pPr marL="342900" indent="-342900"/>
            <a:r>
              <a:rPr lang="en-US" sz="2400" dirty="0" smtClean="0"/>
              <a:t>	</a:t>
            </a:r>
            <a:r>
              <a:rPr lang="en-US" sz="2400" dirty="0" smtClean="0"/>
              <a:t>1.2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P vs. </a:t>
            </a:r>
            <a:r>
              <a:rPr lang="en-US" sz="2400" dirty="0" smtClean="0"/>
              <a:t># of batches in the machine</a:t>
            </a:r>
          </a:p>
          <a:p>
            <a:pPr marL="342900" indent="-342900"/>
            <a:r>
              <a:rPr lang="en-US" sz="2400" dirty="0" smtClean="0"/>
              <a:t> </a:t>
            </a:r>
            <a:endParaRPr lang="en-US" sz="2400" dirty="0"/>
          </a:p>
          <a:p>
            <a:pPr marL="342900" indent="-342900"/>
            <a:r>
              <a:rPr lang="en-US" sz="2400" b="1" dirty="0" smtClean="0"/>
              <a:t>2) 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- 11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April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	2.1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P vs.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# of “double trains” (36+225 ns+36+4.850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dirty="0" smtClean="0">
                <a:sym typeface="Wingdings" pitchFamily="2" charset="2"/>
              </a:rPr>
              <a:t>s</a:t>
            </a:r>
            <a:r>
              <a:rPr lang="en-US" sz="2400" dirty="0" smtClean="0">
                <a:sym typeface="Wingdings" pitchFamily="2" charset="2"/>
              </a:rPr>
              <a:t>)</a:t>
            </a:r>
            <a:endParaRPr lang="en-US" sz="2400" dirty="0" smtClean="0"/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/>
            <a:r>
              <a:rPr lang="en-US" sz="2400" b="1" dirty="0" smtClean="0"/>
              <a:t>3) 19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May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	3.1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P vs.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# </a:t>
            </a:r>
            <a:r>
              <a:rPr lang="en-US" sz="2400" dirty="0" smtClean="0">
                <a:sym typeface="Wingdings" pitchFamily="2" charset="2"/>
              </a:rPr>
              <a:t>of “triple trains” (36+225 ns+36+225 ns+36+925 ns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marL="342900" indent="-342900"/>
            <a:endParaRPr lang="en-US" sz="2400" dirty="0" smtClean="0">
              <a:sym typeface="Wingdings" pitchFamily="2" charset="2"/>
            </a:endParaRPr>
          </a:p>
          <a:p>
            <a:pPr marL="342900" indent="-342900"/>
            <a:r>
              <a:rPr lang="en-US" sz="2400" b="1" dirty="0" smtClean="0">
                <a:sym typeface="Wingdings" pitchFamily="2" charset="2"/>
              </a:rPr>
              <a:t>4) Right seed pressure for simulations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 smtClean="0"/>
              <a:t>red and green lines 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)  are a bit different than the others, but they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 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 also have the highest value of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Quality of 3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order fits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 descr="plot_3rd_3D_5b1bcomparisonfitanddat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219200"/>
            <a:ext cx="8490857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Quality of 5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order fits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plot_log_5th_both_FinalP_r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295400"/>
            <a:ext cx="7924800" cy="5547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685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 5</a:t>
            </a:r>
            <a:r>
              <a:rPr lang="en-US" baseline="30000" dirty="0" smtClean="0"/>
              <a:t>th</a:t>
            </a:r>
            <a:r>
              <a:rPr lang="en-US" dirty="0" smtClean="0"/>
              <a:t> order fit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continue having the worst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, but the cut is still  in the same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Result for another gauge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fit for gauge VGPB.2.5L3.B</a:t>
            </a:r>
            <a:endParaRPr lang="en-US" dirty="0"/>
          </a:p>
        </p:txBody>
      </p:sp>
      <p:pic>
        <p:nvPicPr>
          <p:cNvPr id="10" name="Picture 9" descr="plot_3rd_both_lines_r2_VGPB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914400"/>
            <a:ext cx="8599714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061621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April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 batch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spacing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1.2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# of batches in the machine</a:t>
            </a:r>
          </a:p>
          <a:p>
            <a:pPr marL="342900" indent="-342900"/>
            <a:r>
              <a:rPr lang="en-US" sz="2400" dirty="0" smtClean="0"/>
              <a:t> </a:t>
            </a:r>
            <a:endParaRPr lang="en-US" sz="2400" dirty="0"/>
          </a:p>
          <a:p>
            <a:pPr marL="342900" indent="-342900"/>
            <a:r>
              <a:rPr lang="en-US" sz="2400" b="1" dirty="0" smtClean="0"/>
              <a:t>2) 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- 11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April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	2.1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P vs.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# of “double trains” (36+225 ns+36+4.850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dirty="0" smtClean="0">
                <a:sym typeface="Wingdings" pitchFamily="2" charset="2"/>
              </a:rPr>
              <a:t>s</a:t>
            </a:r>
            <a:r>
              <a:rPr lang="en-US" sz="2400" dirty="0" smtClean="0">
                <a:sym typeface="Wingdings" pitchFamily="2" charset="2"/>
              </a:rPr>
              <a:t>)</a:t>
            </a:r>
            <a:endParaRPr lang="en-US" sz="2400" dirty="0" smtClean="0"/>
          </a:p>
          <a:p>
            <a:pPr marL="342900" indent="-342900">
              <a:buAutoNum type="arabicParenR"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3) 19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May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3.1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#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of “triple trains” (36+225 ns+36+225 ns+36+925 ns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)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  <a:sym typeface="Wingdings" pitchFamily="2" charset="2"/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4) Right seed pressure for simulations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GI1416L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56752"/>
            <a:ext cx="8763000" cy="453444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43800" y="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Overview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to 14 “double trains” (1020 bunches in the machine)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429000" y="1066800"/>
            <a:ext cx="914400" cy="762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200" y="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vs. 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4" y="990600"/>
            <a:ext cx="8624410" cy="56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200" y="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vs. 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92" y="914400"/>
            <a:ext cx="873323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0772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</a:t>
            </a:r>
            <a:r>
              <a:rPr lang="en-US" sz="2100" dirty="0" smtClean="0"/>
              <a:t>ECLOUD filling scheme:    36   4   36   97</a:t>
            </a:r>
          </a:p>
          <a:p>
            <a:pPr algn="just">
              <a:buFont typeface="Arial" pitchFamily="34" charset="0"/>
              <a:buChar char="•"/>
            </a:pP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For a large number of batches I had to increase the maximum number of bunches to 2500 (</a:t>
            </a:r>
            <a:r>
              <a:rPr lang="en-US" sz="2100" dirty="0" err="1" smtClean="0"/>
              <a:t>nbmax</a:t>
            </a:r>
            <a:r>
              <a:rPr lang="en-US" sz="2100" dirty="0" smtClean="0"/>
              <a:t>=2500 in lines 127, 925, 2011 and 8294).</a:t>
            </a:r>
          </a:p>
          <a:p>
            <a:pPr algn="just">
              <a:buFont typeface="Arial" pitchFamily="34" charset="0"/>
              <a:buChar char="•"/>
            </a:pP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In a first approach, as Gianluigi proposed, I took an R=0.2 and try to fix the right SEY. I was using the values for 4, </a:t>
            </a:r>
            <a:r>
              <a:rPr lang="en-US" sz="2100" dirty="0" smtClean="0"/>
              <a:t>11 and 14 </a:t>
            </a:r>
            <a:r>
              <a:rPr lang="en-US" sz="2100" dirty="0" smtClean="0"/>
              <a:t>batches, since the time is longer for those cases. But </a:t>
            </a:r>
            <a:r>
              <a:rPr lang="en-US" sz="2100" dirty="0" smtClean="0"/>
              <a:t>I didn’t succeed </a:t>
            </a:r>
            <a:r>
              <a:rPr lang="en-US" sz="2100" dirty="0" smtClean="0"/>
              <a:t>“in two dimensions”, so </a:t>
            </a:r>
            <a:r>
              <a:rPr lang="en-US" sz="2100" dirty="0" smtClean="0"/>
              <a:t>I came back to the </a:t>
            </a:r>
            <a:r>
              <a:rPr lang="en-US" sz="2100" dirty="0" smtClean="0"/>
              <a:t>3D grids</a:t>
            </a:r>
            <a:r>
              <a:rPr lang="en-US" sz="2100" dirty="0" smtClean="0"/>
              <a:t>.</a:t>
            </a: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Pressure data are not very easy to read for 1, 2, 3 batches, since for the majority of the cases the time used wasn’t enough to establish pressure. So I increased a little bit in some cases extrapolating and taking in consideration previous pressure evolution.</a:t>
            </a:r>
          </a:p>
          <a:p>
            <a:pPr algn="just">
              <a:buFont typeface="Arial" pitchFamily="34" charset="0"/>
              <a:buChar char="•"/>
            </a:pP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For the rest, the procedure is exactly as for the 2</a:t>
            </a:r>
            <a:r>
              <a:rPr lang="en-US" sz="2100" baseline="30000" dirty="0" smtClean="0"/>
              <a:t>nd</a:t>
            </a:r>
            <a:r>
              <a:rPr lang="en-US" sz="2100" dirty="0" smtClean="0"/>
              <a:t> experiment on the 6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April. </a:t>
            </a:r>
            <a:endParaRPr lang="en-US" sz="21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38600" y="533400"/>
            <a:ext cx="2819400" cy="533400"/>
            <a:chOff x="3581400" y="11668"/>
            <a:chExt cx="2819400" cy="533400"/>
          </a:xfrm>
        </p:grpSpPr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505200" y="316468"/>
              <a:ext cx="304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657600" y="116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200 ns (instead of 225 ns)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fit_3rd_ScrubbNight_r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33400"/>
            <a:ext cx="8817429" cy="61722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772400" y="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Result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061621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April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 batch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spacing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1.2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# of batches in the machine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2) 10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- 11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April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2.1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# of “double trains” (36+225 ns+36+4.850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/>
            <a:r>
              <a:rPr lang="en-US" sz="2400" b="1" dirty="0" smtClean="0"/>
              <a:t>3) 19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May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	3.1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P vs.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# </a:t>
            </a:r>
            <a:r>
              <a:rPr lang="en-US" sz="2400" dirty="0" smtClean="0">
                <a:sym typeface="Wingdings" pitchFamily="2" charset="2"/>
              </a:rPr>
              <a:t>of “triple trains” (36+225 ns+36+225 ns+36+925 ns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marL="342900" indent="-342900"/>
            <a:endParaRPr lang="en-US" sz="2400" dirty="0" smtClean="0">
              <a:sym typeface="Wingdings" pitchFamily="2" charset="2"/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4) Right seed pressure for simulations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061621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/>
              <a:t>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April</a:t>
            </a:r>
          </a:p>
          <a:p>
            <a:pPr marL="342900" indent="-342900"/>
            <a:r>
              <a:rPr lang="en-US" sz="2400" dirty="0" smtClean="0"/>
              <a:t>	</a:t>
            </a:r>
          </a:p>
          <a:p>
            <a:pPr marL="342900" indent="-342900"/>
            <a:r>
              <a:rPr lang="en-US" sz="2400" dirty="0" smtClean="0"/>
              <a:t>	</a:t>
            </a:r>
            <a:r>
              <a:rPr lang="en-US" sz="2400" dirty="0" smtClean="0"/>
              <a:t>1.1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P vs. batch </a:t>
            </a:r>
            <a:r>
              <a:rPr lang="en-US" sz="2400" dirty="0" smtClean="0"/>
              <a:t>spacing</a:t>
            </a:r>
          </a:p>
          <a:p>
            <a:pPr marL="342900" indent="-342900"/>
            <a:r>
              <a:rPr lang="en-US" sz="2400" dirty="0" smtClean="0"/>
              <a:t>	</a:t>
            </a:r>
            <a:r>
              <a:rPr lang="en-US" sz="2400" dirty="0" smtClean="0"/>
              <a:t>1.2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P vs. </a:t>
            </a:r>
            <a:r>
              <a:rPr lang="en-US" sz="2400" dirty="0" smtClean="0"/>
              <a:t># of batches in the machine</a:t>
            </a:r>
          </a:p>
          <a:p>
            <a:pPr marL="342900" indent="-342900"/>
            <a:r>
              <a:rPr lang="en-US" sz="2400" dirty="0" smtClean="0"/>
              <a:t> </a:t>
            </a:r>
            <a:endParaRPr lang="en-US" sz="2400" dirty="0"/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2) 10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- 11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April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2.1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# of “double trains” (36+225 ns+36+4.850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3) 19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May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3.1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#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of “triple trains” (36+225 ns+36+225 ns+36+925 ns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)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  <a:sym typeface="Wingdings" pitchFamily="2" charset="2"/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4) Right seed pressure for simulations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ber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3522"/>
            <a:ext cx="8839200" cy="457387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43800" y="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Overview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685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to 12 “triple trains” (1308 bunches in the machine)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4914900" y="1333500"/>
            <a:ext cx="8382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200" y="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vs. 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610601" cy="563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20124" cy="564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553200" y="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vs. 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077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ECLOUD filling scheme:    36   4   36   4   36   18</a:t>
            </a:r>
          </a:p>
          <a:p>
            <a:pPr algn="just">
              <a:buFont typeface="Arial" pitchFamily="34" charset="0"/>
              <a:buChar char="•"/>
            </a:pP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For a large number of batches I had to increase the maximum number of bunches to 2500 (</a:t>
            </a:r>
            <a:r>
              <a:rPr lang="en-US" sz="2100" dirty="0" err="1" smtClean="0"/>
              <a:t>nbmax</a:t>
            </a:r>
            <a:r>
              <a:rPr lang="en-US" sz="2100" dirty="0" smtClean="0"/>
              <a:t>=2500 in lines 127, 925, 2011 and 8294) in the code.</a:t>
            </a:r>
          </a:p>
          <a:p>
            <a:pPr algn="just">
              <a:buFont typeface="Arial" pitchFamily="34" charset="0"/>
              <a:buChar char="•"/>
            </a:pP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I also had to change the part related with the filling scheme (starting in line 1446) to add the possibility of having a third train.</a:t>
            </a:r>
          </a:p>
          <a:p>
            <a:pPr algn="just">
              <a:buFont typeface="Arial" pitchFamily="34" charset="0"/>
              <a:buChar char="•"/>
            </a:pP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Pressure data are not very easy to read for 1, 2, 3 … batches, since for the majority of the cases the time used wasn’t enough to establish pressure. So I increased again a little bit in some cases extrapolating and taking in consideration previous pressure evolution.</a:t>
            </a:r>
          </a:p>
          <a:p>
            <a:pPr algn="just">
              <a:buFont typeface="Arial" pitchFamily="34" charset="0"/>
              <a:buChar char="•"/>
            </a:pP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For the rest, the procedure is exactly as before.</a:t>
            </a:r>
            <a:endParaRPr lang="en-US" sz="21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38600" y="685800"/>
            <a:ext cx="2819400" cy="609600"/>
            <a:chOff x="4191000" y="-76200"/>
            <a:chExt cx="2819400" cy="609600"/>
          </a:xfrm>
        </p:grpSpPr>
        <p:grpSp>
          <p:nvGrpSpPr>
            <p:cNvPr id="3" name="Group 2"/>
            <p:cNvGrpSpPr/>
            <p:nvPr/>
          </p:nvGrpSpPr>
          <p:grpSpPr>
            <a:xfrm>
              <a:off x="4191000" y="-76200"/>
              <a:ext cx="2819400" cy="609600"/>
              <a:chOff x="3581400" y="-64532"/>
              <a:chExt cx="2819400" cy="6096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rot="5400000" flipH="1" flipV="1">
                <a:off x="3505200" y="316468"/>
                <a:ext cx="3048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657600" y="-64532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200 ns (instead of 225 ns)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rot="16200000" flipV="1">
              <a:off x="4762500" y="342900"/>
              <a:ext cx="304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791200" y="1154668"/>
            <a:ext cx="3048000" cy="369332"/>
            <a:chOff x="6019800" y="468868"/>
            <a:chExt cx="3048000" cy="369332"/>
          </a:xfrm>
        </p:grpSpPr>
        <p:cxnSp>
          <p:nvCxnSpPr>
            <p:cNvPr id="8" name="Straight Arrow Connector 7"/>
            <p:cNvCxnSpPr>
              <a:endCxn id="10" idx="1"/>
            </p:cNvCxnSpPr>
            <p:nvPr/>
          </p:nvCxnSpPr>
          <p:spPr>
            <a:xfrm flipV="1">
              <a:off x="6019800" y="653534"/>
              <a:ext cx="304800" cy="322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24600" y="4688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</a:t>
              </a:r>
              <a:r>
                <a:rPr lang="en-US" dirty="0" smtClean="0">
                  <a:solidFill>
                    <a:srgbClr val="FF0000"/>
                  </a:solidFill>
                </a:rPr>
                <a:t>00 ns (instead of 925 ns)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fit_3rd_19M_r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33400"/>
            <a:ext cx="8926286" cy="6248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24800" y="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Result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_log_3rd_19M_fullR_r2_extededrang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33400"/>
            <a:ext cx="8926286" cy="6248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24800" y="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Result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fit_3rd_19M_emax260eV_r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41020"/>
            <a:ext cx="8915400" cy="6240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3276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ymbol" pitchFamily="18" charset="2"/>
              </a:rPr>
              <a:t>e</a:t>
            </a:r>
            <a:r>
              <a:rPr lang="en-US" sz="3200" baseline="-25000" dirty="0" err="1" smtClean="0"/>
              <a:t>max</a:t>
            </a:r>
            <a:r>
              <a:rPr lang="en-US" sz="3200" dirty="0" smtClean="0"/>
              <a:t>=260 </a:t>
            </a:r>
            <a:r>
              <a:rPr lang="en-US" sz="3200" dirty="0" err="1" smtClean="0"/>
              <a:t>eV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24800" y="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Result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ot_fit_3rd_19M_emax200eV_r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14" y="533400"/>
            <a:ext cx="8926285" cy="6248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24800" y="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Result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276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ymbol" pitchFamily="18" charset="2"/>
              </a:rPr>
              <a:t>e</a:t>
            </a:r>
            <a:r>
              <a:rPr lang="en-US" sz="3200" baseline="-25000" dirty="0" err="1" smtClean="0"/>
              <a:t>max</a:t>
            </a:r>
            <a:r>
              <a:rPr lang="en-US" sz="3200" dirty="0" smtClean="0"/>
              <a:t>=200 </a:t>
            </a:r>
            <a:r>
              <a:rPr lang="en-US" sz="3200" dirty="0" err="1" smtClean="0"/>
              <a:t>eV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7662"/>
            <a:ext cx="82296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300" dirty="0" smtClean="0"/>
              <a:t> The variation of the </a:t>
            </a:r>
            <a:r>
              <a:rPr lang="en-US" sz="2300" dirty="0" err="1" smtClean="0">
                <a:latin typeface="Symbol" pitchFamily="18" charset="2"/>
              </a:rPr>
              <a:t>e</a:t>
            </a:r>
            <a:r>
              <a:rPr lang="en-US" sz="2300" baseline="-25000" dirty="0" err="1" smtClean="0"/>
              <a:t>max</a:t>
            </a:r>
            <a:r>
              <a:rPr lang="en-US" sz="2300" dirty="0" smtClean="0"/>
              <a:t> just shifts the lines, but they continue being parallel.</a:t>
            </a:r>
          </a:p>
          <a:p>
            <a:pPr algn="just">
              <a:buFont typeface="Arial" pitchFamily="34" charset="0"/>
              <a:buChar char="•"/>
            </a:pPr>
            <a:endParaRPr lang="en-US" sz="23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/>
              <a:t> Another gauge (VGPB.2.5L3.B.PR) has been explored with very similar results.</a:t>
            </a:r>
          </a:p>
          <a:p>
            <a:pPr algn="just">
              <a:buFont typeface="Arial" pitchFamily="34" charset="0"/>
              <a:buChar char="•"/>
            </a:pPr>
            <a:endParaRPr lang="en-US" sz="23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/>
              <a:t> Beam 2 hasn’t been analyzed yet, but data don’t look really easy to “obtain” for the gauges I have checked.</a:t>
            </a:r>
          </a:p>
          <a:p>
            <a:pPr algn="just">
              <a:buFont typeface="Arial" pitchFamily="34" charset="0"/>
              <a:buChar char="•"/>
            </a:pPr>
            <a:endParaRPr lang="en-US" sz="23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300" dirty="0" smtClean="0"/>
              <a:t>In both cases (10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April and 19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May) the lines are quasi parallel, but there is a big difference, namely that in April smaller ratio lines were above while it’s the other way round for May. I really don’t understand why</a:t>
            </a:r>
            <a:r>
              <a:rPr lang="en-US" sz="2300" dirty="0" smtClean="0"/>
              <a:t>.</a:t>
            </a:r>
            <a:endParaRPr lang="en-US" sz="2300" dirty="0" smtClean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0" y="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Remarks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62800" y="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Comparison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plot_fit_3rd_ScrubbNightand19May_r2_2b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5800"/>
            <a:ext cx="4680857" cy="3276600"/>
          </a:xfrm>
          <a:prstGeom prst="rect">
            <a:avLst/>
          </a:prstGeom>
        </p:spPr>
      </p:pic>
      <p:pic>
        <p:nvPicPr>
          <p:cNvPr id="8" name="Picture 7" descr="plot_fit_3rd_ScrubbNightand19May_r2_12b14b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429" y="3429000"/>
            <a:ext cx="4898571" cy="3429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990600" y="2743200"/>
            <a:ext cx="2286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334000" y="5638800"/>
            <a:ext cx="152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4102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What could be the explanation???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4800" y="1046356"/>
            <a:ext cx="8620374" cy="5354444"/>
            <a:chOff x="304800" y="1046356"/>
            <a:chExt cx="8620374" cy="5354444"/>
          </a:xfrm>
        </p:grpSpPr>
        <p:pic>
          <p:nvPicPr>
            <p:cNvPr id="5" name="Picture 4" descr="Firstnightover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046356"/>
              <a:ext cx="8620374" cy="53544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0" y="4724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6</a:t>
              </a:r>
              <a:r>
                <a:rPr lang="en-US" b="1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b="1" dirty="0" smtClean="0">
                  <a:solidFill>
                    <a:srgbClr val="FFFF00"/>
                  </a:solidFill>
                </a:rPr>
                <a:t>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3733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4</a:t>
              </a:r>
              <a:r>
                <a:rPr lang="en-US" b="1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b="1" dirty="0" smtClean="0">
                  <a:solidFill>
                    <a:srgbClr val="FFFF00"/>
                  </a:solidFill>
                </a:rPr>
                <a:t>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2743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2</a:t>
              </a:r>
              <a:r>
                <a:rPr lang="en-US" b="1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b="1" dirty="0" smtClean="0">
                  <a:solidFill>
                    <a:srgbClr val="FFFF00"/>
                  </a:solidFill>
                </a:rPr>
                <a:t>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4724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2</a:t>
              </a:r>
              <a:r>
                <a:rPr lang="en-US" b="1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b="1" dirty="0" smtClean="0">
                  <a:solidFill>
                    <a:srgbClr val="FFFF00"/>
                  </a:solidFill>
                </a:rPr>
                <a:t>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528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421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2286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</a:rPr>
              <a:t>P</a:t>
            </a:r>
            <a:r>
              <a:rPr lang="en-US" sz="3000" b="1" baseline="-25000" dirty="0" smtClean="0">
                <a:solidFill>
                  <a:srgbClr val="FF0000"/>
                </a:solidFill>
              </a:rPr>
              <a:t>1  </a:t>
            </a:r>
            <a:r>
              <a:rPr lang="en-US" sz="3000" dirty="0" smtClean="0">
                <a:solidFill>
                  <a:srgbClr val="FF0000"/>
                </a:solidFill>
              </a:rPr>
              <a:t>&gt; </a:t>
            </a:r>
            <a:r>
              <a:rPr lang="en-US" sz="30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</a:rPr>
              <a:t>P</a:t>
            </a:r>
            <a:r>
              <a:rPr lang="en-US" sz="3000" b="1" baseline="-250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Night overview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5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061621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April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 batch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spacing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1.2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# of batches in the machine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2) 10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- 11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April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2.1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# of “double trains” (36+225 ns+36+4.850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3) 19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May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3.1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 vs.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#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of “triple trains” (36+225 ns+36+225 ns+36+925 ns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)</a:t>
            </a:r>
          </a:p>
          <a:p>
            <a:pPr marL="342900" indent="-342900"/>
            <a:endParaRPr lang="en-US" sz="2400" dirty="0" smtClean="0">
              <a:sym typeface="Wingdings" pitchFamily="2" charset="2"/>
            </a:endParaRPr>
          </a:p>
          <a:p>
            <a:pPr marL="342900" indent="-342900"/>
            <a:r>
              <a:rPr lang="en-US" sz="2400" b="1" dirty="0" smtClean="0">
                <a:sym typeface="Wingdings" pitchFamily="2" charset="2"/>
              </a:rPr>
              <a:t>4) Right seed pressure for simulations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96825"/>
            <a:ext cx="8955000" cy="535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974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First experiment – Variation of the batch spacing (6, 4 and 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batch spacing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86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886200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1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3809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6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9811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904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685800" y="2373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685800" y="44312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85800" y="5421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85800" y="57266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34400" y="2145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4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344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6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57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0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7919760" y="3358634"/>
            <a:ext cx="1688068" cy="1588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8452763" y="4882237"/>
            <a:ext cx="622062" cy="1588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8649494" y="5599906"/>
            <a:ext cx="228600" cy="1588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96825"/>
            <a:ext cx="8955000" cy="535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974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First experiment – Variation of the batch spacing (6, 4 and 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batch spacing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86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886200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1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3809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6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9811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904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685800" y="44312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85800" y="5421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85800" y="57266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34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344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4400" y="557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6</a:t>
            </a:r>
            <a:endParaRPr lang="en-US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839200" cy="4876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910265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2</a:t>
            </a:r>
            <a:r>
              <a:rPr lang="en-US" baseline="30000" dirty="0" smtClean="0"/>
              <a:t>nd</a:t>
            </a:r>
            <a:r>
              <a:rPr lang="en-US" dirty="0" smtClean="0"/>
              <a:t> experiment – Variation of the # of batches (1, 2, 3, 4 and 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rot="10800000">
            <a:off x="685800" y="38978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85800" y="45074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49646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52694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4400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5b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4b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0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4659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baseline="-25000" dirty="0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685800" y="54218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54980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34400" y="5269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baseline="-25000" dirty="0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stCxn id="14" idx="1"/>
          </p:cNvCxnSpPr>
          <p:nvPr/>
        </p:nvCxnSpPr>
        <p:spPr>
          <a:xfrm rot="10800000">
            <a:off x="8305800" y="5498068"/>
            <a:ext cx="228600" cy="1846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34400" y="4964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2b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8725694" y="4152106"/>
            <a:ext cx="228600" cy="1588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8725694" y="4685506"/>
            <a:ext cx="228600" cy="1588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801894" y="5066506"/>
            <a:ext cx="228600" cy="1588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839200" cy="4876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910265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2</a:t>
            </a:r>
            <a:r>
              <a:rPr lang="en-US" baseline="30000" dirty="0" smtClean="0"/>
              <a:t>nd</a:t>
            </a:r>
            <a:r>
              <a:rPr lang="en-US" dirty="0" smtClean="0"/>
              <a:t> experiment – Variation of the # of batches (1, 2, 3, 4 and 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>
            <a:off x="685800" y="45074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4964668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52694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34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5</a:t>
            </a:r>
            <a:r>
              <a:rPr lang="en-US" baseline="-25000" dirty="0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1b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4659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4</a:t>
            </a:r>
            <a:r>
              <a:rPr lang="en-US" baseline="-25000" dirty="0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685800" y="54218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5498067"/>
            <a:ext cx="78486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34400" y="5269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baseline="-25000" dirty="0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stCxn id="14" idx="1"/>
          </p:cNvCxnSpPr>
          <p:nvPr/>
        </p:nvCxnSpPr>
        <p:spPr>
          <a:xfrm rot="10800000">
            <a:off x="8305800" y="5498068"/>
            <a:ext cx="228600" cy="1846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34400" y="4964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baseline="-25000" dirty="0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# of batches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_log_3rd_both_InitP_r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71501"/>
            <a:ext cx="8762999" cy="613409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800" y="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Result – Pressure before injection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_log_3rd_both_BaseP_r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533400"/>
            <a:ext cx="8708571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464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 there are no points for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6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8200" y="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Result – Base pressure (~1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nTorr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209800"/>
            <a:ext cx="7848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The </a:t>
            </a:r>
            <a:r>
              <a:rPr lang="en-US" sz="2200" dirty="0" smtClean="0">
                <a:latin typeface="Symbol" pitchFamily="18" charset="2"/>
              </a:rPr>
              <a:t>c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is smaller (so the best) for the case of the final pressure for all cases (# of bunches inside the machine):</a:t>
            </a:r>
          </a:p>
          <a:p>
            <a:pPr algn="just">
              <a:buFont typeface="Arial" pitchFamily="34" charset="0"/>
              <a:buChar char="•"/>
            </a:pPr>
            <a:endParaRPr lang="en-US" sz="2200" dirty="0" smtClean="0"/>
          </a:p>
          <a:p>
            <a:pPr algn="ctr"/>
            <a:r>
              <a:rPr lang="en-US" sz="2200" dirty="0" smtClean="0">
                <a:latin typeface="Symbol" pitchFamily="18" charset="2"/>
              </a:rPr>
              <a:t>c</a:t>
            </a:r>
            <a:r>
              <a:rPr lang="en-US" sz="2200" baseline="30000" dirty="0" smtClean="0"/>
              <a:t>2</a:t>
            </a:r>
            <a:r>
              <a:rPr lang="en-US" sz="2200" baseline="-25000" dirty="0" smtClean="0"/>
              <a:t>FinalP</a:t>
            </a:r>
            <a:r>
              <a:rPr lang="en-US" sz="2200" dirty="0" smtClean="0"/>
              <a:t> &lt; </a:t>
            </a:r>
            <a:r>
              <a:rPr lang="en-US" sz="2200" dirty="0" smtClean="0">
                <a:latin typeface="Symbol" pitchFamily="18" charset="2"/>
              </a:rPr>
              <a:t>c</a:t>
            </a:r>
            <a:r>
              <a:rPr lang="en-US" sz="2200" baseline="30000" dirty="0" smtClean="0"/>
              <a:t>2</a:t>
            </a:r>
            <a:r>
              <a:rPr lang="en-US" sz="2200" baseline="-25000" dirty="0" smtClean="0"/>
              <a:t>InitialP</a:t>
            </a:r>
            <a:r>
              <a:rPr lang="en-US" sz="2200" dirty="0" smtClean="0"/>
              <a:t> &lt; </a:t>
            </a:r>
            <a:r>
              <a:rPr lang="en-US" sz="2200" dirty="0" smtClean="0">
                <a:latin typeface="Symbol" pitchFamily="18" charset="2"/>
              </a:rPr>
              <a:t>c</a:t>
            </a:r>
            <a:r>
              <a:rPr lang="en-US" sz="2200" baseline="30000" dirty="0" smtClean="0"/>
              <a:t>2</a:t>
            </a:r>
            <a:r>
              <a:rPr lang="en-US" sz="2200" baseline="-25000" dirty="0" smtClean="0"/>
              <a:t>BaseP</a:t>
            </a:r>
            <a:endParaRPr lang="en-US" sz="2200" dirty="0" smtClean="0"/>
          </a:p>
          <a:p>
            <a:pPr algn="just"/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The worst fitted part is always at the highest values of </a:t>
            </a:r>
            <a:r>
              <a:rPr lang="en-US" sz="2200" dirty="0" err="1" smtClean="0">
                <a:latin typeface="Symbol" pitchFamily="18" charset="2"/>
              </a:rPr>
              <a:t>d</a:t>
            </a:r>
            <a:r>
              <a:rPr lang="en-US" sz="2200" baseline="-25000" dirty="0" err="1" smtClean="0"/>
              <a:t>max</a:t>
            </a:r>
            <a:r>
              <a:rPr lang="en-US" sz="2200" dirty="0" smtClean="0"/>
              <a:t> and R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43800" y="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Remarks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8153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 It seems clear to me that the P that has to be used is the final pressure reached at equilibrium.</a:t>
            </a:r>
          </a:p>
          <a:p>
            <a:pPr algn="just">
              <a:buFont typeface="Arial" pitchFamily="34" charset="0"/>
              <a:buChar char="•"/>
            </a:pP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 When the varying parameter is the number of batches it’s necessary to launch simulations with different pressures for every different number of batches.</a:t>
            </a:r>
          </a:p>
          <a:p>
            <a:pPr algn="just">
              <a:buFont typeface="Arial" pitchFamily="34" charset="0"/>
              <a:buChar char="•"/>
            </a:pP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 Taking flux ratios after a certain number of batches in a simulation with several batches does not give good results </a:t>
            </a:r>
            <a:r>
              <a:rPr lang="en-US" sz="2200" dirty="0" smtClean="0">
                <a:sym typeface="Wingdings" pitchFamily="2" charset="2"/>
              </a:rPr>
              <a:t>(</a:t>
            </a:r>
            <a:r>
              <a:rPr lang="en-US" sz="2200" dirty="0" smtClean="0"/>
              <a:t>all the values obtained are very much lower than the pressure ratios measured experimentally, so no contour lines can be achieved in any case).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86600" y="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Conclusions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927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THANK YOU FOR YOUR ATTENTION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4800" y="1046356"/>
            <a:ext cx="8620374" cy="5354444"/>
            <a:chOff x="304800" y="1046356"/>
            <a:chExt cx="8620374" cy="5354444"/>
          </a:xfrm>
        </p:grpSpPr>
        <p:pic>
          <p:nvPicPr>
            <p:cNvPr id="5" name="Picture 4" descr="Firstnightover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046356"/>
              <a:ext cx="8620374" cy="53544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0" y="4724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6</a:t>
              </a:r>
              <a:r>
                <a:rPr lang="en-US" b="1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b="1" dirty="0" smtClean="0">
                  <a:solidFill>
                    <a:srgbClr val="FFFF00"/>
                  </a:solidFill>
                </a:rPr>
                <a:t>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3733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4</a:t>
              </a:r>
              <a:r>
                <a:rPr lang="en-US" b="1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b="1" dirty="0" smtClean="0">
                  <a:solidFill>
                    <a:srgbClr val="FFFF00"/>
                  </a:solidFill>
                </a:rPr>
                <a:t>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2743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2</a:t>
              </a:r>
              <a:r>
                <a:rPr lang="en-US" b="1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b="1" dirty="0" smtClean="0">
                  <a:solidFill>
                    <a:srgbClr val="FFFF00"/>
                  </a:solidFill>
                </a:rPr>
                <a:t>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30480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</a:rPr>
                <a:t>2.125</a:t>
              </a:r>
              <a:r>
                <a:rPr lang="en-US" sz="2800" b="1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sz="2800" b="1" dirty="0" smtClean="0">
                  <a:solidFill>
                    <a:srgbClr val="FFFF00"/>
                  </a:solidFill>
                </a:rPr>
                <a:t>s!!!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528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421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676900" y="2628900"/>
            <a:ext cx="6858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1981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(I use </a:t>
            </a:r>
            <a:r>
              <a:rPr lang="en-US" sz="2400" b="1" dirty="0" smtClean="0">
                <a:solidFill>
                  <a:srgbClr val="FF0000"/>
                </a:solidFill>
              </a:rPr>
              <a:t>2.15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s in </a:t>
            </a:r>
            <a:r>
              <a:rPr lang="en-US" sz="2400" b="1" dirty="0" smtClean="0">
                <a:solidFill>
                  <a:srgbClr val="FF0000"/>
                </a:solidFill>
              </a:rPr>
              <a:t>ECLOUD)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Night overview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ot_log_3rd_both_lines_r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1" y="685800"/>
            <a:ext cx="8382000" cy="5867399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5" idx="1"/>
          </p:cNvCxnSpPr>
          <p:nvPr/>
        </p:nvCxnSpPr>
        <p:spPr>
          <a:xfrm flipV="1">
            <a:off x="3429000" y="4271665"/>
            <a:ext cx="990600" cy="224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19600" y="3810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let’s talk a bit about how to define </a:t>
            </a:r>
            <a:r>
              <a:rPr lang="en-US" dirty="0" smtClean="0"/>
              <a:t>the right ratios…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0" y="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Result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96825"/>
            <a:ext cx="8955000" cy="535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974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First experiment – Variation of the batch spacing (6, 4 and 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batch spacing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96825"/>
            <a:ext cx="8955000" cy="535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974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First experiment – Variation of the batch spacing (6, 4 and 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batch spacing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86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886200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1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286000" y="4114799"/>
            <a:ext cx="1295400" cy="762000"/>
            <a:chOff x="2286000" y="3962400"/>
            <a:chExt cx="1295400" cy="76200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0" y="3962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6 </a:t>
              </a:r>
              <a:r>
                <a:rPr lang="en-US" dirty="0" smtClean="0">
                  <a:solidFill>
                    <a:srgbClr val="00B0F0"/>
                  </a:solidFill>
                  <a:latin typeface="Symbol" pitchFamily="18" charset="2"/>
                </a:rPr>
                <a:t>m</a:t>
              </a:r>
              <a:r>
                <a:rPr lang="en-US" dirty="0" smtClean="0">
                  <a:solidFill>
                    <a:srgbClr val="00B0F0"/>
                  </a:solidFill>
                </a:rPr>
                <a:t>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819400" y="4267200"/>
              <a:ext cx="762000" cy="4572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514600" y="3505199"/>
            <a:ext cx="1295400" cy="762000"/>
            <a:chOff x="2286000" y="3962400"/>
            <a:chExt cx="1295400" cy="76200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11.5 </a:t>
              </a:r>
              <a:r>
                <a:rPr lang="en-US" dirty="0" smtClean="0">
                  <a:solidFill>
                    <a:srgbClr val="00B0F0"/>
                  </a:solidFill>
                  <a:latin typeface="Symbol" pitchFamily="18" charset="2"/>
                </a:rPr>
                <a:t>m</a:t>
              </a:r>
              <a:r>
                <a:rPr lang="en-US" dirty="0" smtClean="0">
                  <a:solidFill>
                    <a:srgbClr val="00B0F0"/>
                  </a:solidFill>
                </a:rPr>
                <a:t>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19400" y="4267200"/>
              <a:ext cx="762000" cy="4572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971800" y="2286000"/>
            <a:ext cx="1295400" cy="762000"/>
            <a:chOff x="2286000" y="3962400"/>
            <a:chExt cx="1295400" cy="762000"/>
          </a:xfrm>
        </p:grpSpPr>
        <p:sp>
          <p:nvSpPr>
            <p:cNvPr id="18" name="TextBox 17"/>
            <p:cNvSpPr txBox="1"/>
            <p:nvPr/>
          </p:nvSpPr>
          <p:spPr>
            <a:xfrm>
              <a:off x="22860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11.5 </a:t>
              </a:r>
              <a:r>
                <a:rPr lang="en-US" dirty="0" smtClean="0">
                  <a:solidFill>
                    <a:srgbClr val="00B0F0"/>
                  </a:solidFill>
                  <a:latin typeface="Symbol" pitchFamily="18" charset="2"/>
                </a:rPr>
                <a:t>m</a:t>
              </a:r>
              <a:r>
                <a:rPr lang="en-US" dirty="0" smtClean="0">
                  <a:solidFill>
                    <a:srgbClr val="00B0F0"/>
                  </a:solidFill>
                </a:rPr>
                <a:t>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819400" y="4267200"/>
              <a:ext cx="762000" cy="4572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743200" y="2895599"/>
            <a:ext cx="1295400" cy="762000"/>
            <a:chOff x="2286000" y="3962400"/>
            <a:chExt cx="1295400" cy="762000"/>
          </a:xfrm>
        </p:grpSpPr>
        <p:sp>
          <p:nvSpPr>
            <p:cNvPr id="21" name="TextBox 20"/>
            <p:cNvSpPr txBox="1"/>
            <p:nvPr/>
          </p:nvSpPr>
          <p:spPr>
            <a:xfrm>
              <a:off x="2286000" y="3962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4 </a:t>
              </a:r>
              <a:r>
                <a:rPr lang="en-US" dirty="0" smtClean="0">
                  <a:solidFill>
                    <a:srgbClr val="00B0F0"/>
                  </a:solidFill>
                  <a:latin typeface="Symbol" pitchFamily="18" charset="2"/>
                </a:rPr>
                <a:t>m</a:t>
              </a:r>
              <a:r>
                <a:rPr lang="en-US" dirty="0" smtClean="0">
                  <a:solidFill>
                    <a:srgbClr val="00B0F0"/>
                  </a:solidFill>
                </a:rPr>
                <a:t>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819400" y="4267200"/>
              <a:ext cx="762000" cy="4572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343400" y="1752599"/>
            <a:ext cx="1295400" cy="762000"/>
            <a:chOff x="2286000" y="3962400"/>
            <a:chExt cx="1295400" cy="762000"/>
          </a:xfrm>
        </p:grpSpPr>
        <p:sp>
          <p:nvSpPr>
            <p:cNvPr id="24" name="TextBox 23"/>
            <p:cNvSpPr txBox="1"/>
            <p:nvPr/>
          </p:nvSpPr>
          <p:spPr>
            <a:xfrm>
              <a:off x="2286000" y="3962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2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  <a:latin typeface="Symbol" pitchFamily="18" charset="2"/>
                </a:rPr>
                <a:t>m</a:t>
              </a:r>
              <a:r>
                <a:rPr lang="en-US" dirty="0" smtClean="0">
                  <a:solidFill>
                    <a:srgbClr val="00B0F0"/>
                  </a:solidFill>
                </a:rPr>
                <a:t>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819400" y="4267200"/>
              <a:ext cx="762000" cy="4572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experimentScru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96825"/>
            <a:ext cx="8955000" cy="535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974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</a:t>
            </a:r>
            <a:r>
              <a:rPr lang="en-US" dirty="0"/>
              <a:t>A</a:t>
            </a:r>
            <a:r>
              <a:rPr lang="en-US" dirty="0" smtClean="0"/>
              <a:t>pril/2011 – First experiment – Variation of the batch spacing (6, 4 and 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vs. batch spacing</a:t>
            </a:r>
            <a:r>
              <a:rPr lang="en-US" sz="2400" dirty="0" smtClean="0"/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July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86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886200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1000" y="3886199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3809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6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9811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904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1707</Words>
  <Application>Microsoft Office PowerPoint</Application>
  <PresentationFormat>On-screen Show (4:3)</PresentationFormat>
  <Paragraphs>304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cdomingu</dc:creator>
  <cp:lastModifiedBy>cdomingu</cp:lastModifiedBy>
  <cp:revision>303</cp:revision>
  <dcterms:created xsi:type="dcterms:W3CDTF">2011-07-22T09:37:53Z</dcterms:created>
  <dcterms:modified xsi:type="dcterms:W3CDTF">2011-07-28T15:52:17Z</dcterms:modified>
</cp:coreProperties>
</file>