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91" r:id="rId3"/>
    <p:sldId id="306" r:id="rId4"/>
    <p:sldId id="305" r:id="rId5"/>
    <p:sldId id="304" r:id="rId6"/>
    <p:sldId id="290" r:id="rId7"/>
    <p:sldId id="298" r:id="rId8"/>
    <p:sldId id="297" r:id="rId9"/>
    <p:sldId id="296" r:id="rId10"/>
    <p:sldId id="289" r:id="rId11"/>
    <p:sldId id="300" r:id="rId12"/>
    <p:sldId id="301" r:id="rId13"/>
    <p:sldId id="287" r:id="rId14"/>
    <p:sldId id="299" r:id="rId15"/>
    <p:sldId id="309" r:id="rId16"/>
    <p:sldId id="288" r:id="rId17"/>
    <p:sldId id="292" r:id="rId18"/>
    <p:sldId id="310" r:id="rId19"/>
    <p:sldId id="307" r:id="rId20"/>
    <p:sldId id="30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23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1B096-EA92-4864-8D2B-274156F79D14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C6ED-7ED5-4441-AECE-E7596F336A6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28" name="TextBox 7"/>
          <p:cNvSpPr txBox="1"/>
          <p:nvPr/>
        </p:nvSpPr>
        <p:spPr>
          <a:xfrm>
            <a:off x="0" y="2590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</a:rPr>
              <a:t>Scrubbing efficiency in the SPS: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</a:rPr>
              <a:t>5ns </a:t>
            </a:r>
            <a:r>
              <a:rPr lang="en-US" sz="3200" b="1" dirty="0" err="1" smtClean="0">
                <a:solidFill>
                  <a:schemeClr val="tx2"/>
                </a:solidFill>
                <a:latin typeface="Calibri" pitchFamily="34" charset="0"/>
              </a:rPr>
              <a:t>vs</a:t>
            </a:r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</a:rPr>
              <a:t> 25ns</a:t>
            </a:r>
            <a:endParaRPr lang="en-US" sz="32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9" name="TextBox 7"/>
          <p:cNvSpPr txBox="1"/>
          <p:nvPr/>
        </p:nvSpPr>
        <p:spPr>
          <a:xfrm>
            <a:off x="0" y="3886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G.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Iadarola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, G. </a:t>
            </a:r>
            <a:r>
              <a:rPr lang="en-US" sz="2400" dirty="0" err="1" smtClean="0">
                <a:solidFill>
                  <a:schemeClr val="tx2"/>
                </a:solidFill>
                <a:latin typeface="Calibri" pitchFamily="34" charset="0"/>
              </a:rPr>
              <a:t>Rumolo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0" y="5562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e</a:t>
            </a:r>
            <a:r>
              <a:rPr lang="en-US" sz="24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 cloud Simulation Meeting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Calibri" pitchFamily="34" charset="0"/>
              </a:rPr>
              <a:t>28 July 2011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Spac=25_nsppb=11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298" cy="5314724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25ns scrubbing efficiency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1" name="Straight Arrow Connector 27"/>
          <p:cNvCxnSpPr/>
          <p:nvPr/>
        </p:nvCxnSpPr>
        <p:spPr>
          <a:xfrm>
            <a:off x="2057400" y="6248400"/>
            <a:ext cx="5334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2057400" y="6324601"/>
            <a:ext cx="5334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372 buckets (25ns spacing)</a:t>
            </a:r>
            <a:endParaRPr lang="en-US" sz="1400" b="1" dirty="0"/>
          </a:p>
        </p:txBody>
      </p:sp>
      <p:sp>
        <p:nvSpPr>
          <p:cNvPr id="28" name="Right Arrow 29"/>
          <p:cNvSpPr/>
          <p:nvPr/>
        </p:nvSpPr>
        <p:spPr>
          <a:xfrm rot="10800000">
            <a:off x="7543800" y="5814095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30"/>
          <p:cNvSpPr txBox="1"/>
          <p:nvPr/>
        </p:nvSpPr>
        <p:spPr>
          <a:xfrm>
            <a:off x="8152348" y="5638800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32" name="Rettangolo 96"/>
          <p:cNvSpPr/>
          <p:nvPr/>
        </p:nvSpPr>
        <p:spPr>
          <a:xfrm>
            <a:off x="42672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1" name="Rettangolo 79"/>
          <p:cNvSpPr/>
          <p:nvPr/>
        </p:nvSpPr>
        <p:spPr>
          <a:xfrm>
            <a:off x="44958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ttangolo 96"/>
          <p:cNvSpPr/>
          <p:nvPr/>
        </p:nvSpPr>
        <p:spPr>
          <a:xfrm>
            <a:off x="54864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Rettangolo 79"/>
          <p:cNvSpPr/>
          <p:nvPr/>
        </p:nvSpPr>
        <p:spPr>
          <a:xfrm>
            <a:off x="57150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ttangolo 79"/>
          <p:cNvSpPr/>
          <p:nvPr/>
        </p:nvSpPr>
        <p:spPr>
          <a:xfrm>
            <a:off x="20574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7" name="Rettangolo 96"/>
          <p:cNvSpPr/>
          <p:nvPr/>
        </p:nvSpPr>
        <p:spPr>
          <a:xfrm>
            <a:off x="30480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Rettangolo 79"/>
          <p:cNvSpPr/>
          <p:nvPr/>
        </p:nvSpPr>
        <p:spPr>
          <a:xfrm>
            <a:off x="32766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ttangolo 96"/>
          <p:cNvSpPr/>
          <p:nvPr/>
        </p:nvSpPr>
        <p:spPr>
          <a:xfrm>
            <a:off x="6705600" y="5814095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24200" y="3124200"/>
            <a:ext cx="35814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Number of electrons per unit length hitting the wall in one turn.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23" name="Straight Arrow Connector 22"/>
          <p:cNvCxnSpPr>
            <a:stCxn id="19" idx="3"/>
          </p:cNvCxnSpPr>
          <p:nvPr/>
        </p:nvCxnSpPr>
        <p:spPr>
          <a:xfrm>
            <a:off x="6705600" y="3447366"/>
            <a:ext cx="381000" cy="438834"/>
          </a:xfrm>
          <a:prstGeom prst="straightConnector1">
            <a:avLst/>
          </a:prstGeom>
          <a:ln w="28575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9" idx="3"/>
          </p:cNvCxnSpPr>
          <p:nvPr/>
        </p:nvCxnSpPr>
        <p:spPr>
          <a:xfrm>
            <a:off x="6705600" y="3447366"/>
            <a:ext cx="457200" cy="896034"/>
          </a:xfrm>
          <a:prstGeom prst="straightConnector1">
            <a:avLst/>
          </a:prstGeom>
          <a:ln w="28575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1390471"/>
            <a:ext cx="38862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Since the machine is not completely filled, the e</a:t>
            </a:r>
            <a:r>
              <a:rPr lang="en-US" baseline="30000" dirty="0" smtClean="0">
                <a:solidFill>
                  <a:schemeClr val="tx2"/>
                </a:solidFill>
              </a:rPr>
              <a:t>-</a:t>
            </a:r>
            <a:r>
              <a:rPr lang="en-US" dirty="0" smtClean="0">
                <a:solidFill>
                  <a:schemeClr val="tx2"/>
                </a:solidFill>
              </a:rPr>
              <a:t> density decays after the four trains passage and this build-up is repeated at each turn.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Spac=25_nsppb=11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298" cy="5314723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5ns scrubbing efficiency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1" name="Straight Arrow Connector 27"/>
          <p:cNvCxnSpPr/>
          <p:nvPr/>
        </p:nvCxnSpPr>
        <p:spPr>
          <a:xfrm>
            <a:off x="1981200" y="6248400"/>
            <a:ext cx="4572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1981200" y="6324600"/>
            <a:ext cx="4572000" cy="304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508 buckets (5ns spacing)</a:t>
            </a:r>
            <a:endParaRPr lang="en-US" sz="1400" b="1" dirty="0"/>
          </a:p>
        </p:txBody>
      </p:sp>
      <p:sp>
        <p:nvSpPr>
          <p:cNvPr id="28" name="Right Arrow 29"/>
          <p:cNvSpPr/>
          <p:nvPr/>
        </p:nvSpPr>
        <p:spPr>
          <a:xfrm rot="10800000">
            <a:off x="6629401" y="5814095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30"/>
          <p:cNvSpPr txBox="1"/>
          <p:nvPr/>
        </p:nvSpPr>
        <p:spPr>
          <a:xfrm>
            <a:off x="7237949" y="5638800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1" name="Rettangolo 79"/>
          <p:cNvSpPr/>
          <p:nvPr/>
        </p:nvSpPr>
        <p:spPr>
          <a:xfrm>
            <a:off x="1981200" y="5791200"/>
            <a:ext cx="43434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500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ttangolo 96"/>
          <p:cNvSpPr/>
          <p:nvPr/>
        </p:nvSpPr>
        <p:spPr>
          <a:xfrm>
            <a:off x="6324600" y="57912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3276600"/>
            <a:ext cx="7543800" cy="243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Spac=25_nsppb=11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298" cy="5314723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5ns scrubbing efficiency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1" name="Straight Arrow Connector 27"/>
          <p:cNvCxnSpPr/>
          <p:nvPr/>
        </p:nvCxnSpPr>
        <p:spPr>
          <a:xfrm>
            <a:off x="1981200" y="6248400"/>
            <a:ext cx="4572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1981200" y="6324600"/>
            <a:ext cx="4572000" cy="304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508 buckets (5ns spacing)</a:t>
            </a:r>
            <a:endParaRPr lang="en-US" sz="1400" b="1" dirty="0"/>
          </a:p>
        </p:txBody>
      </p:sp>
      <p:sp>
        <p:nvSpPr>
          <p:cNvPr id="28" name="Right Arrow 29"/>
          <p:cNvSpPr/>
          <p:nvPr/>
        </p:nvSpPr>
        <p:spPr>
          <a:xfrm rot="10800000">
            <a:off x="6629401" y="5814095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30"/>
          <p:cNvSpPr txBox="1"/>
          <p:nvPr/>
        </p:nvSpPr>
        <p:spPr>
          <a:xfrm>
            <a:off x="7237949" y="5638800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1" name="Rettangolo 79"/>
          <p:cNvSpPr/>
          <p:nvPr/>
        </p:nvSpPr>
        <p:spPr>
          <a:xfrm>
            <a:off x="1981200" y="5791200"/>
            <a:ext cx="43434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500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ttangolo 96"/>
          <p:cNvSpPr/>
          <p:nvPr/>
        </p:nvSpPr>
        <p:spPr>
          <a:xfrm>
            <a:off x="6324600" y="57912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Spac=25_nsppb=11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298" cy="5314723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5ns scrubbing efficiency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1" name="Straight Arrow Connector 27"/>
          <p:cNvCxnSpPr/>
          <p:nvPr/>
        </p:nvCxnSpPr>
        <p:spPr>
          <a:xfrm>
            <a:off x="1981200" y="6248400"/>
            <a:ext cx="4572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1981200" y="6324600"/>
            <a:ext cx="4572000" cy="304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508 buckets (5ns spacing)</a:t>
            </a:r>
            <a:endParaRPr lang="en-US" sz="1400" b="1" dirty="0"/>
          </a:p>
        </p:txBody>
      </p:sp>
      <p:sp>
        <p:nvSpPr>
          <p:cNvPr id="28" name="Right Arrow 29"/>
          <p:cNvSpPr/>
          <p:nvPr/>
        </p:nvSpPr>
        <p:spPr>
          <a:xfrm rot="10800000">
            <a:off x="6629401" y="5814095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30"/>
          <p:cNvSpPr txBox="1"/>
          <p:nvPr/>
        </p:nvSpPr>
        <p:spPr>
          <a:xfrm>
            <a:off x="7237949" y="5638800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1" name="Rettangolo 79"/>
          <p:cNvSpPr/>
          <p:nvPr/>
        </p:nvSpPr>
        <p:spPr>
          <a:xfrm>
            <a:off x="1981200" y="5791200"/>
            <a:ext cx="43434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500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ttangolo 96"/>
          <p:cNvSpPr/>
          <p:nvPr/>
        </p:nvSpPr>
        <p:spPr>
          <a:xfrm>
            <a:off x="6324600" y="57912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76800" y="1828800"/>
            <a:ext cx="38862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 this case the machine is completely filled and the e</a:t>
            </a:r>
            <a:r>
              <a:rPr lang="en-US" baseline="30000" dirty="0" smtClean="0">
                <a:solidFill>
                  <a:schemeClr val="tx2"/>
                </a:solidFill>
              </a:rPr>
              <a:t>-</a:t>
            </a:r>
            <a:r>
              <a:rPr lang="en-US" dirty="0" smtClean="0">
                <a:solidFill>
                  <a:schemeClr val="tx2"/>
                </a:solidFill>
              </a:rPr>
              <a:t> density is always at its saturation value.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Spac=25_nsppb=11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298" cy="5314723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5ns scrubbing efficiency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1" name="Straight Arrow Connector 27"/>
          <p:cNvCxnSpPr/>
          <p:nvPr/>
        </p:nvCxnSpPr>
        <p:spPr>
          <a:xfrm>
            <a:off x="1981200" y="6248400"/>
            <a:ext cx="4572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1981200" y="6324600"/>
            <a:ext cx="4572000" cy="304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508 buckets (5ns spacing)</a:t>
            </a:r>
            <a:endParaRPr lang="en-US" sz="1400" b="1" dirty="0"/>
          </a:p>
        </p:txBody>
      </p:sp>
      <p:sp>
        <p:nvSpPr>
          <p:cNvPr id="28" name="Right Arrow 29"/>
          <p:cNvSpPr/>
          <p:nvPr/>
        </p:nvSpPr>
        <p:spPr>
          <a:xfrm rot="10800000">
            <a:off x="6629401" y="5814095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30"/>
          <p:cNvSpPr txBox="1"/>
          <p:nvPr/>
        </p:nvSpPr>
        <p:spPr>
          <a:xfrm>
            <a:off x="7237949" y="5638800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1" name="Rettangolo 79"/>
          <p:cNvSpPr/>
          <p:nvPr/>
        </p:nvSpPr>
        <p:spPr>
          <a:xfrm>
            <a:off x="1981200" y="5791200"/>
            <a:ext cx="43434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500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ttangolo 96"/>
          <p:cNvSpPr/>
          <p:nvPr/>
        </p:nvSpPr>
        <p:spPr>
          <a:xfrm>
            <a:off x="6324600" y="57912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76800" y="1828800"/>
            <a:ext cx="38862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 this case the machine is completely filled and the e</a:t>
            </a:r>
            <a:r>
              <a:rPr lang="en-US" baseline="30000" dirty="0" smtClean="0">
                <a:solidFill>
                  <a:schemeClr val="tx2"/>
                </a:solidFill>
              </a:rPr>
              <a:t>-</a:t>
            </a:r>
            <a:r>
              <a:rPr lang="en-US" dirty="0" smtClean="0">
                <a:solidFill>
                  <a:schemeClr val="tx2"/>
                </a:solidFill>
              </a:rPr>
              <a:t> density is always at its saturation value.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2590800" y="3775128"/>
            <a:ext cx="4343400" cy="117787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 flipV="1">
            <a:off x="2514600" y="4114799"/>
            <a:ext cx="4419602" cy="82399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447800" y="3352800"/>
            <a:ext cx="33528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This slope gives the number of e</a:t>
            </a:r>
            <a:r>
              <a:rPr lang="en-US" baseline="30000" dirty="0" smtClean="0">
                <a:solidFill>
                  <a:schemeClr val="tx2"/>
                </a:solidFill>
              </a:rPr>
              <a:t>- </a:t>
            </a:r>
            <a:r>
              <a:rPr lang="en-US" dirty="0" smtClean="0">
                <a:solidFill>
                  <a:schemeClr val="tx2"/>
                </a:solidFill>
              </a:rPr>
              <a:t>per meter hitting the wall in one second. 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Arrow Connector 61"/>
          <p:cNvCxnSpPr>
            <a:stCxn id="61" idx="3"/>
          </p:cNvCxnSpPr>
          <p:nvPr/>
        </p:nvCxnSpPr>
        <p:spPr>
          <a:xfrm>
            <a:off x="4800600" y="3814465"/>
            <a:ext cx="762000" cy="300335"/>
          </a:xfrm>
          <a:prstGeom prst="straightConnector1">
            <a:avLst/>
          </a:prstGeom>
          <a:ln w="28575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1" idx="3"/>
          </p:cNvCxnSpPr>
          <p:nvPr/>
        </p:nvCxnSpPr>
        <p:spPr>
          <a:xfrm>
            <a:off x="4800600" y="3814465"/>
            <a:ext cx="533400" cy="605135"/>
          </a:xfrm>
          <a:prstGeom prst="straightConnector1">
            <a:avLst/>
          </a:prstGeom>
          <a:ln w="28575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effic.jpg"/>
          <p:cNvPicPr>
            <a:picLocks noChangeAspect="1"/>
          </p:cNvPicPr>
          <p:nvPr/>
        </p:nvPicPr>
        <p:blipFill>
          <a:blip r:embed="rId2" cstate="print"/>
          <a:srcRect t="-4475"/>
          <a:stretch>
            <a:fillRect/>
          </a:stretch>
        </p:blipFill>
        <p:spPr>
          <a:xfrm>
            <a:off x="1295400" y="914400"/>
            <a:ext cx="6807199" cy="5334000"/>
          </a:xfrm>
          <a:prstGeom prst="rect">
            <a:avLst/>
          </a:prstGeom>
        </p:spPr>
      </p:pic>
      <p:pic>
        <p:nvPicPr>
          <p:cNvPr id="8" name="Picture 7" descr="effic.jpg"/>
          <p:cNvPicPr>
            <a:picLocks noChangeAspect="1"/>
          </p:cNvPicPr>
          <p:nvPr/>
        </p:nvPicPr>
        <p:blipFill>
          <a:blip r:embed="rId3" cstate="print"/>
          <a:srcRect l="12313" b="10448"/>
          <a:stretch>
            <a:fillRect/>
          </a:stretch>
        </p:blipFill>
        <p:spPr>
          <a:xfrm>
            <a:off x="2133600" y="1143000"/>
            <a:ext cx="5968999" cy="4572000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25ns vs. 5ns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effic.jpg"/>
          <p:cNvPicPr>
            <a:picLocks noChangeAspect="1"/>
          </p:cNvPicPr>
          <p:nvPr/>
        </p:nvPicPr>
        <p:blipFill>
          <a:blip r:embed="rId2" cstate="print"/>
          <a:srcRect t="-4475"/>
          <a:stretch>
            <a:fillRect/>
          </a:stretch>
        </p:blipFill>
        <p:spPr>
          <a:xfrm>
            <a:off x="1295400" y="914400"/>
            <a:ext cx="6807199" cy="5334000"/>
          </a:xfrm>
          <a:prstGeom prst="rect">
            <a:avLst/>
          </a:prstGeom>
        </p:spPr>
      </p:pic>
      <p:pic>
        <p:nvPicPr>
          <p:cNvPr id="8" name="Picture 7" descr="effic.jpg"/>
          <p:cNvPicPr>
            <a:picLocks noChangeAspect="1"/>
          </p:cNvPicPr>
          <p:nvPr/>
        </p:nvPicPr>
        <p:blipFill>
          <a:blip r:embed="rId3" cstate="print"/>
          <a:srcRect l="12313" b="10448"/>
          <a:stretch>
            <a:fillRect/>
          </a:stretch>
        </p:blipFill>
        <p:spPr>
          <a:xfrm>
            <a:off x="2133600" y="1143000"/>
            <a:ext cx="5968999" cy="4572000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25ns vs. 5ns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2800" y="3124200"/>
            <a:ext cx="39624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 5ns beam scrubs more efficiently then the nominal 25ns if its </a:t>
            </a:r>
            <a:r>
              <a:rPr lang="en-US" b="1" dirty="0" smtClean="0">
                <a:solidFill>
                  <a:schemeClr val="tx2"/>
                </a:solidFill>
              </a:rPr>
              <a:t>intensity is &gt;2.5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∙10</a:t>
            </a:r>
            <a:r>
              <a:rPr lang="en-US" b="1" baseline="30000" dirty="0" smtClean="0">
                <a:solidFill>
                  <a:schemeClr val="tx2"/>
                </a:solidFill>
                <a:latin typeface="Calibri" pitchFamily="34" charset="0"/>
              </a:rPr>
              <a:t>10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ppb</a:t>
            </a:r>
            <a:endParaRPr lang="en-U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25ns vs. 5ns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pic>
        <p:nvPicPr>
          <p:cNvPr id="6" name="Picture 5" descr="eff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71912" y="990600"/>
            <a:ext cx="6854174" cy="54102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effic.jpg"/>
          <p:cNvPicPr>
            <a:picLocks noChangeAspect="1"/>
          </p:cNvPicPr>
          <p:nvPr/>
        </p:nvPicPr>
        <p:blipFill>
          <a:blip r:embed="rId2" cstate="print"/>
          <a:srcRect t="-4475"/>
          <a:stretch>
            <a:fillRect/>
          </a:stretch>
        </p:blipFill>
        <p:spPr>
          <a:xfrm>
            <a:off x="1295400" y="914400"/>
            <a:ext cx="6807199" cy="5334000"/>
          </a:xfrm>
          <a:prstGeom prst="rect">
            <a:avLst/>
          </a:prstGeom>
        </p:spPr>
      </p:pic>
      <p:pic>
        <p:nvPicPr>
          <p:cNvPr id="8" name="Picture 7" descr="effic.jpg"/>
          <p:cNvPicPr>
            <a:picLocks noChangeAspect="1"/>
          </p:cNvPicPr>
          <p:nvPr/>
        </p:nvPicPr>
        <p:blipFill>
          <a:blip r:embed="rId3" cstate="print"/>
          <a:srcRect l="12313" b="10448"/>
          <a:stretch>
            <a:fillRect/>
          </a:stretch>
        </p:blipFill>
        <p:spPr>
          <a:xfrm>
            <a:off x="2133600" y="1143000"/>
            <a:ext cx="5968999" cy="4572000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25ns vs. 5ns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038600" y="3200400"/>
            <a:ext cx="39624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Another possibility is to use a 5ns train at “nominal intensity” having length </a:t>
            </a:r>
            <a:r>
              <a:rPr lang="en-US" b="1" dirty="0" smtClean="0">
                <a:solidFill>
                  <a:schemeClr val="tx2"/>
                </a:solidFill>
              </a:rPr>
              <a:t>2.1</a:t>
            </a:r>
            <a:r>
              <a:rPr lang="el-GR" b="1" dirty="0" smtClean="0">
                <a:solidFill>
                  <a:schemeClr val="tx2"/>
                </a:solidFill>
              </a:rPr>
              <a:t>μ</a:t>
            </a:r>
            <a:r>
              <a:rPr lang="en-US" b="1" dirty="0" smtClean="0">
                <a:solidFill>
                  <a:schemeClr val="tx2"/>
                </a:solidFill>
              </a:rPr>
              <a:t>m </a:t>
            </a:r>
            <a:r>
              <a:rPr lang="en-US" dirty="0" smtClean="0">
                <a:solidFill>
                  <a:schemeClr val="tx2"/>
                </a:solidFill>
              </a:rPr>
              <a:t>(about 10% SPS length).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 rough calculation suggests that  this solution is more efficient with respect to the nominal 25ns beam by a factor </a:t>
            </a:r>
            <a:r>
              <a:rPr lang="en-US" b="1" dirty="0" smtClean="0">
                <a:solidFill>
                  <a:schemeClr val="tx2"/>
                </a:solidFill>
              </a:rPr>
              <a:t>7.5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Conclusion and future studies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39" name="Rectangle 38"/>
          <p:cNvSpPr/>
          <p:nvPr/>
        </p:nvSpPr>
        <p:spPr>
          <a:xfrm>
            <a:off x="1066800" y="6858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The 5ns </a:t>
            </a:r>
            <a:r>
              <a:rPr lang="en-US" sz="2000" dirty="0" smtClean="0">
                <a:solidFill>
                  <a:schemeClr val="tx2"/>
                </a:solidFill>
              </a:rPr>
              <a:t>beam filling the machine </a:t>
            </a:r>
            <a:r>
              <a:rPr lang="en-US" sz="2000" dirty="0" smtClean="0">
                <a:solidFill>
                  <a:schemeClr val="tx2"/>
                </a:solidFill>
              </a:rPr>
              <a:t>scrubs more efficiently then the nominal 25ns if its </a:t>
            </a:r>
            <a:r>
              <a:rPr lang="en-US" sz="2000" b="1" dirty="0" smtClean="0">
                <a:solidFill>
                  <a:schemeClr val="tx2"/>
                </a:solidFill>
              </a:rPr>
              <a:t>intensity is &gt;2.5 </a:t>
            </a:r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</a:rPr>
              <a:t>∙10</a:t>
            </a:r>
            <a:r>
              <a:rPr lang="en-US" sz="2000" b="1" baseline="30000" dirty="0" smtClean="0">
                <a:solidFill>
                  <a:schemeClr val="tx2"/>
                </a:solidFill>
                <a:latin typeface="Calibri" pitchFamily="34" charset="0"/>
              </a:rPr>
              <a:t>10</a:t>
            </a:r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</a:rPr>
              <a:t>ppb.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5ns bunch spacing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grpSp>
        <p:nvGrpSpPr>
          <p:cNvPr id="37" name="Group 36"/>
          <p:cNvGrpSpPr/>
          <p:nvPr/>
        </p:nvGrpSpPr>
        <p:grpSpPr>
          <a:xfrm>
            <a:off x="1371600" y="1676400"/>
            <a:ext cx="6172200" cy="4876800"/>
            <a:chOff x="762000" y="1447800"/>
            <a:chExt cx="6172200" cy="4876800"/>
          </a:xfrm>
        </p:grpSpPr>
        <p:pic>
          <p:nvPicPr>
            <p:cNvPr id="3379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7969" t="25000" r="18750" b="8333"/>
            <a:stretch>
              <a:fillRect/>
            </a:stretch>
          </p:blipFill>
          <p:spPr bwMode="auto">
            <a:xfrm>
              <a:off x="762000" y="1447800"/>
              <a:ext cx="6172200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Ovale 79"/>
            <p:cNvSpPr/>
            <p:nvPr/>
          </p:nvSpPr>
          <p:spPr>
            <a:xfrm>
              <a:off x="1219200" y="3505200"/>
              <a:ext cx="56388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1066800" y="685800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One of the ideas proposed by G. </a:t>
            </a:r>
            <a:r>
              <a:rPr lang="en-US" dirty="0" err="1" smtClean="0">
                <a:solidFill>
                  <a:schemeClr val="tx2"/>
                </a:solidFill>
                <a:latin typeface="Calibri" pitchFamily="34" charset="0"/>
              </a:rPr>
              <a:t>Arduini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in order to increase the scrubbing efficiency is the possibility to employ 5ns bunch spacing in the SPS.   </a:t>
            </a:r>
          </a:p>
        </p:txBody>
      </p:sp>
      <p:sp>
        <p:nvSpPr>
          <p:cNvPr id="10" name="Rectangle 38"/>
          <p:cNvSpPr/>
          <p:nvPr/>
        </p:nvSpPr>
        <p:spPr>
          <a:xfrm>
            <a:off x="762000" y="5867400"/>
            <a:ext cx="7696200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  <a:latin typeface="Calibri" pitchFamily="34" charset="0"/>
              </a:rPr>
              <a:t>B. Goddard at LIU-SPS Coordination Meeting - 22 June 2011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Conclusion and future studies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grpSp>
        <p:nvGrpSpPr>
          <p:cNvPr id="2" name="Group 36"/>
          <p:cNvGrpSpPr/>
          <p:nvPr/>
        </p:nvGrpSpPr>
        <p:grpSpPr>
          <a:xfrm>
            <a:off x="1371600" y="1828800"/>
            <a:ext cx="6172200" cy="4876800"/>
            <a:chOff x="762000" y="1447800"/>
            <a:chExt cx="6172200" cy="4876800"/>
          </a:xfrm>
        </p:grpSpPr>
        <p:pic>
          <p:nvPicPr>
            <p:cNvPr id="3379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7969" t="25000" r="18750" b="8333"/>
            <a:stretch>
              <a:fillRect/>
            </a:stretch>
          </p:blipFill>
          <p:spPr bwMode="auto">
            <a:xfrm>
              <a:off x="762000" y="1447800"/>
              <a:ext cx="6172200" cy="487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Ovale 79"/>
            <p:cNvSpPr/>
            <p:nvPr/>
          </p:nvSpPr>
          <p:spPr>
            <a:xfrm>
              <a:off x="1219200" y="3505200"/>
              <a:ext cx="56388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38"/>
          <p:cNvSpPr/>
          <p:nvPr/>
        </p:nvSpPr>
        <p:spPr>
          <a:xfrm>
            <a:off x="762000" y="6019800"/>
            <a:ext cx="7696200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  <a:latin typeface="Calibri" pitchFamily="34" charset="0"/>
              </a:rPr>
              <a:t>B. Goddard at LIU-SPS Coordination Meeting - 22 June 2011   </a:t>
            </a:r>
          </a:p>
        </p:txBody>
      </p:sp>
      <p:cxnSp>
        <p:nvCxnSpPr>
          <p:cNvPr id="11" name="Straight Arrow Connector 61"/>
          <p:cNvCxnSpPr>
            <a:stCxn id="27" idx="2"/>
          </p:cNvCxnSpPr>
          <p:nvPr/>
        </p:nvCxnSpPr>
        <p:spPr>
          <a:xfrm rot="16200000" flipH="1">
            <a:off x="1449835" y="3507234"/>
            <a:ext cx="262631" cy="1257300"/>
          </a:xfrm>
          <a:prstGeom prst="straightConnector1">
            <a:avLst/>
          </a:prstGeom>
          <a:ln w="28575">
            <a:solidFill>
              <a:schemeClr val="accent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62"/>
          <p:cNvCxnSpPr>
            <a:stCxn id="27" idx="2"/>
          </p:cNvCxnSpPr>
          <p:nvPr/>
        </p:nvCxnSpPr>
        <p:spPr>
          <a:xfrm rot="16200000" flipH="1">
            <a:off x="1145035" y="3812034"/>
            <a:ext cx="796031" cy="1181100"/>
          </a:xfrm>
          <a:prstGeom prst="straightConnector1">
            <a:avLst/>
          </a:prstGeom>
          <a:ln w="28575">
            <a:solidFill>
              <a:schemeClr val="accent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62"/>
          <p:cNvCxnSpPr>
            <a:stCxn id="27" idx="2"/>
          </p:cNvCxnSpPr>
          <p:nvPr/>
        </p:nvCxnSpPr>
        <p:spPr>
          <a:xfrm rot="16200000" flipH="1">
            <a:off x="954535" y="4002534"/>
            <a:ext cx="1177031" cy="1181100"/>
          </a:xfrm>
          <a:prstGeom prst="straightConnector1">
            <a:avLst/>
          </a:prstGeom>
          <a:ln w="28575">
            <a:solidFill>
              <a:schemeClr val="accent1"/>
            </a:solidFill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Rectangle 38"/>
          <p:cNvSpPr/>
          <p:nvPr/>
        </p:nvSpPr>
        <p:spPr>
          <a:xfrm>
            <a:off x="152400" y="3124200"/>
            <a:ext cx="16002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Ideas for future studies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Rectangle 38"/>
          <p:cNvSpPr/>
          <p:nvPr/>
        </p:nvSpPr>
        <p:spPr>
          <a:xfrm>
            <a:off x="1066800" y="6858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The 5ns </a:t>
            </a:r>
            <a:r>
              <a:rPr lang="en-US" sz="2000" dirty="0" smtClean="0">
                <a:solidFill>
                  <a:schemeClr val="tx2"/>
                </a:solidFill>
              </a:rPr>
              <a:t>beam filling the machine </a:t>
            </a:r>
            <a:r>
              <a:rPr lang="en-US" sz="2000" dirty="0" smtClean="0">
                <a:solidFill>
                  <a:schemeClr val="tx2"/>
                </a:solidFill>
              </a:rPr>
              <a:t>scrubs more efficiently then the nominal 25ns if its </a:t>
            </a:r>
            <a:r>
              <a:rPr lang="en-US" sz="2000" b="1" dirty="0" smtClean="0">
                <a:solidFill>
                  <a:schemeClr val="tx2"/>
                </a:solidFill>
              </a:rPr>
              <a:t>intensity is &gt;2.5 </a:t>
            </a:r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</a:rPr>
              <a:t>∙10</a:t>
            </a:r>
            <a:r>
              <a:rPr lang="en-US" sz="2000" b="1" baseline="30000" dirty="0" smtClean="0">
                <a:solidFill>
                  <a:schemeClr val="tx2"/>
                </a:solidFill>
                <a:latin typeface="Calibri" pitchFamily="34" charset="0"/>
              </a:rPr>
              <a:t>10</a:t>
            </a:r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</a:rPr>
              <a:t>ppb.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28" name="TextBox 7"/>
          <p:cNvSpPr txBox="1"/>
          <p:nvPr/>
        </p:nvSpPr>
        <p:spPr>
          <a:xfrm>
            <a:off x="0" y="3124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Calibri" pitchFamily="34" charset="0"/>
              </a:rPr>
              <a:t>Thanks for your attention!</a:t>
            </a:r>
            <a:endParaRPr lang="en-US" sz="32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investigated scenarios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457200" y="10668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We have considered two possible situations that are of interest for the scrubbing run of the SPS: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investigated scenarios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grpSp>
        <p:nvGrpSpPr>
          <p:cNvPr id="2" name="Group 13"/>
          <p:cNvGrpSpPr/>
          <p:nvPr/>
        </p:nvGrpSpPr>
        <p:grpSpPr>
          <a:xfrm>
            <a:off x="6592824" y="2160814"/>
            <a:ext cx="2017776" cy="1801586"/>
            <a:chOff x="2209800" y="1464129"/>
            <a:chExt cx="4572000" cy="4082142"/>
          </a:xfrm>
        </p:grpSpPr>
        <p:sp>
          <p:nvSpPr>
            <p:cNvPr id="23" name="Arc 22"/>
            <p:cNvSpPr/>
            <p:nvPr/>
          </p:nvSpPr>
          <p:spPr>
            <a:xfrm>
              <a:off x="2209800" y="1464129"/>
              <a:ext cx="4572000" cy="4082142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4205854"/>
                <a:gd name="adj2" fmla="val 16029391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6270234"/>
                <a:gd name="adj2" fmla="val 18027933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8262291"/>
                <a:gd name="adj2" fmla="val 19925056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20105301"/>
                <a:gd name="adj2" fmla="val 74115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>
              <a:off x="2514599" y="1752600"/>
              <a:ext cx="3962402" cy="3537858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57200" y="10668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We have considered two possible situations that are of interest for the scrubbing run of the SPS: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3400" y="2133600"/>
            <a:ext cx="6248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25ns nominal beam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(bunch spacing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25ns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intensity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1.1∙10</a:t>
            </a:r>
            <a:r>
              <a:rPr lang="en-US" b="1" baseline="30000" dirty="0" smtClean="0">
                <a:solidFill>
                  <a:schemeClr val="tx2"/>
                </a:solidFill>
                <a:latin typeface="Calibri" pitchFamily="34" charset="0"/>
              </a:rPr>
              <a:t>11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ppb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) 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09600" y="2590800"/>
            <a:ext cx="1828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Filling pattern:</a:t>
            </a:r>
          </a:p>
        </p:txBody>
      </p:sp>
      <p:sp>
        <p:nvSpPr>
          <p:cNvPr id="35" name="Rettangolo 96"/>
          <p:cNvSpPr/>
          <p:nvPr/>
        </p:nvSpPr>
        <p:spPr>
          <a:xfrm>
            <a:off x="28194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Rettangolo 79"/>
          <p:cNvSpPr/>
          <p:nvPr/>
        </p:nvSpPr>
        <p:spPr>
          <a:xfrm>
            <a:off x="30480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ttangolo 96"/>
          <p:cNvSpPr/>
          <p:nvPr/>
        </p:nvSpPr>
        <p:spPr>
          <a:xfrm>
            <a:off x="40386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Rettangolo 79"/>
          <p:cNvSpPr/>
          <p:nvPr/>
        </p:nvSpPr>
        <p:spPr>
          <a:xfrm>
            <a:off x="42672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ttangolo 79"/>
          <p:cNvSpPr/>
          <p:nvPr/>
        </p:nvSpPr>
        <p:spPr>
          <a:xfrm>
            <a:off x="6096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Rettangolo 96"/>
          <p:cNvSpPr/>
          <p:nvPr/>
        </p:nvSpPr>
        <p:spPr>
          <a:xfrm>
            <a:off x="16002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0" name="Rettangolo 79"/>
          <p:cNvSpPr/>
          <p:nvPr/>
        </p:nvSpPr>
        <p:spPr>
          <a:xfrm>
            <a:off x="18288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Rectangle 15"/>
          <p:cNvSpPr/>
          <p:nvPr/>
        </p:nvSpPr>
        <p:spPr>
          <a:xfrm>
            <a:off x="609600" y="3504108"/>
            <a:ext cx="46482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  <a:latin typeface="Calibri" pitchFamily="34" charset="0"/>
              </a:rPr>
              <a:t>25ns buckets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investigated scenarios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grpSp>
        <p:nvGrpSpPr>
          <p:cNvPr id="2" name="Group 13"/>
          <p:cNvGrpSpPr/>
          <p:nvPr/>
        </p:nvGrpSpPr>
        <p:grpSpPr>
          <a:xfrm>
            <a:off x="6592824" y="2160814"/>
            <a:ext cx="2017776" cy="1801586"/>
            <a:chOff x="2209800" y="1464129"/>
            <a:chExt cx="4572000" cy="4082142"/>
          </a:xfrm>
        </p:grpSpPr>
        <p:sp>
          <p:nvSpPr>
            <p:cNvPr id="23" name="Arc 22"/>
            <p:cNvSpPr/>
            <p:nvPr/>
          </p:nvSpPr>
          <p:spPr>
            <a:xfrm>
              <a:off x="2209800" y="1464129"/>
              <a:ext cx="4572000" cy="4082142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4205854"/>
                <a:gd name="adj2" fmla="val 16029391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6270234"/>
                <a:gd name="adj2" fmla="val 18027933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8262291"/>
                <a:gd name="adj2" fmla="val 19925056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20105301"/>
                <a:gd name="adj2" fmla="val 74115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>
              <a:off x="2514599" y="1752600"/>
              <a:ext cx="3962402" cy="3537858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57200" y="10668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We have considered two possible situations that are of interest for the scrubbing run of the SPS: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3400" y="2133600"/>
            <a:ext cx="6248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25ns nominal beam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(bunch spacing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25ns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intensity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1.1∙10</a:t>
            </a:r>
            <a:r>
              <a:rPr lang="en-US" b="1" baseline="30000" dirty="0" smtClean="0">
                <a:solidFill>
                  <a:schemeClr val="tx2"/>
                </a:solidFill>
                <a:latin typeface="Calibri" pitchFamily="34" charset="0"/>
              </a:rPr>
              <a:t>11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ppb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) 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09600" y="2590800"/>
            <a:ext cx="1828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Filling pattern:</a:t>
            </a:r>
          </a:p>
        </p:txBody>
      </p:sp>
      <p:grpSp>
        <p:nvGrpSpPr>
          <p:cNvPr id="3" name="Group 36"/>
          <p:cNvGrpSpPr/>
          <p:nvPr/>
        </p:nvGrpSpPr>
        <p:grpSpPr>
          <a:xfrm>
            <a:off x="6592824" y="4294414"/>
            <a:ext cx="2017776" cy="1801586"/>
            <a:chOff x="2209800" y="1464129"/>
            <a:chExt cx="4572000" cy="4082142"/>
          </a:xfrm>
        </p:grpSpPr>
        <p:sp>
          <p:nvSpPr>
            <p:cNvPr id="38" name="Arc 37"/>
            <p:cNvSpPr/>
            <p:nvPr/>
          </p:nvSpPr>
          <p:spPr>
            <a:xfrm>
              <a:off x="2209800" y="1464129"/>
              <a:ext cx="4572000" cy="4082142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>
            <a:xfrm>
              <a:off x="2362200" y="1600201"/>
              <a:ext cx="4267201" cy="3810001"/>
            </a:xfrm>
            <a:prstGeom prst="arc">
              <a:avLst>
                <a:gd name="adj1" fmla="val 109703"/>
                <a:gd name="adj2" fmla="val 74115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>
              <a:off x="2514599" y="1752600"/>
              <a:ext cx="3962402" cy="3537858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533400" y="4267200"/>
            <a:ext cx="5638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5ns beam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(bunch spacing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5ns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intensity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&lt;7∙10</a:t>
            </a:r>
            <a:r>
              <a:rPr lang="en-US" b="1" baseline="30000" dirty="0" smtClean="0">
                <a:solidFill>
                  <a:schemeClr val="tx2"/>
                </a:solidFill>
                <a:latin typeface="Calibri" pitchFamily="34" charset="0"/>
              </a:rPr>
              <a:t>10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ppb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)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09600" y="4724400"/>
            <a:ext cx="1828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Filling pattern:</a:t>
            </a:r>
          </a:p>
        </p:txBody>
      </p:sp>
      <p:sp>
        <p:nvSpPr>
          <p:cNvPr id="35" name="Rettangolo 96"/>
          <p:cNvSpPr/>
          <p:nvPr/>
        </p:nvSpPr>
        <p:spPr>
          <a:xfrm>
            <a:off x="28194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Rettangolo 79"/>
          <p:cNvSpPr/>
          <p:nvPr/>
        </p:nvSpPr>
        <p:spPr>
          <a:xfrm>
            <a:off x="30480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ttangolo 96"/>
          <p:cNvSpPr/>
          <p:nvPr/>
        </p:nvSpPr>
        <p:spPr>
          <a:xfrm>
            <a:off x="40386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Rettangolo 79"/>
          <p:cNvSpPr/>
          <p:nvPr/>
        </p:nvSpPr>
        <p:spPr>
          <a:xfrm>
            <a:off x="42672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ttangolo 79"/>
          <p:cNvSpPr/>
          <p:nvPr/>
        </p:nvSpPr>
        <p:spPr>
          <a:xfrm>
            <a:off x="6096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Rettangolo 96"/>
          <p:cNvSpPr/>
          <p:nvPr/>
        </p:nvSpPr>
        <p:spPr>
          <a:xfrm>
            <a:off x="16002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0" name="Rettangolo 79"/>
          <p:cNvSpPr/>
          <p:nvPr/>
        </p:nvSpPr>
        <p:spPr>
          <a:xfrm>
            <a:off x="18288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ttangolo 79"/>
          <p:cNvSpPr/>
          <p:nvPr/>
        </p:nvSpPr>
        <p:spPr>
          <a:xfrm>
            <a:off x="609600" y="5257800"/>
            <a:ext cx="46482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About 4600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Rectangle 15"/>
          <p:cNvSpPr/>
          <p:nvPr/>
        </p:nvSpPr>
        <p:spPr>
          <a:xfrm>
            <a:off x="609600" y="3504108"/>
            <a:ext cx="46482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  <a:latin typeface="Calibri" pitchFamily="34" charset="0"/>
              </a:rPr>
              <a:t>25ns buckets</a:t>
            </a:r>
          </a:p>
        </p:txBody>
      </p:sp>
      <p:sp>
        <p:nvSpPr>
          <p:cNvPr id="53" name="Rectangle 15"/>
          <p:cNvSpPr/>
          <p:nvPr/>
        </p:nvSpPr>
        <p:spPr>
          <a:xfrm>
            <a:off x="609600" y="5528102"/>
            <a:ext cx="46482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  <a:latin typeface="Calibri" pitchFamily="34" charset="0"/>
              </a:rPr>
              <a:t>5ns buckets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scrubbing – investigated scenarios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grpSp>
        <p:nvGrpSpPr>
          <p:cNvPr id="14" name="Group 13"/>
          <p:cNvGrpSpPr/>
          <p:nvPr/>
        </p:nvGrpSpPr>
        <p:grpSpPr>
          <a:xfrm>
            <a:off x="6592824" y="2160814"/>
            <a:ext cx="2017776" cy="1801586"/>
            <a:chOff x="2209800" y="1464129"/>
            <a:chExt cx="4572000" cy="4082142"/>
          </a:xfrm>
        </p:grpSpPr>
        <p:sp>
          <p:nvSpPr>
            <p:cNvPr id="23" name="Arc 22"/>
            <p:cNvSpPr/>
            <p:nvPr/>
          </p:nvSpPr>
          <p:spPr>
            <a:xfrm>
              <a:off x="2209800" y="1464129"/>
              <a:ext cx="4572000" cy="4082142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4205854"/>
                <a:gd name="adj2" fmla="val 16029391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6270234"/>
                <a:gd name="adj2" fmla="val 18027933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18262291"/>
                <a:gd name="adj2" fmla="val 19925056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>
              <a:off x="2362200" y="1600200"/>
              <a:ext cx="4267200" cy="3810000"/>
            </a:xfrm>
            <a:prstGeom prst="arc">
              <a:avLst>
                <a:gd name="adj1" fmla="val 20105301"/>
                <a:gd name="adj2" fmla="val 74115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>
              <a:off x="2514599" y="1752600"/>
              <a:ext cx="3962402" cy="3537858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57200" y="10668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We have considered two possible situations that are of interest for the scrubbing run of the SPS: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3400" y="2133600"/>
            <a:ext cx="6248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25ns nominal beam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(bunch spacing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25ns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intensity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1.1∙10</a:t>
            </a:r>
            <a:r>
              <a:rPr lang="en-US" b="1" baseline="30000" dirty="0" smtClean="0">
                <a:solidFill>
                  <a:schemeClr val="tx2"/>
                </a:solidFill>
                <a:latin typeface="Calibri" pitchFamily="34" charset="0"/>
              </a:rPr>
              <a:t>11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ppb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) 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09600" y="2590800"/>
            <a:ext cx="1828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Filling pattern: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592824" y="4294414"/>
            <a:ext cx="2017776" cy="1801586"/>
            <a:chOff x="2209800" y="1464129"/>
            <a:chExt cx="4572000" cy="4082142"/>
          </a:xfrm>
        </p:grpSpPr>
        <p:sp>
          <p:nvSpPr>
            <p:cNvPr id="38" name="Arc 37"/>
            <p:cNvSpPr/>
            <p:nvPr/>
          </p:nvSpPr>
          <p:spPr>
            <a:xfrm>
              <a:off x="2209800" y="1464129"/>
              <a:ext cx="4572000" cy="4082142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>
            <a:xfrm>
              <a:off x="2362200" y="1600201"/>
              <a:ext cx="4267201" cy="3810001"/>
            </a:xfrm>
            <a:prstGeom prst="arc">
              <a:avLst>
                <a:gd name="adj1" fmla="val 109703"/>
                <a:gd name="adj2" fmla="val 74115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>
              <a:off x="2514599" y="1752600"/>
              <a:ext cx="3962402" cy="3537858"/>
            </a:xfrm>
            <a:prstGeom prst="arc">
              <a:avLst>
                <a:gd name="adj1" fmla="val 42746"/>
                <a:gd name="adj2" fmla="val 286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533400" y="4267200"/>
            <a:ext cx="5638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5ns beam 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(bunch spacing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5ns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mtClean="0">
                <a:solidFill>
                  <a:schemeClr val="tx2"/>
                </a:solidFill>
                <a:latin typeface="Calibri" pitchFamily="34" charset="0"/>
              </a:rPr>
              <a:t>intensity </a:t>
            </a:r>
            <a:r>
              <a:rPr lang="en-US" b="1" smtClean="0">
                <a:solidFill>
                  <a:schemeClr val="tx2"/>
                </a:solidFill>
                <a:latin typeface="Calibri" pitchFamily="34" charset="0"/>
              </a:rPr>
              <a:t>&lt;7∙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10</a:t>
            </a:r>
            <a:r>
              <a:rPr lang="en-US" b="1" baseline="30000" dirty="0" smtClean="0">
                <a:solidFill>
                  <a:schemeClr val="tx2"/>
                </a:solidFill>
                <a:latin typeface="Calibri" pitchFamily="34" charset="0"/>
              </a:rPr>
              <a:t>10 </a:t>
            </a:r>
            <a:r>
              <a:rPr lang="en-US" b="1" dirty="0" smtClean="0">
                <a:solidFill>
                  <a:schemeClr val="tx2"/>
                </a:solidFill>
                <a:latin typeface="Calibri" pitchFamily="34" charset="0"/>
              </a:rPr>
              <a:t>ppb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)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09600" y="4724400"/>
            <a:ext cx="18288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Filling pattern: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57200" y="6096000"/>
            <a:ext cx="82296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The e</a:t>
            </a:r>
            <a:r>
              <a:rPr lang="en-US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 cloud build-up in MBB bending magnets at injection energy has been simulated. </a:t>
            </a:r>
          </a:p>
        </p:txBody>
      </p:sp>
      <p:sp>
        <p:nvSpPr>
          <p:cNvPr id="35" name="Rettangolo 96"/>
          <p:cNvSpPr/>
          <p:nvPr/>
        </p:nvSpPr>
        <p:spPr>
          <a:xfrm>
            <a:off x="28194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Rettangolo 79"/>
          <p:cNvSpPr/>
          <p:nvPr/>
        </p:nvSpPr>
        <p:spPr>
          <a:xfrm>
            <a:off x="30480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ttangolo 96"/>
          <p:cNvSpPr/>
          <p:nvPr/>
        </p:nvSpPr>
        <p:spPr>
          <a:xfrm>
            <a:off x="40386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Rettangolo 79"/>
          <p:cNvSpPr/>
          <p:nvPr/>
        </p:nvSpPr>
        <p:spPr>
          <a:xfrm>
            <a:off x="42672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ttangolo 79"/>
          <p:cNvSpPr/>
          <p:nvPr/>
        </p:nvSpPr>
        <p:spPr>
          <a:xfrm>
            <a:off x="6096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Rettangolo 96"/>
          <p:cNvSpPr/>
          <p:nvPr/>
        </p:nvSpPr>
        <p:spPr>
          <a:xfrm>
            <a:off x="1600200" y="3200400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0" name="Rettangolo 79"/>
          <p:cNvSpPr/>
          <p:nvPr/>
        </p:nvSpPr>
        <p:spPr>
          <a:xfrm>
            <a:off x="1828800" y="3200400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ttangolo 79"/>
          <p:cNvSpPr/>
          <p:nvPr/>
        </p:nvSpPr>
        <p:spPr>
          <a:xfrm>
            <a:off x="609600" y="5257800"/>
            <a:ext cx="46482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About 4600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Rectangle 15"/>
          <p:cNvSpPr/>
          <p:nvPr/>
        </p:nvSpPr>
        <p:spPr>
          <a:xfrm>
            <a:off x="609600" y="3504108"/>
            <a:ext cx="46482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  <a:latin typeface="Calibri" pitchFamily="34" charset="0"/>
              </a:rPr>
              <a:t>25ns buckets</a:t>
            </a:r>
          </a:p>
        </p:txBody>
      </p:sp>
      <p:sp>
        <p:nvSpPr>
          <p:cNvPr id="53" name="Rectangle 15"/>
          <p:cNvSpPr/>
          <p:nvPr/>
        </p:nvSpPr>
        <p:spPr>
          <a:xfrm>
            <a:off x="609600" y="5528102"/>
            <a:ext cx="46482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  <a:latin typeface="Calibri" pitchFamily="34" charset="0"/>
              </a:rPr>
              <a:t>5ns buckets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Spac=25_nsppb=11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298" cy="5314724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25ns scrubbing efficiency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1" name="Straight Arrow Connector 27"/>
          <p:cNvCxnSpPr/>
          <p:nvPr/>
        </p:nvCxnSpPr>
        <p:spPr>
          <a:xfrm>
            <a:off x="2057400" y="6248400"/>
            <a:ext cx="5334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2057400" y="6324601"/>
            <a:ext cx="5334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372 buckets (25ns spacing)</a:t>
            </a:r>
            <a:endParaRPr lang="en-US" sz="1400" b="1" dirty="0"/>
          </a:p>
        </p:txBody>
      </p:sp>
      <p:sp>
        <p:nvSpPr>
          <p:cNvPr id="28" name="Right Arrow 29"/>
          <p:cNvSpPr/>
          <p:nvPr/>
        </p:nvSpPr>
        <p:spPr>
          <a:xfrm rot="10800000">
            <a:off x="7543800" y="5814095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30"/>
          <p:cNvSpPr txBox="1"/>
          <p:nvPr/>
        </p:nvSpPr>
        <p:spPr>
          <a:xfrm>
            <a:off x="8152348" y="5638800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32" name="Rettangolo 96"/>
          <p:cNvSpPr/>
          <p:nvPr/>
        </p:nvSpPr>
        <p:spPr>
          <a:xfrm>
            <a:off x="42672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1" name="Rettangolo 79"/>
          <p:cNvSpPr/>
          <p:nvPr/>
        </p:nvSpPr>
        <p:spPr>
          <a:xfrm>
            <a:off x="44958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ttangolo 96"/>
          <p:cNvSpPr/>
          <p:nvPr/>
        </p:nvSpPr>
        <p:spPr>
          <a:xfrm>
            <a:off x="54864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Rettangolo 79"/>
          <p:cNvSpPr/>
          <p:nvPr/>
        </p:nvSpPr>
        <p:spPr>
          <a:xfrm>
            <a:off x="57150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ttangolo 79"/>
          <p:cNvSpPr/>
          <p:nvPr/>
        </p:nvSpPr>
        <p:spPr>
          <a:xfrm>
            <a:off x="20574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7" name="Rettangolo 96"/>
          <p:cNvSpPr/>
          <p:nvPr/>
        </p:nvSpPr>
        <p:spPr>
          <a:xfrm>
            <a:off x="30480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Rettangolo 79"/>
          <p:cNvSpPr/>
          <p:nvPr/>
        </p:nvSpPr>
        <p:spPr>
          <a:xfrm>
            <a:off x="32766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ttangolo 96"/>
          <p:cNvSpPr/>
          <p:nvPr/>
        </p:nvSpPr>
        <p:spPr>
          <a:xfrm>
            <a:off x="6705600" y="5814095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3276600"/>
            <a:ext cx="7543800" cy="243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Spac=25_nsppb=11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298" cy="5314724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25ns scrubbing efficiency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1" name="Straight Arrow Connector 27"/>
          <p:cNvCxnSpPr/>
          <p:nvPr/>
        </p:nvCxnSpPr>
        <p:spPr>
          <a:xfrm>
            <a:off x="2057400" y="6248400"/>
            <a:ext cx="5334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2057400" y="6324601"/>
            <a:ext cx="5334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372 buckets (25ns spacing)</a:t>
            </a:r>
            <a:endParaRPr lang="en-US" sz="1400" b="1" dirty="0"/>
          </a:p>
        </p:txBody>
      </p:sp>
      <p:sp>
        <p:nvSpPr>
          <p:cNvPr id="28" name="Right Arrow 29"/>
          <p:cNvSpPr/>
          <p:nvPr/>
        </p:nvSpPr>
        <p:spPr>
          <a:xfrm rot="10800000">
            <a:off x="7543800" y="5814095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30"/>
          <p:cNvSpPr txBox="1"/>
          <p:nvPr/>
        </p:nvSpPr>
        <p:spPr>
          <a:xfrm>
            <a:off x="8152348" y="5638800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32" name="Rettangolo 96"/>
          <p:cNvSpPr/>
          <p:nvPr/>
        </p:nvSpPr>
        <p:spPr>
          <a:xfrm>
            <a:off x="42672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1" name="Rettangolo 79"/>
          <p:cNvSpPr/>
          <p:nvPr/>
        </p:nvSpPr>
        <p:spPr>
          <a:xfrm>
            <a:off x="44958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ttangolo 96"/>
          <p:cNvSpPr/>
          <p:nvPr/>
        </p:nvSpPr>
        <p:spPr>
          <a:xfrm>
            <a:off x="54864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Rettangolo 79"/>
          <p:cNvSpPr/>
          <p:nvPr/>
        </p:nvSpPr>
        <p:spPr>
          <a:xfrm>
            <a:off x="57150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ttangolo 79"/>
          <p:cNvSpPr/>
          <p:nvPr/>
        </p:nvSpPr>
        <p:spPr>
          <a:xfrm>
            <a:off x="20574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7" name="Rettangolo 96"/>
          <p:cNvSpPr/>
          <p:nvPr/>
        </p:nvSpPr>
        <p:spPr>
          <a:xfrm>
            <a:off x="30480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Rettangolo 79"/>
          <p:cNvSpPr/>
          <p:nvPr/>
        </p:nvSpPr>
        <p:spPr>
          <a:xfrm>
            <a:off x="32766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ttangolo 96"/>
          <p:cNvSpPr/>
          <p:nvPr/>
        </p:nvSpPr>
        <p:spPr>
          <a:xfrm>
            <a:off x="6705600" y="5814095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28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 descr="bSpac=25_nsppb=11e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57200"/>
            <a:ext cx="7086298" cy="5314724"/>
          </a:xfrm>
          <a:prstGeom prst="rect">
            <a:avLst/>
          </a:prstGeom>
        </p:spPr>
      </p:pic>
      <p:cxnSp>
        <p:nvCxnSpPr>
          <p:cNvPr id="44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7"/>
          <p:cNvSpPr txBox="1"/>
          <p:nvPr/>
        </p:nvSpPr>
        <p:spPr>
          <a:xfrm>
            <a:off x="1219200" y="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25ns scrubbing efficiency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21" name="Straight Arrow Connector 27"/>
          <p:cNvCxnSpPr/>
          <p:nvPr/>
        </p:nvCxnSpPr>
        <p:spPr>
          <a:xfrm>
            <a:off x="2057400" y="6248400"/>
            <a:ext cx="5334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8"/>
          <p:cNvSpPr txBox="1"/>
          <p:nvPr/>
        </p:nvSpPr>
        <p:spPr>
          <a:xfrm>
            <a:off x="2057400" y="6324601"/>
            <a:ext cx="5334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372 buckets (25ns spacing)</a:t>
            </a:r>
            <a:endParaRPr lang="en-US" sz="1400" b="1" dirty="0"/>
          </a:p>
        </p:txBody>
      </p:sp>
      <p:sp>
        <p:nvSpPr>
          <p:cNvPr id="28" name="Right Arrow 29"/>
          <p:cNvSpPr/>
          <p:nvPr/>
        </p:nvSpPr>
        <p:spPr>
          <a:xfrm rot="10800000">
            <a:off x="7543800" y="5814095"/>
            <a:ext cx="621429" cy="258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30"/>
          <p:cNvSpPr txBox="1"/>
          <p:nvPr/>
        </p:nvSpPr>
        <p:spPr>
          <a:xfrm>
            <a:off x="8152348" y="5638800"/>
            <a:ext cx="991652" cy="556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Filling pattern</a:t>
            </a:r>
            <a:endParaRPr lang="en-US" b="1" dirty="0"/>
          </a:p>
        </p:txBody>
      </p:sp>
      <p:sp>
        <p:nvSpPr>
          <p:cNvPr id="32" name="Rettangolo 96"/>
          <p:cNvSpPr/>
          <p:nvPr/>
        </p:nvSpPr>
        <p:spPr>
          <a:xfrm>
            <a:off x="42672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5" name="Picture 2" descr="C:\Octavio\CERN\cern_logo_w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51" name="Rettangolo 79"/>
          <p:cNvSpPr/>
          <p:nvPr/>
        </p:nvSpPr>
        <p:spPr>
          <a:xfrm>
            <a:off x="44958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ttangolo 96"/>
          <p:cNvSpPr/>
          <p:nvPr/>
        </p:nvSpPr>
        <p:spPr>
          <a:xfrm>
            <a:off x="54864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Rettangolo 79"/>
          <p:cNvSpPr/>
          <p:nvPr/>
        </p:nvSpPr>
        <p:spPr>
          <a:xfrm>
            <a:off x="57150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ttangolo 79"/>
          <p:cNvSpPr/>
          <p:nvPr/>
        </p:nvSpPr>
        <p:spPr>
          <a:xfrm>
            <a:off x="20574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7" name="Rettangolo 96"/>
          <p:cNvSpPr/>
          <p:nvPr/>
        </p:nvSpPr>
        <p:spPr>
          <a:xfrm>
            <a:off x="3048000" y="5814095"/>
            <a:ext cx="228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8" name="Rettangolo 79"/>
          <p:cNvSpPr/>
          <p:nvPr/>
        </p:nvSpPr>
        <p:spPr>
          <a:xfrm>
            <a:off x="3276600" y="5814095"/>
            <a:ext cx="990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72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ttangolo 96"/>
          <p:cNvSpPr/>
          <p:nvPr/>
        </p:nvSpPr>
        <p:spPr>
          <a:xfrm>
            <a:off x="6705600" y="5814095"/>
            <a:ext cx="6858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1390471"/>
            <a:ext cx="38862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Since the machine is not completely filled, the e</a:t>
            </a:r>
            <a:r>
              <a:rPr lang="en-US" baseline="30000" dirty="0" smtClean="0">
                <a:solidFill>
                  <a:schemeClr val="tx2"/>
                </a:solidFill>
              </a:rPr>
              <a:t>-</a:t>
            </a:r>
            <a:r>
              <a:rPr lang="en-US" dirty="0" smtClean="0">
                <a:solidFill>
                  <a:schemeClr val="tx2"/>
                </a:solidFill>
              </a:rPr>
              <a:t> density decays after the four trains passage and this build-up is repeated at each turn.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709</Words>
  <Application>Microsoft Office PowerPoint</Application>
  <PresentationFormat>Presentazione su schermo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Gianni2</dc:creator>
  <cp:lastModifiedBy>Gianni2</cp:lastModifiedBy>
  <cp:revision>80</cp:revision>
  <dcterms:created xsi:type="dcterms:W3CDTF">2011-06-23T09:17:25Z</dcterms:created>
  <dcterms:modified xsi:type="dcterms:W3CDTF">2011-07-29T08:33:50Z</dcterms:modified>
</cp:coreProperties>
</file>