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8" r:id="rId2"/>
    <p:sldId id="291" r:id="rId3"/>
    <p:sldId id="306" r:id="rId4"/>
    <p:sldId id="305" r:id="rId5"/>
    <p:sldId id="304" r:id="rId6"/>
    <p:sldId id="290" r:id="rId7"/>
    <p:sldId id="298" r:id="rId8"/>
    <p:sldId id="297" r:id="rId9"/>
    <p:sldId id="296" r:id="rId10"/>
    <p:sldId id="289" r:id="rId11"/>
    <p:sldId id="300" r:id="rId12"/>
    <p:sldId id="301" r:id="rId13"/>
    <p:sldId id="287" r:id="rId14"/>
    <p:sldId id="299" r:id="rId15"/>
    <p:sldId id="309" r:id="rId16"/>
    <p:sldId id="288" r:id="rId17"/>
    <p:sldId id="292" r:id="rId18"/>
    <p:sldId id="310" r:id="rId19"/>
    <p:sldId id="307" r:id="rId20"/>
    <p:sldId id="308" r:id="rId21"/>
    <p:sldId id="279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>
        <p:scale>
          <a:sx n="75" d="100"/>
          <a:sy n="75" d="100"/>
        </p:scale>
        <p:origin x="-1236" y="15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1B096-EA92-4864-8D2B-274156F79D14}" type="datetimeFigureOut">
              <a:rPr lang="en-US" smtClean="0"/>
              <a:pPr/>
              <a:t>7/29/2011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2C6ED-7ED5-4441-AECE-E7596F336A6F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1B096-EA92-4864-8D2B-274156F79D14}" type="datetimeFigureOut">
              <a:rPr lang="en-US" smtClean="0"/>
              <a:pPr/>
              <a:t>7/29/2011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2C6ED-7ED5-4441-AECE-E7596F336A6F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1B096-EA92-4864-8D2B-274156F79D14}" type="datetimeFigureOut">
              <a:rPr lang="en-US" smtClean="0"/>
              <a:pPr/>
              <a:t>7/29/2011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2C6ED-7ED5-4441-AECE-E7596F336A6F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1B096-EA92-4864-8D2B-274156F79D14}" type="datetimeFigureOut">
              <a:rPr lang="en-US" smtClean="0"/>
              <a:pPr/>
              <a:t>7/29/2011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2C6ED-7ED5-4441-AECE-E7596F336A6F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1B096-EA92-4864-8D2B-274156F79D14}" type="datetimeFigureOut">
              <a:rPr lang="en-US" smtClean="0"/>
              <a:pPr/>
              <a:t>7/29/2011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2C6ED-7ED5-4441-AECE-E7596F336A6F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1B096-EA92-4864-8D2B-274156F79D14}" type="datetimeFigureOut">
              <a:rPr lang="en-US" smtClean="0"/>
              <a:pPr/>
              <a:t>7/29/2011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2C6ED-7ED5-4441-AECE-E7596F336A6F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1B096-EA92-4864-8D2B-274156F79D14}" type="datetimeFigureOut">
              <a:rPr lang="en-US" smtClean="0"/>
              <a:pPr/>
              <a:t>7/29/2011</a:t>
            </a:fld>
            <a:endParaRPr lang="en-US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2C6ED-7ED5-4441-AECE-E7596F336A6F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1B096-EA92-4864-8D2B-274156F79D14}" type="datetimeFigureOut">
              <a:rPr lang="en-US" smtClean="0"/>
              <a:pPr/>
              <a:t>7/29/2011</a:t>
            </a:fld>
            <a:endParaRPr lang="en-US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2C6ED-7ED5-4441-AECE-E7596F336A6F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1B096-EA92-4864-8D2B-274156F79D14}" type="datetimeFigureOut">
              <a:rPr lang="en-US" smtClean="0"/>
              <a:pPr/>
              <a:t>7/29/2011</a:t>
            </a:fld>
            <a:endParaRPr lang="en-US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2C6ED-7ED5-4441-AECE-E7596F336A6F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1B096-EA92-4864-8D2B-274156F79D14}" type="datetimeFigureOut">
              <a:rPr lang="en-US" smtClean="0"/>
              <a:pPr/>
              <a:t>7/29/2011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2C6ED-7ED5-4441-AECE-E7596F336A6F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1B096-EA92-4864-8D2B-274156F79D14}" type="datetimeFigureOut">
              <a:rPr lang="en-US" smtClean="0"/>
              <a:pPr/>
              <a:t>7/29/2011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2C6ED-7ED5-4441-AECE-E7596F336A6F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81B096-EA92-4864-8D2B-274156F79D14}" type="datetimeFigureOut">
              <a:rPr lang="en-US" smtClean="0"/>
              <a:pPr/>
              <a:t>7/29/2011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72C6ED-7ED5-4441-AECE-E7596F336A6F}" type="slidenum">
              <a:rPr lang="en-US" smtClean="0"/>
              <a:pPr/>
              <a:t>‹N›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gi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gi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gif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5" name="Straight Connector 6"/>
          <p:cNvCxnSpPr/>
          <p:nvPr/>
        </p:nvCxnSpPr>
        <p:spPr>
          <a:xfrm flipV="1">
            <a:off x="1028400" y="457200"/>
            <a:ext cx="7810800" cy="3659"/>
          </a:xfrm>
          <a:prstGeom prst="line">
            <a:avLst/>
          </a:prstGeom>
          <a:ln w="34925" cap="rnd">
            <a:solidFill>
              <a:schemeClr val="tx2">
                <a:lumMod val="60000"/>
                <a:lumOff val="40000"/>
              </a:schemeClr>
            </a:solidFill>
            <a:round/>
          </a:ln>
          <a:effectLst>
            <a:outerShdw blurRad="50800" dist="38100" dir="5400000" algn="t" rotWithShape="0">
              <a:schemeClr val="accent1">
                <a:lumMod val="60000"/>
                <a:lumOff val="40000"/>
                <a:alpha val="40000"/>
              </a:scheme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6" name="Picture 2" descr="C:\Octavio\CERN\cern_logo_white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" y="68882"/>
            <a:ext cx="952200" cy="921718"/>
          </a:xfrm>
          <a:prstGeom prst="rect">
            <a:avLst/>
          </a:prstGeom>
          <a:noFill/>
        </p:spPr>
      </p:pic>
      <p:sp>
        <p:nvSpPr>
          <p:cNvPr id="28" name="TextBox 7"/>
          <p:cNvSpPr txBox="1"/>
          <p:nvPr/>
        </p:nvSpPr>
        <p:spPr>
          <a:xfrm>
            <a:off x="0" y="2590800"/>
            <a:ext cx="9144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tx2"/>
                </a:solidFill>
                <a:latin typeface="Calibri" pitchFamily="34" charset="0"/>
              </a:rPr>
              <a:t>Scrubbing efficiency in the SPS:</a:t>
            </a:r>
          </a:p>
          <a:p>
            <a:pPr algn="ctr"/>
            <a:r>
              <a:rPr lang="en-US" sz="3200" b="1" dirty="0" smtClean="0">
                <a:solidFill>
                  <a:schemeClr val="tx2"/>
                </a:solidFill>
                <a:latin typeface="Calibri" pitchFamily="34" charset="0"/>
              </a:rPr>
              <a:t>5ns </a:t>
            </a:r>
            <a:r>
              <a:rPr lang="en-US" sz="3200" b="1" dirty="0" err="1" smtClean="0">
                <a:solidFill>
                  <a:schemeClr val="tx2"/>
                </a:solidFill>
                <a:latin typeface="Calibri" pitchFamily="34" charset="0"/>
              </a:rPr>
              <a:t>vs</a:t>
            </a:r>
            <a:r>
              <a:rPr lang="en-US" sz="3200" b="1" dirty="0" smtClean="0">
                <a:solidFill>
                  <a:schemeClr val="tx2"/>
                </a:solidFill>
                <a:latin typeface="Calibri" pitchFamily="34" charset="0"/>
              </a:rPr>
              <a:t> 25ns</a:t>
            </a:r>
            <a:endParaRPr lang="en-US" sz="3200" b="1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29" name="TextBox 7"/>
          <p:cNvSpPr txBox="1"/>
          <p:nvPr/>
        </p:nvSpPr>
        <p:spPr>
          <a:xfrm>
            <a:off x="0" y="3886200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tx2"/>
                </a:solidFill>
                <a:latin typeface="Calibri" pitchFamily="34" charset="0"/>
              </a:rPr>
              <a:t>G. </a:t>
            </a:r>
            <a:r>
              <a:rPr lang="en-US" sz="2400" dirty="0" err="1" smtClean="0">
                <a:solidFill>
                  <a:schemeClr val="tx2"/>
                </a:solidFill>
                <a:latin typeface="Calibri" pitchFamily="34" charset="0"/>
              </a:rPr>
              <a:t>Iadarola</a:t>
            </a:r>
            <a:r>
              <a:rPr lang="en-US" sz="2400" dirty="0" smtClean="0">
                <a:solidFill>
                  <a:schemeClr val="tx2"/>
                </a:solidFill>
                <a:latin typeface="Calibri" pitchFamily="34" charset="0"/>
              </a:rPr>
              <a:t>, G. </a:t>
            </a:r>
            <a:r>
              <a:rPr lang="en-US" sz="2400" dirty="0" err="1" smtClean="0">
                <a:solidFill>
                  <a:schemeClr val="tx2"/>
                </a:solidFill>
                <a:latin typeface="Calibri" pitchFamily="34" charset="0"/>
              </a:rPr>
              <a:t>Rumolo</a:t>
            </a:r>
            <a:endParaRPr lang="en-US" sz="2400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30" name="TextBox 7"/>
          <p:cNvSpPr txBox="1"/>
          <p:nvPr/>
        </p:nvSpPr>
        <p:spPr>
          <a:xfrm>
            <a:off x="0" y="5562600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tx2"/>
                </a:solidFill>
                <a:latin typeface="Calibri" pitchFamily="34" charset="0"/>
              </a:rPr>
              <a:t>e</a:t>
            </a:r>
            <a:r>
              <a:rPr lang="en-US" sz="2400" baseline="30000" dirty="0" smtClean="0">
                <a:solidFill>
                  <a:schemeClr val="tx2"/>
                </a:solidFill>
                <a:latin typeface="Calibri" pitchFamily="34" charset="0"/>
              </a:rPr>
              <a:t>-</a:t>
            </a:r>
            <a:r>
              <a:rPr lang="en-US" sz="2400" dirty="0" smtClean="0">
                <a:solidFill>
                  <a:schemeClr val="tx2"/>
                </a:solidFill>
                <a:latin typeface="Calibri" pitchFamily="34" charset="0"/>
              </a:rPr>
              <a:t> cloud Simulation Meeting</a:t>
            </a:r>
          </a:p>
          <a:p>
            <a:pPr algn="ctr"/>
            <a:r>
              <a:rPr lang="en-US" sz="2400" dirty="0" smtClean="0">
                <a:solidFill>
                  <a:schemeClr val="tx2"/>
                </a:solidFill>
                <a:latin typeface="Calibri" pitchFamily="34" charset="0"/>
              </a:rPr>
              <a:t>28 July 2011</a:t>
            </a:r>
            <a:endParaRPr lang="en-US" sz="2400" dirty="0">
              <a:solidFill>
                <a:schemeClr val="tx2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Picture 37" descr="bSpac=25_nsppb=11e10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66800" y="457200"/>
            <a:ext cx="7086298" cy="5314724"/>
          </a:xfrm>
          <a:prstGeom prst="rect">
            <a:avLst/>
          </a:prstGeom>
        </p:spPr>
      </p:pic>
      <p:cxnSp>
        <p:nvCxnSpPr>
          <p:cNvPr id="44" name="Straight Connector 6"/>
          <p:cNvCxnSpPr/>
          <p:nvPr/>
        </p:nvCxnSpPr>
        <p:spPr>
          <a:xfrm flipV="1">
            <a:off x="1028400" y="457200"/>
            <a:ext cx="7810800" cy="3659"/>
          </a:xfrm>
          <a:prstGeom prst="line">
            <a:avLst/>
          </a:prstGeom>
          <a:ln w="34925" cap="rnd">
            <a:solidFill>
              <a:schemeClr val="tx2">
                <a:lumMod val="60000"/>
                <a:lumOff val="40000"/>
              </a:schemeClr>
            </a:solidFill>
            <a:round/>
          </a:ln>
          <a:effectLst>
            <a:outerShdw blurRad="50800" dist="38100" dir="5400000" algn="t" rotWithShape="0">
              <a:schemeClr val="accent1">
                <a:lumMod val="60000"/>
                <a:lumOff val="40000"/>
                <a:alpha val="40000"/>
              </a:scheme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7"/>
          <p:cNvSpPr txBox="1"/>
          <p:nvPr/>
        </p:nvSpPr>
        <p:spPr>
          <a:xfrm>
            <a:off x="1219200" y="0"/>
            <a:ext cx="762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b="1" dirty="0" smtClean="0">
                <a:solidFill>
                  <a:schemeClr val="tx2"/>
                </a:solidFill>
                <a:latin typeface="Calibri" pitchFamily="34" charset="0"/>
              </a:rPr>
              <a:t>25ns scrubbing efficiency</a:t>
            </a:r>
            <a:endParaRPr lang="en-US" sz="2400" b="1" dirty="0">
              <a:solidFill>
                <a:schemeClr val="tx2"/>
              </a:solidFill>
              <a:latin typeface="Calibri" pitchFamily="34" charset="0"/>
            </a:endParaRPr>
          </a:p>
        </p:txBody>
      </p:sp>
      <p:cxnSp>
        <p:nvCxnSpPr>
          <p:cNvPr id="21" name="Straight Arrow Connector 27"/>
          <p:cNvCxnSpPr/>
          <p:nvPr/>
        </p:nvCxnSpPr>
        <p:spPr>
          <a:xfrm>
            <a:off x="2057400" y="6248400"/>
            <a:ext cx="5334000" cy="1588"/>
          </a:xfrm>
          <a:prstGeom prst="straightConnector1">
            <a:avLst/>
          </a:prstGeom>
          <a:ln w="38100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8"/>
          <p:cNvSpPr txBox="1"/>
          <p:nvPr/>
        </p:nvSpPr>
        <p:spPr>
          <a:xfrm>
            <a:off x="2057400" y="6324601"/>
            <a:ext cx="5334000" cy="304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/>
              <a:t>372 buckets (25ns spacing)</a:t>
            </a:r>
            <a:endParaRPr lang="en-US" sz="1400" b="1" dirty="0"/>
          </a:p>
        </p:txBody>
      </p:sp>
      <p:sp>
        <p:nvSpPr>
          <p:cNvPr id="28" name="Right Arrow 29"/>
          <p:cNvSpPr/>
          <p:nvPr/>
        </p:nvSpPr>
        <p:spPr>
          <a:xfrm rot="10800000">
            <a:off x="7543800" y="5814095"/>
            <a:ext cx="621429" cy="25834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TextBox 30"/>
          <p:cNvSpPr txBox="1"/>
          <p:nvPr/>
        </p:nvSpPr>
        <p:spPr>
          <a:xfrm>
            <a:off x="8152348" y="5638800"/>
            <a:ext cx="991652" cy="5562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Filling pattern</a:t>
            </a:r>
            <a:endParaRPr lang="en-US" b="1" dirty="0"/>
          </a:p>
        </p:txBody>
      </p:sp>
      <p:sp>
        <p:nvSpPr>
          <p:cNvPr id="32" name="Rettangolo 96"/>
          <p:cNvSpPr/>
          <p:nvPr/>
        </p:nvSpPr>
        <p:spPr>
          <a:xfrm>
            <a:off x="4267200" y="5814095"/>
            <a:ext cx="228600" cy="3048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8</a:t>
            </a:r>
            <a:endParaRPr lang="en-US" sz="1400" dirty="0">
              <a:solidFill>
                <a:schemeClr val="tx1"/>
              </a:solidFill>
            </a:endParaRPr>
          </a:p>
        </p:txBody>
      </p:sp>
      <p:pic>
        <p:nvPicPr>
          <p:cNvPr id="45" name="Picture 2" descr="C:\Octavio\CERN\cern_logo_white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" y="68882"/>
            <a:ext cx="952200" cy="921718"/>
          </a:xfrm>
          <a:prstGeom prst="rect">
            <a:avLst/>
          </a:prstGeom>
          <a:noFill/>
        </p:spPr>
      </p:pic>
      <p:sp>
        <p:nvSpPr>
          <p:cNvPr id="51" name="Rettangolo 79"/>
          <p:cNvSpPr/>
          <p:nvPr/>
        </p:nvSpPr>
        <p:spPr>
          <a:xfrm>
            <a:off x="4495800" y="5814095"/>
            <a:ext cx="990600" cy="3048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72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53" name="Rettangolo 96"/>
          <p:cNvSpPr/>
          <p:nvPr/>
        </p:nvSpPr>
        <p:spPr>
          <a:xfrm>
            <a:off x="5486400" y="5814095"/>
            <a:ext cx="228600" cy="3048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8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54" name="Rettangolo 79"/>
          <p:cNvSpPr/>
          <p:nvPr/>
        </p:nvSpPr>
        <p:spPr>
          <a:xfrm>
            <a:off x="5715000" y="5814095"/>
            <a:ext cx="990600" cy="3048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72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56" name="Rettangolo 79"/>
          <p:cNvSpPr/>
          <p:nvPr/>
        </p:nvSpPr>
        <p:spPr>
          <a:xfrm>
            <a:off x="2057400" y="5814095"/>
            <a:ext cx="990600" cy="3048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72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57" name="Rettangolo 96"/>
          <p:cNvSpPr/>
          <p:nvPr/>
        </p:nvSpPr>
        <p:spPr>
          <a:xfrm>
            <a:off x="3048000" y="5814095"/>
            <a:ext cx="228600" cy="3048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8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58" name="Rettangolo 79"/>
          <p:cNvSpPr/>
          <p:nvPr/>
        </p:nvSpPr>
        <p:spPr>
          <a:xfrm>
            <a:off x="3276600" y="5814095"/>
            <a:ext cx="990600" cy="3048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72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59" name="Rettangolo 96"/>
          <p:cNvSpPr/>
          <p:nvPr/>
        </p:nvSpPr>
        <p:spPr>
          <a:xfrm>
            <a:off x="6705600" y="5814095"/>
            <a:ext cx="685800" cy="3048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28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124200" y="3124200"/>
            <a:ext cx="3581400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Number of electrons per unit length hitting the wall in one turn.</a:t>
            </a:r>
            <a:endParaRPr lang="en-US" dirty="0">
              <a:solidFill>
                <a:schemeClr val="tx2"/>
              </a:solidFill>
            </a:endParaRPr>
          </a:p>
        </p:txBody>
      </p:sp>
      <p:cxnSp>
        <p:nvCxnSpPr>
          <p:cNvPr id="23" name="Straight Arrow Connector 22"/>
          <p:cNvCxnSpPr>
            <a:stCxn id="19" idx="3"/>
          </p:cNvCxnSpPr>
          <p:nvPr/>
        </p:nvCxnSpPr>
        <p:spPr>
          <a:xfrm>
            <a:off x="6705600" y="3447366"/>
            <a:ext cx="381000" cy="438834"/>
          </a:xfrm>
          <a:prstGeom prst="straightConnector1">
            <a:avLst/>
          </a:prstGeom>
          <a:ln w="28575">
            <a:tailEnd type="stealth" w="lg" len="lg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19" idx="3"/>
          </p:cNvCxnSpPr>
          <p:nvPr/>
        </p:nvCxnSpPr>
        <p:spPr>
          <a:xfrm>
            <a:off x="6705600" y="3447366"/>
            <a:ext cx="457200" cy="896034"/>
          </a:xfrm>
          <a:prstGeom prst="straightConnector1">
            <a:avLst/>
          </a:prstGeom>
          <a:ln w="28575">
            <a:tailEnd type="stealth" w="lg" len="lg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4648200" y="1390471"/>
            <a:ext cx="3886200" cy="120032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Since the machine is not completely filled, the e</a:t>
            </a:r>
            <a:r>
              <a:rPr lang="en-US" baseline="30000" dirty="0" smtClean="0">
                <a:solidFill>
                  <a:schemeClr val="tx2"/>
                </a:solidFill>
              </a:rPr>
              <a:t>-</a:t>
            </a:r>
            <a:r>
              <a:rPr lang="en-US" dirty="0" smtClean="0">
                <a:solidFill>
                  <a:schemeClr val="tx2"/>
                </a:solidFill>
              </a:rPr>
              <a:t> density decays after the four trains passage and this build-up is repeated at each turn.</a:t>
            </a:r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Picture 37" descr="bSpac=25_nsppb=11e10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66800" y="457200"/>
            <a:ext cx="7086298" cy="5314723"/>
          </a:xfrm>
          <a:prstGeom prst="rect">
            <a:avLst/>
          </a:prstGeom>
        </p:spPr>
      </p:pic>
      <p:cxnSp>
        <p:nvCxnSpPr>
          <p:cNvPr id="44" name="Straight Connector 6"/>
          <p:cNvCxnSpPr/>
          <p:nvPr/>
        </p:nvCxnSpPr>
        <p:spPr>
          <a:xfrm flipV="1">
            <a:off x="1028400" y="457200"/>
            <a:ext cx="7810800" cy="3659"/>
          </a:xfrm>
          <a:prstGeom prst="line">
            <a:avLst/>
          </a:prstGeom>
          <a:ln w="34925" cap="rnd">
            <a:solidFill>
              <a:schemeClr val="tx2">
                <a:lumMod val="60000"/>
                <a:lumOff val="40000"/>
              </a:schemeClr>
            </a:solidFill>
            <a:round/>
          </a:ln>
          <a:effectLst>
            <a:outerShdw blurRad="50800" dist="38100" dir="5400000" algn="t" rotWithShape="0">
              <a:schemeClr val="accent1">
                <a:lumMod val="60000"/>
                <a:lumOff val="40000"/>
                <a:alpha val="40000"/>
              </a:scheme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7"/>
          <p:cNvSpPr txBox="1"/>
          <p:nvPr/>
        </p:nvSpPr>
        <p:spPr>
          <a:xfrm>
            <a:off x="1219200" y="0"/>
            <a:ext cx="762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b="1" dirty="0" smtClean="0">
                <a:solidFill>
                  <a:schemeClr val="tx2"/>
                </a:solidFill>
                <a:latin typeface="Calibri" pitchFamily="34" charset="0"/>
              </a:rPr>
              <a:t>5ns scrubbing efficiency</a:t>
            </a:r>
            <a:endParaRPr lang="en-US" sz="2400" b="1" dirty="0">
              <a:solidFill>
                <a:schemeClr val="tx2"/>
              </a:solidFill>
              <a:latin typeface="Calibri" pitchFamily="34" charset="0"/>
            </a:endParaRPr>
          </a:p>
        </p:txBody>
      </p:sp>
      <p:cxnSp>
        <p:nvCxnSpPr>
          <p:cNvPr id="21" name="Straight Arrow Connector 27"/>
          <p:cNvCxnSpPr/>
          <p:nvPr/>
        </p:nvCxnSpPr>
        <p:spPr>
          <a:xfrm>
            <a:off x="1981200" y="6248400"/>
            <a:ext cx="4572000" cy="1588"/>
          </a:xfrm>
          <a:prstGeom prst="straightConnector1">
            <a:avLst/>
          </a:prstGeom>
          <a:ln w="38100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8"/>
          <p:cNvSpPr txBox="1"/>
          <p:nvPr/>
        </p:nvSpPr>
        <p:spPr>
          <a:xfrm>
            <a:off x="1981200" y="6324600"/>
            <a:ext cx="4572000" cy="3048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/>
              <a:t>508 buckets (5ns spacing)</a:t>
            </a:r>
            <a:endParaRPr lang="en-US" sz="1400" b="1" dirty="0"/>
          </a:p>
        </p:txBody>
      </p:sp>
      <p:sp>
        <p:nvSpPr>
          <p:cNvPr id="28" name="Right Arrow 29"/>
          <p:cNvSpPr/>
          <p:nvPr/>
        </p:nvSpPr>
        <p:spPr>
          <a:xfrm rot="10800000">
            <a:off x="6629401" y="5814095"/>
            <a:ext cx="621429" cy="25834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TextBox 30"/>
          <p:cNvSpPr txBox="1"/>
          <p:nvPr/>
        </p:nvSpPr>
        <p:spPr>
          <a:xfrm>
            <a:off x="7237949" y="5638800"/>
            <a:ext cx="991652" cy="5562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Filling pattern</a:t>
            </a:r>
            <a:endParaRPr lang="en-US" b="1" dirty="0"/>
          </a:p>
        </p:txBody>
      </p:sp>
      <p:pic>
        <p:nvPicPr>
          <p:cNvPr id="45" name="Picture 2" descr="C:\Octavio\CERN\cern_logo_white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" y="68882"/>
            <a:ext cx="952200" cy="921718"/>
          </a:xfrm>
          <a:prstGeom prst="rect">
            <a:avLst/>
          </a:prstGeom>
          <a:noFill/>
        </p:spPr>
      </p:pic>
      <p:sp>
        <p:nvSpPr>
          <p:cNvPr id="51" name="Rettangolo 79"/>
          <p:cNvSpPr/>
          <p:nvPr/>
        </p:nvSpPr>
        <p:spPr>
          <a:xfrm>
            <a:off x="1981200" y="5791200"/>
            <a:ext cx="4343400" cy="3048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500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53" name="Rettangolo 96"/>
          <p:cNvSpPr/>
          <p:nvPr/>
        </p:nvSpPr>
        <p:spPr>
          <a:xfrm>
            <a:off x="6324600" y="5791200"/>
            <a:ext cx="228600" cy="3048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8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066800" y="3276600"/>
            <a:ext cx="7543800" cy="2438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Picture 37" descr="bSpac=25_nsppb=11e10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66800" y="457200"/>
            <a:ext cx="7086298" cy="5314723"/>
          </a:xfrm>
          <a:prstGeom prst="rect">
            <a:avLst/>
          </a:prstGeom>
        </p:spPr>
      </p:pic>
      <p:cxnSp>
        <p:nvCxnSpPr>
          <p:cNvPr id="44" name="Straight Connector 6"/>
          <p:cNvCxnSpPr/>
          <p:nvPr/>
        </p:nvCxnSpPr>
        <p:spPr>
          <a:xfrm flipV="1">
            <a:off x="1028400" y="457200"/>
            <a:ext cx="7810800" cy="3659"/>
          </a:xfrm>
          <a:prstGeom prst="line">
            <a:avLst/>
          </a:prstGeom>
          <a:ln w="34925" cap="rnd">
            <a:solidFill>
              <a:schemeClr val="tx2">
                <a:lumMod val="60000"/>
                <a:lumOff val="40000"/>
              </a:schemeClr>
            </a:solidFill>
            <a:round/>
          </a:ln>
          <a:effectLst>
            <a:outerShdw blurRad="50800" dist="38100" dir="5400000" algn="t" rotWithShape="0">
              <a:schemeClr val="accent1">
                <a:lumMod val="60000"/>
                <a:lumOff val="40000"/>
                <a:alpha val="40000"/>
              </a:scheme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7"/>
          <p:cNvSpPr txBox="1"/>
          <p:nvPr/>
        </p:nvSpPr>
        <p:spPr>
          <a:xfrm>
            <a:off x="1219200" y="0"/>
            <a:ext cx="762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b="1" dirty="0" smtClean="0">
                <a:solidFill>
                  <a:schemeClr val="tx2"/>
                </a:solidFill>
                <a:latin typeface="Calibri" pitchFamily="34" charset="0"/>
              </a:rPr>
              <a:t>5ns scrubbing efficiency</a:t>
            </a:r>
            <a:endParaRPr lang="en-US" sz="2400" b="1" dirty="0">
              <a:solidFill>
                <a:schemeClr val="tx2"/>
              </a:solidFill>
              <a:latin typeface="Calibri" pitchFamily="34" charset="0"/>
            </a:endParaRPr>
          </a:p>
        </p:txBody>
      </p:sp>
      <p:cxnSp>
        <p:nvCxnSpPr>
          <p:cNvPr id="21" name="Straight Arrow Connector 27"/>
          <p:cNvCxnSpPr/>
          <p:nvPr/>
        </p:nvCxnSpPr>
        <p:spPr>
          <a:xfrm>
            <a:off x="1981200" y="6248400"/>
            <a:ext cx="4572000" cy="1588"/>
          </a:xfrm>
          <a:prstGeom prst="straightConnector1">
            <a:avLst/>
          </a:prstGeom>
          <a:ln w="38100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8"/>
          <p:cNvSpPr txBox="1"/>
          <p:nvPr/>
        </p:nvSpPr>
        <p:spPr>
          <a:xfrm>
            <a:off x="1981200" y="6324600"/>
            <a:ext cx="4572000" cy="3048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/>
              <a:t>508 buckets (5ns spacing)</a:t>
            </a:r>
            <a:endParaRPr lang="en-US" sz="1400" b="1" dirty="0"/>
          </a:p>
        </p:txBody>
      </p:sp>
      <p:sp>
        <p:nvSpPr>
          <p:cNvPr id="28" name="Right Arrow 29"/>
          <p:cNvSpPr/>
          <p:nvPr/>
        </p:nvSpPr>
        <p:spPr>
          <a:xfrm rot="10800000">
            <a:off x="6629401" y="5814095"/>
            <a:ext cx="621429" cy="25834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TextBox 30"/>
          <p:cNvSpPr txBox="1"/>
          <p:nvPr/>
        </p:nvSpPr>
        <p:spPr>
          <a:xfrm>
            <a:off x="7237949" y="5638800"/>
            <a:ext cx="991652" cy="5562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Filling pattern</a:t>
            </a:r>
            <a:endParaRPr lang="en-US" b="1" dirty="0"/>
          </a:p>
        </p:txBody>
      </p:sp>
      <p:pic>
        <p:nvPicPr>
          <p:cNvPr id="45" name="Picture 2" descr="C:\Octavio\CERN\cern_logo_white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" y="68882"/>
            <a:ext cx="952200" cy="921718"/>
          </a:xfrm>
          <a:prstGeom prst="rect">
            <a:avLst/>
          </a:prstGeom>
          <a:noFill/>
        </p:spPr>
      </p:pic>
      <p:sp>
        <p:nvSpPr>
          <p:cNvPr id="51" name="Rettangolo 79"/>
          <p:cNvSpPr/>
          <p:nvPr/>
        </p:nvSpPr>
        <p:spPr>
          <a:xfrm>
            <a:off x="1981200" y="5791200"/>
            <a:ext cx="4343400" cy="3048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500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53" name="Rettangolo 96"/>
          <p:cNvSpPr/>
          <p:nvPr/>
        </p:nvSpPr>
        <p:spPr>
          <a:xfrm>
            <a:off x="6324600" y="5791200"/>
            <a:ext cx="228600" cy="3048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8</a:t>
            </a:r>
            <a:endParaRPr lang="en-US" sz="1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Picture 37" descr="bSpac=25_nsppb=11e10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66800" y="457200"/>
            <a:ext cx="7086298" cy="5314723"/>
          </a:xfrm>
          <a:prstGeom prst="rect">
            <a:avLst/>
          </a:prstGeom>
        </p:spPr>
      </p:pic>
      <p:cxnSp>
        <p:nvCxnSpPr>
          <p:cNvPr id="44" name="Straight Connector 6"/>
          <p:cNvCxnSpPr/>
          <p:nvPr/>
        </p:nvCxnSpPr>
        <p:spPr>
          <a:xfrm flipV="1">
            <a:off x="1028400" y="457200"/>
            <a:ext cx="7810800" cy="3659"/>
          </a:xfrm>
          <a:prstGeom prst="line">
            <a:avLst/>
          </a:prstGeom>
          <a:ln w="34925" cap="rnd">
            <a:solidFill>
              <a:schemeClr val="tx2">
                <a:lumMod val="60000"/>
                <a:lumOff val="40000"/>
              </a:schemeClr>
            </a:solidFill>
            <a:round/>
          </a:ln>
          <a:effectLst>
            <a:outerShdw blurRad="50800" dist="38100" dir="5400000" algn="t" rotWithShape="0">
              <a:schemeClr val="accent1">
                <a:lumMod val="60000"/>
                <a:lumOff val="40000"/>
                <a:alpha val="40000"/>
              </a:scheme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7"/>
          <p:cNvSpPr txBox="1"/>
          <p:nvPr/>
        </p:nvSpPr>
        <p:spPr>
          <a:xfrm>
            <a:off x="1219200" y="0"/>
            <a:ext cx="762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b="1" dirty="0" smtClean="0">
                <a:solidFill>
                  <a:schemeClr val="tx2"/>
                </a:solidFill>
                <a:latin typeface="Calibri" pitchFamily="34" charset="0"/>
              </a:rPr>
              <a:t>5ns scrubbing efficiency</a:t>
            </a:r>
            <a:endParaRPr lang="en-US" sz="2400" b="1" dirty="0">
              <a:solidFill>
                <a:schemeClr val="tx2"/>
              </a:solidFill>
              <a:latin typeface="Calibri" pitchFamily="34" charset="0"/>
            </a:endParaRPr>
          </a:p>
        </p:txBody>
      </p:sp>
      <p:cxnSp>
        <p:nvCxnSpPr>
          <p:cNvPr id="21" name="Straight Arrow Connector 27"/>
          <p:cNvCxnSpPr/>
          <p:nvPr/>
        </p:nvCxnSpPr>
        <p:spPr>
          <a:xfrm>
            <a:off x="1981200" y="6248400"/>
            <a:ext cx="4572000" cy="1588"/>
          </a:xfrm>
          <a:prstGeom prst="straightConnector1">
            <a:avLst/>
          </a:prstGeom>
          <a:ln w="38100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8"/>
          <p:cNvSpPr txBox="1"/>
          <p:nvPr/>
        </p:nvSpPr>
        <p:spPr>
          <a:xfrm>
            <a:off x="1981200" y="6324600"/>
            <a:ext cx="4572000" cy="3048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/>
              <a:t>508 buckets (5ns spacing)</a:t>
            </a:r>
            <a:endParaRPr lang="en-US" sz="1400" b="1" dirty="0"/>
          </a:p>
        </p:txBody>
      </p:sp>
      <p:sp>
        <p:nvSpPr>
          <p:cNvPr id="28" name="Right Arrow 29"/>
          <p:cNvSpPr/>
          <p:nvPr/>
        </p:nvSpPr>
        <p:spPr>
          <a:xfrm rot="10800000">
            <a:off x="6629401" y="5814095"/>
            <a:ext cx="621429" cy="25834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TextBox 30"/>
          <p:cNvSpPr txBox="1"/>
          <p:nvPr/>
        </p:nvSpPr>
        <p:spPr>
          <a:xfrm>
            <a:off x="7237949" y="5638800"/>
            <a:ext cx="991652" cy="5562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Filling pattern</a:t>
            </a:r>
            <a:endParaRPr lang="en-US" b="1" dirty="0"/>
          </a:p>
        </p:txBody>
      </p:sp>
      <p:pic>
        <p:nvPicPr>
          <p:cNvPr id="45" name="Picture 2" descr="C:\Octavio\CERN\cern_logo_white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" y="68882"/>
            <a:ext cx="952200" cy="921718"/>
          </a:xfrm>
          <a:prstGeom prst="rect">
            <a:avLst/>
          </a:prstGeom>
          <a:noFill/>
        </p:spPr>
      </p:pic>
      <p:sp>
        <p:nvSpPr>
          <p:cNvPr id="51" name="Rettangolo 79"/>
          <p:cNvSpPr/>
          <p:nvPr/>
        </p:nvSpPr>
        <p:spPr>
          <a:xfrm>
            <a:off x="1981200" y="5791200"/>
            <a:ext cx="4343400" cy="3048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500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53" name="Rettangolo 96"/>
          <p:cNvSpPr/>
          <p:nvPr/>
        </p:nvSpPr>
        <p:spPr>
          <a:xfrm>
            <a:off x="6324600" y="5791200"/>
            <a:ext cx="228600" cy="3048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8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4876800" y="1828800"/>
            <a:ext cx="3886200" cy="92333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In this case the machine is completely filled and the e</a:t>
            </a:r>
            <a:r>
              <a:rPr lang="en-US" baseline="30000" dirty="0" smtClean="0">
                <a:solidFill>
                  <a:schemeClr val="tx2"/>
                </a:solidFill>
              </a:rPr>
              <a:t>-</a:t>
            </a:r>
            <a:r>
              <a:rPr lang="en-US" dirty="0" smtClean="0">
                <a:solidFill>
                  <a:schemeClr val="tx2"/>
                </a:solidFill>
              </a:rPr>
              <a:t> density is always at its saturation value.</a:t>
            </a:r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Picture 37" descr="bSpac=25_nsppb=11e10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66800" y="457200"/>
            <a:ext cx="7086298" cy="5314723"/>
          </a:xfrm>
          <a:prstGeom prst="rect">
            <a:avLst/>
          </a:prstGeom>
        </p:spPr>
      </p:pic>
      <p:cxnSp>
        <p:nvCxnSpPr>
          <p:cNvPr id="44" name="Straight Connector 6"/>
          <p:cNvCxnSpPr/>
          <p:nvPr/>
        </p:nvCxnSpPr>
        <p:spPr>
          <a:xfrm flipV="1">
            <a:off x="1028400" y="457200"/>
            <a:ext cx="7810800" cy="3659"/>
          </a:xfrm>
          <a:prstGeom prst="line">
            <a:avLst/>
          </a:prstGeom>
          <a:ln w="34925" cap="rnd">
            <a:solidFill>
              <a:schemeClr val="tx2">
                <a:lumMod val="60000"/>
                <a:lumOff val="40000"/>
              </a:schemeClr>
            </a:solidFill>
            <a:round/>
          </a:ln>
          <a:effectLst>
            <a:outerShdw blurRad="50800" dist="38100" dir="5400000" algn="t" rotWithShape="0">
              <a:schemeClr val="accent1">
                <a:lumMod val="60000"/>
                <a:lumOff val="40000"/>
                <a:alpha val="40000"/>
              </a:scheme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7"/>
          <p:cNvSpPr txBox="1"/>
          <p:nvPr/>
        </p:nvSpPr>
        <p:spPr>
          <a:xfrm>
            <a:off x="1219200" y="0"/>
            <a:ext cx="762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b="1" dirty="0" smtClean="0">
                <a:solidFill>
                  <a:schemeClr val="tx2"/>
                </a:solidFill>
                <a:latin typeface="Calibri" pitchFamily="34" charset="0"/>
              </a:rPr>
              <a:t>5ns scrubbing efficiency</a:t>
            </a:r>
            <a:endParaRPr lang="en-US" sz="2400" b="1" dirty="0">
              <a:solidFill>
                <a:schemeClr val="tx2"/>
              </a:solidFill>
              <a:latin typeface="Calibri" pitchFamily="34" charset="0"/>
            </a:endParaRPr>
          </a:p>
        </p:txBody>
      </p:sp>
      <p:cxnSp>
        <p:nvCxnSpPr>
          <p:cNvPr id="21" name="Straight Arrow Connector 27"/>
          <p:cNvCxnSpPr/>
          <p:nvPr/>
        </p:nvCxnSpPr>
        <p:spPr>
          <a:xfrm>
            <a:off x="1981200" y="6248400"/>
            <a:ext cx="4572000" cy="1588"/>
          </a:xfrm>
          <a:prstGeom prst="straightConnector1">
            <a:avLst/>
          </a:prstGeom>
          <a:ln w="38100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8"/>
          <p:cNvSpPr txBox="1"/>
          <p:nvPr/>
        </p:nvSpPr>
        <p:spPr>
          <a:xfrm>
            <a:off x="1981200" y="6324600"/>
            <a:ext cx="4572000" cy="3048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/>
              <a:t>508 buckets (5ns spacing)</a:t>
            </a:r>
            <a:endParaRPr lang="en-US" sz="1400" b="1" dirty="0"/>
          </a:p>
        </p:txBody>
      </p:sp>
      <p:sp>
        <p:nvSpPr>
          <p:cNvPr id="28" name="Right Arrow 29"/>
          <p:cNvSpPr/>
          <p:nvPr/>
        </p:nvSpPr>
        <p:spPr>
          <a:xfrm rot="10800000">
            <a:off x="6629401" y="5814095"/>
            <a:ext cx="621429" cy="25834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TextBox 30"/>
          <p:cNvSpPr txBox="1"/>
          <p:nvPr/>
        </p:nvSpPr>
        <p:spPr>
          <a:xfrm>
            <a:off x="7237949" y="5638800"/>
            <a:ext cx="991652" cy="5562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Filling pattern</a:t>
            </a:r>
            <a:endParaRPr lang="en-US" b="1" dirty="0"/>
          </a:p>
        </p:txBody>
      </p:sp>
      <p:pic>
        <p:nvPicPr>
          <p:cNvPr id="45" name="Picture 2" descr="C:\Octavio\CERN\cern_logo_white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" y="68882"/>
            <a:ext cx="952200" cy="921718"/>
          </a:xfrm>
          <a:prstGeom prst="rect">
            <a:avLst/>
          </a:prstGeom>
          <a:noFill/>
        </p:spPr>
      </p:pic>
      <p:sp>
        <p:nvSpPr>
          <p:cNvPr id="51" name="Rettangolo 79"/>
          <p:cNvSpPr/>
          <p:nvPr/>
        </p:nvSpPr>
        <p:spPr>
          <a:xfrm>
            <a:off x="1981200" y="5791200"/>
            <a:ext cx="4343400" cy="3048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500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53" name="Rettangolo 96"/>
          <p:cNvSpPr/>
          <p:nvPr/>
        </p:nvSpPr>
        <p:spPr>
          <a:xfrm>
            <a:off x="6324600" y="5791200"/>
            <a:ext cx="228600" cy="3048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8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4876800" y="1828800"/>
            <a:ext cx="3886200" cy="92333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In this case the machine is completely filled and the e</a:t>
            </a:r>
            <a:r>
              <a:rPr lang="en-US" baseline="30000" dirty="0" smtClean="0">
                <a:solidFill>
                  <a:schemeClr val="tx2"/>
                </a:solidFill>
              </a:rPr>
              <a:t>-</a:t>
            </a:r>
            <a:r>
              <a:rPr lang="en-US" dirty="0" smtClean="0">
                <a:solidFill>
                  <a:schemeClr val="tx2"/>
                </a:solidFill>
              </a:rPr>
              <a:t> density is always at its saturation value.</a:t>
            </a:r>
            <a:endParaRPr lang="en-US" dirty="0">
              <a:solidFill>
                <a:schemeClr val="tx2"/>
              </a:solidFill>
            </a:endParaRPr>
          </a:p>
        </p:txBody>
      </p:sp>
      <p:cxnSp>
        <p:nvCxnSpPr>
          <p:cNvPr id="36" name="Straight Connector 35"/>
          <p:cNvCxnSpPr/>
          <p:nvPr/>
        </p:nvCxnSpPr>
        <p:spPr>
          <a:xfrm rot="10800000" flipV="1">
            <a:off x="2590800" y="3775128"/>
            <a:ext cx="4343400" cy="1177871"/>
          </a:xfrm>
          <a:prstGeom prst="line">
            <a:avLst/>
          </a:pr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rot="10800000" flipV="1">
            <a:off x="2514600" y="4114799"/>
            <a:ext cx="4419602" cy="823993"/>
          </a:xfrm>
          <a:prstGeom prst="line">
            <a:avLst/>
          </a:prstGeom>
          <a:ln w="254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Box 60"/>
          <p:cNvSpPr txBox="1"/>
          <p:nvPr/>
        </p:nvSpPr>
        <p:spPr>
          <a:xfrm>
            <a:off x="1447800" y="3352800"/>
            <a:ext cx="3352800" cy="92333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This slope gives the number of e</a:t>
            </a:r>
            <a:r>
              <a:rPr lang="en-US" baseline="30000" dirty="0" smtClean="0">
                <a:solidFill>
                  <a:schemeClr val="tx2"/>
                </a:solidFill>
              </a:rPr>
              <a:t>- </a:t>
            </a:r>
            <a:r>
              <a:rPr lang="en-US" dirty="0" smtClean="0">
                <a:solidFill>
                  <a:schemeClr val="tx2"/>
                </a:solidFill>
              </a:rPr>
              <a:t>per meter hitting the wall in one second. </a:t>
            </a:r>
            <a:endParaRPr lang="en-US" dirty="0">
              <a:solidFill>
                <a:schemeClr val="tx2"/>
              </a:solidFill>
            </a:endParaRPr>
          </a:p>
        </p:txBody>
      </p:sp>
      <p:cxnSp>
        <p:nvCxnSpPr>
          <p:cNvPr id="62" name="Straight Arrow Connector 61"/>
          <p:cNvCxnSpPr>
            <a:stCxn id="61" idx="3"/>
          </p:cNvCxnSpPr>
          <p:nvPr/>
        </p:nvCxnSpPr>
        <p:spPr>
          <a:xfrm>
            <a:off x="4800600" y="3814465"/>
            <a:ext cx="762000" cy="300335"/>
          </a:xfrm>
          <a:prstGeom prst="straightConnector1">
            <a:avLst/>
          </a:prstGeom>
          <a:ln w="28575">
            <a:tailEnd type="stealth" w="lg" len="lg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>
            <a:stCxn id="61" idx="3"/>
          </p:cNvCxnSpPr>
          <p:nvPr/>
        </p:nvCxnSpPr>
        <p:spPr>
          <a:xfrm>
            <a:off x="4800600" y="3814465"/>
            <a:ext cx="533400" cy="605135"/>
          </a:xfrm>
          <a:prstGeom prst="straightConnector1">
            <a:avLst/>
          </a:prstGeom>
          <a:ln w="28575">
            <a:tailEnd type="stealth" w="lg" len="lg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5" descr="effic.jpg"/>
          <p:cNvPicPr>
            <a:picLocks noChangeAspect="1"/>
          </p:cNvPicPr>
          <p:nvPr/>
        </p:nvPicPr>
        <p:blipFill>
          <a:blip r:embed="rId2" cstate="print"/>
          <a:srcRect t="-4475"/>
          <a:stretch>
            <a:fillRect/>
          </a:stretch>
        </p:blipFill>
        <p:spPr>
          <a:xfrm>
            <a:off x="1295400" y="914400"/>
            <a:ext cx="6807199" cy="5334000"/>
          </a:xfrm>
          <a:prstGeom prst="rect">
            <a:avLst/>
          </a:prstGeom>
        </p:spPr>
      </p:pic>
      <p:pic>
        <p:nvPicPr>
          <p:cNvPr id="8" name="Picture 7" descr="effic.jpg"/>
          <p:cNvPicPr>
            <a:picLocks noChangeAspect="1"/>
          </p:cNvPicPr>
          <p:nvPr/>
        </p:nvPicPr>
        <p:blipFill>
          <a:blip r:embed="rId3" cstate="print"/>
          <a:srcRect l="12313" b="10448"/>
          <a:stretch>
            <a:fillRect/>
          </a:stretch>
        </p:blipFill>
        <p:spPr>
          <a:xfrm>
            <a:off x="2133600" y="1143000"/>
            <a:ext cx="5968999" cy="4572000"/>
          </a:xfrm>
          <a:prstGeom prst="rect">
            <a:avLst/>
          </a:prstGeom>
        </p:spPr>
      </p:pic>
      <p:cxnSp>
        <p:nvCxnSpPr>
          <p:cNvPr id="44" name="Straight Connector 6"/>
          <p:cNvCxnSpPr/>
          <p:nvPr/>
        </p:nvCxnSpPr>
        <p:spPr>
          <a:xfrm flipV="1">
            <a:off x="1028400" y="457200"/>
            <a:ext cx="7810800" cy="3659"/>
          </a:xfrm>
          <a:prstGeom prst="line">
            <a:avLst/>
          </a:prstGeom>
          <a:ln w="34925" cap="rnd">
            <a:solidFill>
              <a:schemeClr val="tx2">
                <a:lumMod val="60000"/>
                <a:lumOff val="40000"/>
              </a:schemeClr>
            </a:solidFill>
            <a:round/>
          </a:ln>
          <a:effectLst>
            <a:outerShdw blurRad="50800" dist="38100" dir="5400000" algn="t" rotWithShape="0">
              <a:schemeClr val="accent1">
                <a:lumMod val="60000"/>
                <a:lumOff val="40000"/>
                <a:alpha val="40000"/>
              </a:scheme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7"/>
          <p:cNvSpPr txBox="1"/>
          <p:nvPr/>
        </p:nvSpPr>
        <p:spPr>
          <a:xfrm>
            <a:off x="1219200" y="0"/>
            <a:ext cx="762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b="1" dirty="0" smtClean="0">
                <a:solidFill>
                  <a:schemeClr val="tx2"/>
                </a:solidFill>
                <a:latin typeface="Calibri" pitchFamily="34" charset="0"/>
              </a:rPr>
              <a:t>SPS scrubbing – 25ns vs. 5ns</a:t>
            </a:r>
            <a:endParaRPr lang="en-US" sz="2400" b="1" dirty="0">
              <a:solidFill>
                <a:schemeClr val="tx2"/>
              </a:solidFill>
              <a:latin typeface="Calibri" pitchFamily="34" charset="0"/>
            </a:endParaRPr>
          </a:p>
        </p:txBody>
      </p:sp>
      <p:pic>
        <p:nvPicPr>
          <p:cNvPr id="45" name="Picture 2" descr="C:\Octavio\CERN\cern_logo_white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200" y="68882"/>
            <a:ext cx="952200" cy="92171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5" descr="effic.jpg"/>
          <p:cNvPicPr>
            <a:picLocks noChangeAspect="1"/>
          </p:cNvPicPr>
          <p:nvPr/>
        </p:nvPicPr>
        <p:blipFill>
          <a:blip r:embed="rId2" cstate="print"/>
          <a:srcRect t="-4475"/>
          <a:stretch>
            <a:fillRect/>
          </a:stretch>
        </p:blipFill>
        <p:spPr>
          <a:xfrm>
            <a:off x="1295400" y="914400"/>
            <a:ext cx="6807199" cy="5334000"/>
          </a:xfrm>
          <a:prstGeom prst="rect">
            <a:avLst/>
          </a:prstGeom>
        </p:spPr>
      </p:pic>
      <p:pic>
        <p:nvPicPr>
          <p:cNvPr id="8" name="Picture 7" descr="effic.jpg"/>
          <p:cNvPicPr>
            <a:picLocks noChangeAspect="1"/>
          </p:cNvPicPr>
          <p:nvPr/>
        </p:nvPicPr>
        <p:blipFill>
          <a:blip r:embed="rId3" cstate="print"/>
          <a:srcRect l="12313" b="10448"/>
          <a:stretch>
            <a:fillRect/>
          </a:stretch>
        </p:blipFill>
        <p:spPr>
          <a:xfrm>
            <a:off x="2133600" y="1143000"/>
            <a:ext cx="5968999" cy="4572000"/>
          </a:xfrm>
          <a:prstGeom prst="rect">
            <a:avLst/>
          </a:prstGeom>
        </p:spPr>
      </p:pic>
      <p:cxnSp>
        <p:nvCxnSpPr>
          <p:cNvPr id="44" name="Straight Connector 6"/>
          <p:cNvCxnSpPr/>
          <p:nvPr/>
        </p:nvCxnSpPr>
        <p:spPr>
          <a:xfrm flipV="1">
            <a:off x="1028400" y="457200"/>
            <a:ext cx="7810800" cy="3659"/>
          </a:xfrm>
          <a:prstGeom prst="line">
            <a:avLst/>
          </a:prstGeom>
          <a:ln w="34925" cap="rnd">
            <a:solidFill>
              <a:schemeClr val="tx2">
                <a:lumMod val="60000"/>
                <a:lumOff val="40000"/>
              </a:schemeClr>
            </a:solidFill>
            <a:round/>
          </a:ln>
          <a:effectLst>
            <a:outerShdw blurRad="50800" dist="38100" dir="5400000" algn="t" rotWithShape="0">
              <a:schemeClr val="accent1">
                <a:lumMod val="60000"/>
                <a:lumOff val="40000"/>
                <a:alpha val="40000"/>
              </a:scheme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7"/>
          <p:cNvSpPr txBox="1"/>
          <p:nvPr/>
        </p:nvSpPr>
        <p:spPr>
          <a:xfrm>
            <a:off x="1219200" y="0"/>
            <a:ext cx="762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b="1" dirty="0" smtClean="0">
                <a:solidFill>
                  <a:schemeClr val="tx2"/>
                </a:solidFill>
                <a:latin typeface="Calibri" pitchFamily="34" charset="0"/>
              </a:rPr>
              <a:t>SPS scrubbing – 25ns vs. 5ns</a:t>
            </a:r>
            <a:endParaRPr lang="en-US" sz="2400" b="1" dirty="0">
              <a:solidFill>
                <a:schemeClr val="tx2"/>
              </a:solidFill>
              <a:latin typeface="Calibri" pitchFamily="34" charset="0"/>
            </a:endParaRPr>
          </a:p>
        </p:txBody>
      </p:sp>
      <p:pic>
        <p:nvPicPr>
          <p:cNvPr id="45" name="Picture 2" descr="C:\Octavio\CERN\cern_logo_white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200" y="68882"/>
            <a:ext cx="952200" cy="921718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3352800" y="3124200"/>
            <a:ext cx="3962400" cy="92333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The 5ns beam scrubs more efficiently then the nominal 25ns if its </a:t>
            </a:r>
            <a:r>
              <a:rPr lang="en-US" b="1" dirty="0" smtClean="0">
                <a:solidFill>
                  <a:schemeClr val="tx2"/>
                </a:solidFill>
              </a:rPr>
              <a:t>intensity is &gt;2.5 </a:t>
            </a:r>
            <a:r>
              <a:rPr lang="en-US" b="1" dirty="0" smtClean="0">
                <a:solidFill>
                  <a:schemeClr val="tx2"/>
                </a:solidFill>
                <a:latin typeface="Calibri" pitchFamily="34" charset="0"/>
              </a:rPr>
              <a:t>∙10</a:t>
            </a:r>
            <a:r>
              <a:rPr lang="en-US" b="1" baseline="30000" dirty="0" smtClean="0">
                <a:solidFill>
                  <a:schemeClr val="tx2"/>
                </a:solidFill>
                <a:latin typeface="Calibri" pitchFamily="34" charset="0"/>
              </a:rPr>
              <a:t>10</a:t>
            </a:r>
            <a:r>
              <a:rPr lang="en-US" b="1" dirty="0" smtClean="0">
                <a:solidFill>
                  <a:schemeClr val="tx2"/>
                </a:solidFill>
                <a:latin typeface="Calibri" pitchFamily="34" charset="0"/>
              </a:rPr>
              <a:t>ppb</a:t>
            </a:r>
            <a:endParaRPr lang="en-US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4" name="Straight Connector 6"/>
          <p:cNvCxnSpPr/>
          <p:nvPr/>
        </p:nvCxnSpPr>
        <p:spPr>
          <a:xfrm flipV="1">
            <a:off x="1028400" y="457200"/>
            <a:ext cx="7810800" cy="3659"/>
          </a:xfrm>
          <a:prstGeom prst="line">
            <a:avLst/>
          </a:prstGeom>
          <a:ln w="34925" cap="rnd">
            <a:solidFill>
              <a:schemeClr val="tx2">
                <a:lumMod val="60000"/>
                <a:lumOff val="40000"/>
              </a:schemeClr>
            </a:solidFill>
            <a:round/>
          </a:ln>
          <a:effectLst>
            <a:outerShdw blurRad="50800" dist="38100" dir="5400000" algn="t" rotWithShape="0">
              <a:schemeClr val="accent1">
                <a:lumMod val="60000"/>
                <a:lumOff val="40000"/>
                <a:alpha val="40000"/>
              </a:scheme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7"/>
          <p:cNvSpPr txBox="1"/>
          <p:nvPr/>
        </p:nvSpPr>
        <p:spPr>
          <a:xfrm>
            <a:off x="1219200" y="0"/>
            <a:ext cx="762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b="1" dirty="0" smtClean="0">
                <a:solidFill>
                  <a:schemeClr val="tx2"/>
                </a:solidFill>
                <a:latin typeface="Calibri" pitchFamily="34" charset="0"/>
              </a:rPr>
              <a:t>SPS scrubbing – 25ns vs. 5ns</a:t>
            </a:r>
            <a:endParaRPr lang="en-US" sz="2400" b="1" dirty="0">
              <a:solidFill>
                <a:schemeClr val="tx2"/>
              </a:solidFill>
              <a:latin typeface="Calibri" pitchFamily="34" charset="0"/>
            </a:endParaRPr>
          </a:p>
        </p:txBody>
      </p:sp>
      <p:pic>
        <p:nvPicPr>
          <p:cNvPr id="45" name="Picture 2" descr="C:\Octavio\CERN\cern_logo_white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" y="68882"/>
            <a:ext cx="952200" cy="921718"/>
          </a:xfrm>
          <a:prstGeom prst="rect">
            <a:avLst/>
          </a:prstGeom>
          <a:noFill/>
        </p:spPr>
      </p:pic>
      <p:pic>
        <p:nvPicPr>
          <p:cNvPr id="6" name="Picture 5" descr="effic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271912" y="990600"/>
            <a:ext cx="6854174" cy="541020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5" descr="effic.jpg"/>
          <p:cNvPicPr>
            <a:picLocks noChangeAspect="1"/>
          </p:cNvPicPr>
          <p:nvPr/>
        </p:nvPicPr>
        <p:blipFill>
          <a:blip r:embed="rId2" cstate="print"/>
          <a:srcRect t="-4475"/>
          <a:stretch>
            <a:fillRect/>
          </a:stretch>
        </p:blipFill>
        <p:spPr>
          <a:xfrm>
            <a:off x="1295400" y="914400"/>
            <a:ext cx="6807199" cy="5334000"/>
          </a:xfrm>
          <a:prstGeom prst="rect">
            <a:avLst/>
          </a:prstGeom>
        </p:spPr>
      </p:pic>
      <p:pic>
        <p:nvPicPr>
          <p:cNvPr id="8" name="Picture 7" descr="effic.jpg"/>
          <p:cNvPicPr>
            <a:picLocks noChangeAspect="1"/>
          </p:cNvPicPr>
          <p:nvPr/>
        </p:nvPicPr>
        <p:blipFill>
          <a:blip r:embed="rId3" cstate="print"/>
          <a:srcRect l="12313" b="10448"/>
          <a:stretch>
            <a:fillRect/>
          </a:stretch>
        </p:blipFill>
        <p:spPr>
          <a:xfrm>
            <a:off x="2133600" y="1143000"/>
            <a:ext cx="5968999" cy="4572000"/>
          </a:xfrm>
          <a:prstGeom prst="rect">
            <a:avLst/>
          </a:prstGeom>
        </p:spPr>
      </p:pic>
      <p:cxnSp>
        <p:nvCxnSpPr>
          <p:cNvPr id="44" name="Straight Connector 6"/>
          <p:cNvCxnSpPr/>
          <p:nvPr/>
        </p:nvCxnSpPr>
        <p:spPr>
          <a:xfrm flipV="1">
            <a:off x="1028400" y="457200"/>
            <a:ext cx="7810800" cy="3659"/>
          </a:xfrm>
          <a:prstGeom prst="line">
            <a:avLst/>
          </a:prstGeom>
          <a:ln w="34925" cap="rnd">
            <a:solidFill>
              <a:schemeClr val="tx2">
                <a:lumMod val="60000"/>
                <a:lumOff val="40000"/>
              </a:schemeClr>
            </a:solidFill>
            <a:round/>
          </a:ln>
          <a:effectLst>
            <a:outerShdw blurRad="50800" dist="38100" dir="5400000" algn="t" rotWithShape="0">
              <a:schemeClr val="accent1">
                <a:lumMod val="60000"/>
                <a:lumOff val="40000"/>
                <a:alpha val="40000"/>
              </a:scheme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7"/>
          <p:cNvSpPr txBox="1"/>
          <p:nvPr/>
        </p:nvSpPr>
        <p:spPr>
          <a:xfrm>
            <a:off x="1219200" y="0"/>
            <a:ext cx="762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b="1" dirty="0" smtClean="0">
                <a:solidFill>
                  <a:schemeClr val="tx2"/>
                </a:solidFill>
                <a:latin typeface="Calibri" pitchFamily="34" charset="0"/>
              </a:rPr>
              <a:t>SPS scrubbing – 25ns vs. 5ns</a:t>
            </a:r>
            <a:endParaRPr lang="en-US" sz="2400" b="1" dirty="0">
              <a:solidFill>
                <a:schemeClr val="tx2"/>
              </a:solidFill>
              <a:latin typeface="Calibri" pitchFamily="34" charset="0"/>
            </a:endParaRPr>
          </a:p>
        </p:txBody>
      </p:sp>
      <p:pic>
        <p:nvPicPr>
          <p:cNvPr id="45" name="Picture 2" descr="C:\Octavio\CERN\cern_logo_white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200" y="68882"/>
            <a:ext cx="952200" cy="921718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4038600" y="3200400"/>
            <a:ext cx="3962400" cy="175432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Another possibility is to use a 5ns train at “nominal intensity” having length </a:t>
            </a:r>
            <a:r>
              <a:rPr lang="en-US" b="1" dirty="0" smtClean="0">
                <a:solidFill>
                  <a:schemeClr val="tx2"/>
                </a:solidFill>
              </a:rPr>
              <a:t>2.1</a:t>
            </a:r>
            <a:r>
              <a:rPr lang="el-GR" b="1" dirty="0" smtClean="0">
                <a:solidFill>
                  <a:schemeClr val="tx2"/>
                </a:solidFill>
              </a:rPr>
              <a:t>μ</a:t>
            </a:r>
            <a:r>
              <a:rPr lang="en-US" b="1" dirty="0" smtClean="0">
                <a:solidFill>
                  <a:schemeClr val="tx2"/>
                </a:solidFill>
              </a:rPr>
              <a:t>m </a:t>
            </a:r>
            <a:r>
              <a:rPr lang="en-US" dirty="0" smtClean="0">
                <a:solidFill>
                  <a:schemeClr val="tx2"/>
                </a:solidFill>
              </a:rPr>
              <a:t>(about 10% SPS length). 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A rough calculation suggests that  this solution is more efficient with respect to the nominal 25ns beam by a factor </a:t>
            </a:r>
            <a:r>
              <a:rPr lang="en-US" b="1" dirty="0" smtClean="0">
                <a:solidFill>
                  <a:schemeClr val="tx2"/>
                </a:solidFill>
              </a:rPr>
              <a:t>7.5</a:t>
            </a:r>
            <a:r>
              <a:rPr lang="en-US" dirty="0" smtClean="0">
                <a:solidFill>
                  <a:schemeClr val="tx2"/>
                </a:solidFill>
              </a:rPr>
              <a:t>.</a:t>
            </a:r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4" name="Straight Connector 6"/>
          <p:cNvCxnSpPr/>
          <p:nvPr/>
        </p:nvCxnSpPr>
        <p:spPr>
          <a:xfrm flipV="1">
            <a:off x="1028400" y="457200"/>
            <a:ext cx="7810800" cy="3659"/>
          </a:xfrm>
          <a:prstGeom prst="line">
            <a:avLst/>
          </a:prstGeom>
          <a:ln w="34925" cap="rnd">
            <a:solidFill>
              <a:schemeClr val="tx2">
                <a:lumMod val="60000"/>
                <a:lumOff val="40000"/>
              </a:schemeClr>
            </a:solidFill>
            <a:round/>
          </a:ln>
          <a:effectLst>
            <a:outerShdw blurRad="50800" dist="38100" dir="5400000" algn="t" rotWithShape="0">
              <a:schemeClr val="accent1">
                <a:lumMod val="60000"/>
                <a:lumOff val="40000"/>
                <a:alpha val="40000"/>
              </a:scheme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7"/>
          <p:cNvSpPr txBox="1"/>
          <p:nvPr/>
        </p:nvSpPr>
        <p:spPr>
          <a:xfrm>
            <a:off x="1219200" y="0"/>
            <a:ext cx="762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b="1" dirty="0" smtClean="0">
                <a:solidFill>
                  <a:schemeClr val="tx2"/>
                </a:solidFill>
                <a:latin typeface="Calibri" pitchFamily="34" charset="0"/>
              </a:rPr>
              <a:t>Conclusion and future studies</a:t>
            </a:r>
            <a:endParaRPr lang="en-US" sz="2400" b="1" dirty="0">
              <a:solidFill>
                <a:schemeClr val="tx2"/>
              </a:solidFill>
              <a:latin typeface="Calibri" pitchFamily="34" charset="0"/>
            </a:endParaRPr>
          </a:p>
        </p:txBody>
      </p:sp>
      <p:pic>
        <p:nvPicPr>
          <p:cNvPr id="45" name="Picture 2" descr="C:\Octavio\CERN\cern_logo_white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" y="68882"/>
            <a:ext cx="952200" cy="921718"/>
          </a:xfrm>
          <a:prstGeom prst="rect">
            <a:avLst/>
          </a:prstGeom>
          <a:noFill/>
        </p:spPr>
      </p:pic>
      <p:sp>
        <p:nvSpPr>
          <p:cNvPr id="39" name="Rectangle 38"/>
          <p:cNvSpPr/>
          <p:nvPr/>
        </p:nvSpPr>
        <p:spPr>
          <a:xfrm>
            <a:off x="1066800" y="685800"/>
            <a:ext cx="76962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dirty="0" smtClean="0">
                <a:solidFill>
                  <a:schemeClr val="tx2"/>
                </a:solidFill>
              </a:rPr>
              <a:t>The 5ns </a:t>
            </a:r>
            <a:r>
              <a:rPr lang="en-US" sz="2000" dirty="0" smtClean="0">
                <a:solidFill>
                  <a:schemeClr val="tx2"/>
                </a:solidFill>
              </a:rPr>
              <a:t>beam filling the machine </a:t>
            </a:r>
            <a:r>
              <a:rPr lang="en-US" sz="2000" dirty="0" smtClean="0">
                <a:solidFill>
                  <a:schemeClr val="tx2"/>
                </a:solidFill>
              </a:rPr>
              <a:t>scrubs more efficiently then the nominal 25ns if its </a:t>
            </a:r>
            <a:r>
              <a:rPr lang="en-US" sz="2000" b="1" dirty="0" smtClean="0">
                <a:solidFill>
                  <a:schemeClr val="tx2"/>
                </a:solidFill>
              </a:rPr>
              <a:t>intensity is &gt;2.5 </a:t>
            </a:r>
            <a:r>
              <a:rPr lang="en-US" sz="2000" b="1" dirty="0" smtClean="0">
                <a:solidFill>
                  <a:schemeClr val="tx2"/>
                </a:solidFill>
                <a:latin typeface="Calibri" pitchFamily="34" charset="0"/>
              </a:rPr>
              <a:t>∙10</a:t>
            </a:r>
            <a:r>
              <a:rPr lang="en-US" sz="2000" b="1" baseline="30000" dirty="0" smtClean="0">
                <a:solidFill>
                  <a:schemeClr val="tx2"/>
                </a:solidFill>
                <a:latin typeface="Calibri" pitchFamily="34" charset="0"/>
              </a:rPr>
              <a:t>10</a:t>
            </a:r>
            <a:r>
              <a:rPr lang="en-US" sz="2000" b="1" dirty="0" smtClean="0">
                <a:solidFill>
                  <a:schemeClr val="tx2"/>
                </a:solidFill>
                <a:latin typeface="Calibri" pitchFamily="34" charset="0"/>
              </a:rPr>
              <a:t>ppb.</a:t>
            </a:r>
            <a:endParaRPr lang="en-US" sz="2000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4" name="Straight Connector 6"/>
          <p:cNvCxnSpPr/>
          <p:nvPr/>
        </p:nvCxnSpPr>
        <p:spPr>
          <a:xfrm flipV="1">
            <a:off x="1028400" y="457200"/>
            <a:ext cx="7810800" cy="3659"/>
          </a:xfrm>
          <a:prstGeom prst="line">
            <a:avLst/>
          </a:prstGeom>
          <a:ln w="34925" cap="rnd">
            <a:solidFill>
              <a:schemeClr val="tx2">
                <a:lumMod val="60000"/>
                <a:lumOff val="40000"/>
              </a:schemeClr>
            </a:solidFill>
            <a:round/>
          </a:ln>
          <a:effectLst>
            <a:outerShdw blurRad="50800" dist="38100" dir="5400000" algn="t" rotWithShape="0">
              <a:schemeClr val="accent1">
                <a:lumMod val="60000"/>
                <a:lumOff val="40000"/>
                <a:alpha val="40000"/>
              </a:scheme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7"/>
          <p:cNvSpPr txBox="1"/>
          <p:nvPr/>
        </p:nvSpPr>
        <p:spPr>
          <a:xfrm>
            <a:off x="1219200" y="0"/>
            <a:ext cx="762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b="1" dirty="0" smtClean="0">
                <a:solidFill>
                  <a:schemeClr val="tx2"/>
                </a:solidFill>
                <a:latin typeface="Calibri" pitchFamily="34" charset="0"/>
              </a:rPr>
              <a:t>SPS scrubbing – 5ns bunch spacing</a:t>
            </a:r>
            <a:endParaRPr lang="en-US" sz="2400" b="1" dirty="0">
              <a:solidFill>
                <a:schemeClr val="tx2"/>
              </a:solidFill>
              <a:latin typeface="Calibri" pitchFamily="34" charset="0"/>
            </a:endParaRPr>
          </a:p>
        </p:txBody>
      </p:sp>
      <p:pic>
        <p:nvPicPr>
          <p:cNvPr id="45" name="Picture 2" descr="C:\Octavio\CERN\cern_logo_white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" y="68882"/>
            <a:ext cx="952200" cy="921718"/>
          </a:xfrm>
          <a:prstGeom prst="rect">
            <a:avLst/>
          </a:prstGeom>
          <a:noFill/>
        </p:spPr>
      </p:pic>
      <p:grpSp>
        <p:nvGrpSpPr>
          <p:cNvPr id="37" name="Group 36"/>
          <p:cNvGrpSpPr/>
          <p:nvPr/>
        </p:nvGrpSpPr>
        <p:grpSpPr>
          <a:xfrm>
            <a:off x="1371600" y="1676400"/>
            <a:ext cx="6172200" cy="4876800"/>
            <a:chOff x="762000" y="1447800"/>
            <a:chExt cx="6172200" cy="4876800"/>
          </a:xfrm>
        </p:grpSpPr>
        <p:pic>
          <p:nvPicPr>
            <p:cNvPr id="33794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 l="17969" t="25000" r="18750" b="8333"/>
            <a:stretch>
              <a:fillRect/>
            </a:stretch>
          </p:blipFill>
          <p:spPr bwMode="auto">
            <a:xfrm>
              <a:off x="762000" y="1447800"/>
              <a:ext cx="6172200" cy="4876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5" name="Ovale 79"/>
            <p:cNvSpPr/>
            <p:nvPr/>
          </p:nvSpPr>
          <p:spPr>
            <a:xfrm>
              <a:off x="1219200" y="3505200"/>
              <a:ext cx="5638800" cy="381000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9" name="Rectangle 38"/>
          <p:cNvSpPr/>
          <p:nvPr/>
        </p:nvSpPr>
        <p:spPr>
          <a:xfrm>
            <a:off x="1066800" y="685800"/>
            <a:ext cx="76962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 smtClean="0">
                <a:solidFill>
                  <a:schemeClr val="tx2"/>
                </a:solidFill>
                <a:latin typeface="Calibri" pitchFamily="34" charset="0"/>
              </a:rPr>
              <a:t>One of the ideas proposed by G. </a:t>
            </a:r>
            <a:r>
              <a:rPr lang="en-US" dirty="0" err="1" smtClean="0">
                <a:solidFill>
                  <a:schemeClr val="tx2"/>
                </a:solidFill>
                <a:latin typeface="Calibri" pitchFamily="34" charset="0"/>
              </a:rPr>
              <a:t>Arduini</a:t>
            </a:r>
            <a:r>
              <a:rPr lang="en-US" dirty="0" smtClean="0">
                <a:solidFill>
                  <a:schemeClr val="tx2"/>
                </a:solidFill>
                <a:latin typeface="Calibri" pitchFamily="34" charset="0"/>
              </a:rPr>
              <a:t> in order to increase the scrubbing efficiency is the possibility to employ 5ns bunch spacing in the SPS.   </a:t>
            </a:r>
          </a:p>
        </p:txBody>
      </p:sp>
      <p:sp>
        <p:nvSpPr>
          <p:cNvPr id="10" name="Rectangle 38"/>
          <p:cNvSpPr/>
          <p:nvPr/>
        </p:nvSpPr>
        <p:spPr>
          <a:xfrm>
            <a:off x="762000" y="5867400"/>
            <a:ext cx="7696200" cy="38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1400" dirty="0" smtClean="0">
                <a:solidFill>
                  <a:schemeClr val="tx2"/>
                </a:solidFill>
                <a:latin typeface="Calibri" pitchFamily="34" charset="0"/>
              </a:rPr>
              <a:t>B. Goddard at LIU-SPS Coordination Meeting - 22 June 2011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4" name="Straight Connector 6"/>
          <p:cNvCxnSpPr/>
          <p:nvPr/>
        </p:nvCxnSpPr>
        <p:spPr>
          <a:xfrm flipV="1">
            <a:off x="1028400" y="457200"/>
            <a:ext cx="7810800" cy="3659"/>
          </a:xfrm>
          <a:prstGeom prst="line">
            <a:avLst/>
          </a:prstGeom>
          <a:ln w="34925" cap="rnd">
            <a:solidFill>
              <a:schemeClr val="tx2">
                <a:lumMod val="60000"/>
                <a:lumOff val="40000"/>
              </a:schemeClr>
            </a:solidFill>
            <a:round/>
          </a:ln>
          <a:effectLst>
            <a:outerShdw blurRad="50800" dist="38100" dir="5400000" algn="t" rotWithShape="0">
              <a:schemeClr val="accent1">
                <a:lumMod val="60000"/>
                <a:lumOff val="40000"/>
                <a:alpha val="40000"/>
              </a:scheme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7"/>
          <p:cNvSpPr txBox="1"/>
          <p:nvPr/>
        </p:nvSpPr>
        <p:spPr>
          <a:xfrm>
            <a:off x="1219200" y="0"/>
            <a:ext cx="762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b="1" dirty="0" smtClean="0">
                <a:solidFill>
                  <a:schemeClr val="tx2"/>
                </a:solidFill>
                <a:latin typeface="Calibri" pitchFamily="34" charset="0"/>
              </a:rPr>
              <a:t>Conclusion and future studies</a:t>
            </a:r>
            <a:endParaRPr lang="en-US" sz="2400" b="1" dirty="0">
              <a:solidFill>
                <a:schemeClr val="tx2"/>
              </a:solidFill>
              <a:latin typeface="Calibri" pitchFamily="34" charset="0"/>
            </a:endParaRPr>
          </a:p>
        </p:txBody>
      </p:sp>
      <p:pic>
        <p:nvPicPr>
          <p:cNvPr id="45" name="Picture 2" descr="C:\Octavio\CERN\cern_logo_white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" y="68882"/>
            <a:ext cx="952200" cy="921718"/>
          </a:xfrm>
          <a:prstGeom prst="rect">
            <a:avLst/>
          </a:prstGeom>
          <a:noFill/>
        </p:spPr>
      </p:pic>
      <p:grpSp>
        <p:nvGrpSpPr>
          <p:cNvPr id="2" name="Group 36"/>
          <p:cNvGrpSpPr/>
          <p:nvPr/>
        </p:nvGrpSpPr>
        <p:grpSpPr>
          <a:xfrm>
            <a:off x="1371600" y="1828800"/>
            <a:ext cx="6172200" cy="4876800"/>
            <a:chOff x="762000" y="1447800"/>
            <a:chExt cx="6172200" cy="4876800"/>
          </a:xfrm>
        </p:grpSpPr>
        <p:pic>
          <p:nvPicPr>
            <p:cNvPr id="33794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 l="17969" t="25000" r="18750" b="8333"/>
            <a:stretch>
              <a:fillRect/>
            </a:stretch>
          </p:blipFill>
          <p:spPr bwMode="auto">
            <a:xfrm>
              <a:off x="762000" y="1447800"/>
              <a:ext cx="6172200" cy="4876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5" name="Ovale 79"/>
            <p:cNvSpPr/>
            <p:nvPr/>
          </p:nvSpPr>
          <p:spPr>
            <a:xfrm>
              <a:off x="1219200" y="3505200"/>
              <a:ext cx="5638800" cy="381000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" name="Rectangle 38"/>
          <p:cNvSpPr/>
          <p:nvPr/>
        </p:nvSpPr>
        <p:spPr>
          <a:xfrm>
            <a:off x="762000" y="6019800"/>
            <a:ext cx="7696200" cy="38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1400" dirty="0" smtClean="0">
                <a:solidFill>
                  <a:schemeClr val="tx2"/>
                </a:solidFill>
                <a:latin typeface="Calibri" pitchFamily="34" charset="0"/>
              </a:rPr>
              <a:t>B. Goddard at LIU-SPS Coordination Meeting - 22 June 2011   </a:t>
            </a:r>
          </a:p>
        </p:txBody>
      </p:sp>
      <p:cxnSp>
        <p:nvCxnSpPr>
          <p:cNvPr id="11" name="Straight Arrow Connector 61"/>
          <p:cNvCxnSpPr>
            <a:stCxn id="27" idx="2"/>
          </p:cNvCxnSpPr>
          <p:nvPr/>
        </p:nvCxnSpPr>
        <p:spPr>
          <a:xfrm rot="16200000" flipH="1">
            <a:off x="1449835" y="3507234"/>
            <a:ext cx="262631" cy="1257300"/>
          </a:xfrm>
          <a:prstGeom prst="straightConnector1">
            <a:avLst/>
          </a:prstGeom>
          <a:ln w="28575">
            <a:solidFill>
              <a:schemeClr val="accent1"/>
            </a:solidFill>
            <a:tailEnd type="stealth" w="lg" len="lg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2" name="Straight Arrow Connector 62"/>
          <p:cNvCxnSpPr>
            <a:stCxn id="27" idx="2"/>
          </p:cNvCxnSpPr>
          <p:nvPr/>
        </p:nvCxnSpPr>
        <p:spPr>
          <a:xfrm rot="16200000" flipH="1">
            <a:off x="1145035" y="3812034"/>
            <a:ext cx="796031" cy="1181100"/>
          </a:xfrm>
          <a:prstGeom prst="straightConnector1">
            <a:avLst/>
          </a:prstGeom>
          <a:ln w="28575">
            <a:solidFill>
              <a:schemeClr val="accent1"/>
            </a:solidFill>
            <a:tailEnd type="stealth" w="lg" len="lg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9" name="Straight Arrow Connector 62"/>
          <p:cNvCxnSpPr>
            <a:stCxn id="27" idx="2"/>
          </p:cNvCxnSpPr>
          <p:nvPr/>
        </p:nvCxnSpPr>
        <p:spPr>
          <a:xfrm rot="16200000" flipH="1">
            <a:off x="954535" y="4002534"/>
            <a:ext cx="1177031" cy="1181100"/>
          </a:xfrm>
          <a:prstGeom prst="straightConnector1">
            <a:avLst/>
          </a:prstGeom>
          <a:ln w="28575">
            <a:solidFill>
              <a:schemeClr val="accent1"/>
            </a:solidFill>
            <a:tailEnd type="stealth" w="lg" len="lg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7" name="Rectangle 38"/>
          <p:cNvSpPr/>
          <p:nvPr/>
        </p:nvSpPr>
        <p:spPr>
          <a:xfrm>
            <a:off x="152400" y="3124200"/>
            <a:ext cx="1600200" cy="8803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b="1" dirty="0" smtClean="0">
                <a:solidFill>
                  <a:schemeClr val="tx2"/>
                </a:solidFill>
              </a:rPr>
              <a:t>Ideas for future studies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14" name="Rectangle 38"/>
          <p:cNvSpPr/>
          <p:nvPr/>
        </p:nvSpPr>
        <p:spPr>
          <a:xfrm>
            <a:off x="1066800" y="685800"/>
            <a:ext cx="76962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dirty="0" smtClean="0">
                <a:solidFill>
                  <a:schemeClr val="tx2"/>
                </a:solidFill>
              </a:rPr>
              <a:t>The 5ns </a:t>
            </a:r>
            <a:r>
              <a:rPr lang="en-US" sz="2000" dirty="0" smtClean="0">
                <a:solidFill>
                  <a:schemeClr val="tx2"/>
                </a:solidFill>
              </a:rPr>
              <a:t>beam filling the machine </a:t>
            </a:r>
            <a:r>
              <a:rPr lang="en-US" sz="2000" dirty="0" smtClean="0">
                <a:solidFill>
                  <a:schemeClr val="tx2"/>
                </a:solidFill>
              </a:rPr>
              <a:t>scrubs more efficiently then the nominal 25ns if its </a:t>
            </a:r>
            <a:r>
              <a:rPr lang="en-US" sz="2000" b="1" dirty="0" smtClean="0">
                <a:solidFill>
                  <a:schemeClr val="tx2"/>
                </a:solidFill>
              </a:rPr>
              <a:t>intensity is &gt;2.5 </a:t>
            </a:r>
            <a:r>
              <a:rPr lang="en-US" sz="2000" b="1" dirty="0" smtClean="0">
                <a:solidFill>
                  <a:schemeClr val="tx2"/>
                </a:solidFill>
                <a:latin typeface="Calibri" pitchFamily="34" charset="0"/>
              </a:rPr>
              <a:t>∙10</a:t>
            </a:r>
            <a:r>
              <a:rPr lang="en-US" sz="2000" b="1" baseline="30000" dirty="0" smtClean="0">
                <a:solidFill>
                  <a:schemeClr val="tx2"/>
                </a:solidFill>
                <a:latin typeface="Calibri" pitchFamily="34" charset="0"/>
              </a:rPr>
              <a:t>10</a:t>
            </a:r>
            <a:r>
              <a:rPr lang="en-US" sz="2000" b="1" dirty="0" smtClean="0">
                <a:solidFill>
                  <a:schemeClr val="tx2"/>
                </a:solidFill>
                <a:latin typeface="Calibri" pitchFamily="34" charset="0"/>
              </a:rPr>
              <a:t>ppb.</a:t>
            </a:r>
            <a:endParaRPr lang="en-US" sz="2000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5" name="Straight Connector 6"/>
          <p:cNvCxnSpPr/>
          <p:nvPr/>
        </p:nvCxnSpPr>
        <p:spPr>
          <a:xfrm flipV="1">
            <a:off x="1028400" y="457200"/>
            <a:ext cx="7810800" cy="3659"/>
          </a:xfrm>
          <a:prstGeom prst="line">
            <a:avLst/>
          </a:prstGeom>
          <a:ln w="34925" cap="rnd">
            <a:solidFill>
              <a:schemeClr val="tx2">
                <a:lumMod val="60000"/>
                <a:lumOff val="40000"/>
              </a:schemeClr>
            </a:solidFill>
            <a:round/>
          </a:ln>
          <a:effectLst>
            <a:outerShdw blurRad="50800" dist="38100" dir="5400000" algn="t" rotWithShape="0">
              <a:schemeClr val="accent1">
                <a:lumMod val="60000"/>
                <a:lumOff val="40000"/>
                <a:alpha val="40000"/>
              </a:scheme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6" name="Picture 2" descr="C:\Octavio\CERN\cern_logo_white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" y="68882"/>
            <a:ext cx="952200" cy="921718"/>
          </a:xfrm>
          <a:prstGeom prst="rect">
            <a:avLst/>
          </a:prstGeom>
          <a:noFill/>
        </p:spPr>
      </p:pic>
      <p:sp>
        <p:nvSpPr>
          <p:cNvPr id="28" name="TextBox 7"/>
          <p:cNvSpPr txBox="1"/>
          <p:nvPr/>
        </p:nvSpPr>
        <p:spPr>
          <a:xfrm>
            <a:off x="0" y="3124200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tx2"/>
                </a:solidFill>
                <a:latin typeface="Calibri" pitchFamily="34" charset="0"/>
              </a:rPr>
              <a:t>Thanks for your attention!</a:t>
            </a:r>
            <a:endParaRPr lang="en-US" sz="3200" b="1" dirty="0">
              <a:solidFill>
                <a:schemeClr val="tx2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4" name="Straight Connector 6"/>
          <p:cNvCxnSpPr/>
          <p:nvPr/>
        </p:nvCxnSpPr>
        <p:spPr>
          <a:xfrm flipV="1">
            <a:off x="1028400" y="457200"/>
            <a:ext cx="7810800" cy="3659"/>
          </a:xfrm>
          <a:prstGeom prst="line">
            <a:avLst/>
          </a:prstGeom>
          <a:ln w="34925" cap="rnd">
            <a:solidFill>
              <a:schemeClr val="tx2">
                <a:lumMod val="60000"/>
                <a:lumOff val="40000"/>
              </a:schemeClr>
            </a:solidFill>
            <a:round/>
          </a:ln>
          <a:effectLst>
            <a:outerShdw blurRad="50800" dist="38100" dir="5400000" algn="t" rotWithShape="0">
              <a:schemeClr val="accent1">
                <a:lumMod val="60000"/>
                <a:lumOff val="40000"/>
                <a:alpha val="40000"/>
              </a:scheme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7"/>
          <p:cNvSpPr txBox="1"/>
          <p:nvPr/>
        </p:nvSpPr>
        <p:spPr>
          <a:xfrm>
            <a:off x="1219200" y="0"/>
            <a:ext cx="762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b="1" dirty="0" smtClean="0">
                <a:solidFill>
                  <a:schemeClr val="tx2"/>
                </a:solidFill>
                <a:latin typeface="Calibri" pitchFamily="34" charset="0"/>
              </a:rPr>
              <a:t>SPS scrubbing – investigated scenarios</a:t>
            </a:r>
            <a:endParaRPr lang="en-US" sz="2400" b="1" dirty="0">
              <a:solidFill>
                <a:schemeClr val="tx2"/>
              </a:solidFill>
              <a:latin typeface="Calibri" pitchFamily="34" charset="0"/>
            </a:endParaRPr>
          </a:p>
        </p:txBody>
      </p:sp>
      <p:pic>
        <p:nvPicPr>
          <p:cNvPr id="45" name="Picture 2" descr="C:\Octavio\CERN\cern_logo_white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" y="68882"/>
            <a:ext cx="952200" cy="921718"/>
          </a:xfrm>
          <a:prstGeom prst="rect">
            <a:avLst/>
          </a:prstGeom>
          <a:noFill/>
        </p:spPr>
      </p:pic>
      <p:sp>
        <p:nvSpPr>
          <p:cNvPr id="15" name="Rectangle 14"/>
          <p:cNvSpPr/>
          <p:nvPr/>
        </p:nvSpPr>
        <p:spPr>
          <a:xfrm>
            <a:off x="457200" y="1066800"/>
            <a:ext cx="82296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 smtClean="0">
                <a:solidFill>
                  <a:schemeClr val="tx2"/>
                </a:solidFill>
                <a:latin typeface="Calibri" pitchFamily="34" charset="0"/>
              </a:rPr>
              <a:t>We have considered two possible situations that are of interest for the scrubbing run of the SPS: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4" name="Straight Connector 6"/>
          <p:cNvCxnSpPr/>
          <p:nvPr/>
        </p:nvCxnSpPr>
        <p:spPr>
          <a:xfrm flipV="1">
            <a:off x="1028400" y="457200"/>
            <a:ext cx="7810800" cy="3659"/>
          </a:xfrm>
          <a:prstGeom prst="line">
            <a:avLst/>
          </a:prstGeom>
          <a:ln w="34925" cap="rnd">
            <a:solidFill>
              <a:schemeClr val="tx2">
                <a:lumMod val="60000"/>
                <a:lumOff val="40000"/>
              </a:schemeClr>
            </a:solidFill>
            <a:round/>
          </a:ln>
          <a:effectLst>
            <a:outerShdw blurRad="50800" dist="38100" dir="5400000" algn="t" rotWithShape="0">
              <a:schemeClr val="accent1">
                <a:lumMod val="60000"/>
                <a:lumOff val="40000"/>
                <a:alpha val="40000"/>
              </a:scheme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7"/>
          <p:cNvSpPr txBox="1"/>
          <p:nvPr/>
        </p:nvSpPr>
        <p:spPr>
          <a:xfrm>
            <a:off x="1219200" y="0"/>
            <a:ext cx="762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b="1" dirty="0" smtClean="0">
                <a:solidFill>
                  <a:schemeClr val="tx2"/>
                </a:solidFill>
                <a:latin typeface="Calibri" pitchFamily="34" charset="0"/>
              </a:rPr>
              <a:t>SPS scrubbing – investigated scenarios</a:t>
            </a:r>
            <a:endParaRPr lang="en-US" sz="2400" b="1" dirty="0">
              <a:solidFill>
                <a:schemeClr val="tx2"/>
              </a:solidFill>
              <a:latin typeface="Calibri" pitchFamily="34" charset="0"/>
            </a:endParaRPr>
          </a:p>
        </p:txBody>
      </p:sp>
      <p:pic>
        <p:nvPicPr>
          <p:cNvPr id="45" name="Picture 2" descr="C:\Octavio\CERN\cern_logo_white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" y="68882"/>
            <a:ext cx="952200" cy="921718"/>
          </a:xfrm>
          <a:prstGeom prst="rect">
            <a:avLst/>
          </a:prstGeom>
          <a:noFill/>
        </p:spPr>
      </p:pic>
      <p:grpSp>
        <p:nvGrpSpPr>
          <p:cNvPr id="2" name="Group 13"/>
          <p:cNvGrpSpPr/>
          <p:nvPr/>
        </p:nvGrpSpPr>
        <p:grpSpPr>
          <a:xfrm>
            <a:off x="6592824" y="2160814"/>
            <a:ext cx="2017776" cy="1801586"/>
            <a:chOff x="2209800" y="1464129"/>
            <a:chExt cx="4572000" cy="4082142"/>
          </a:xfrm>
        </p:grpSpPr>
        <p:sp>
          <p:nvSpPr>
            <p:cNvPr id="23" name="Arc 22"/>
            <p:cNvSpPr/>
            <p:nvPr/>
          </p:nvSpPr>
          <p:spPr>
            <a:xfrm>
              <a:off x="2209800" y="1464129"/>
              <a:ext cx="4572000" cy="4082142"/>
            </a:xfrm>
            <a:prstGeom prst="arc">
              <a:avLst>
                <a:gd name="adj1" fmla="val 42746"/>
                <a:gd name="adj2" fmla="val 28664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Arc 23"/>
            <p:cNvSpPr/>
            <p:nvPr/>
          </p:nvSpPr>
          <p:spPr>
            <a:xfrm>
              <a:off x="2362200" y="1600200"/>
              <a:ext cx="4267200" cy="3810000"/>
            </a:xfrm>
            <a:prstGeom prst="arc">
              <a:avLst>
                <a:gd name="adj1" fmla="val 14205854"/>
                <a:gd name="adj2" fmla="val 16029391"/>
              </a:avLst>
            </a:prstGeom>
            <a:ln>
              <a:solidFill>
                <a:srgbClr val="FF0000"/>
              </a:solidFill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Arc 24"/>
            <p:cNvSpPr/>
            <p:nvPr/>
          </p:nvSpPr>
          <p:spPr>
            <a:xfrm>
              <a:off x="2362200" y="1600200"/>
              <a:ext cx="4267200" cy="3810000"/>
            </a:xfrm>
            <a:prstGeom prst="arc">
              <a:avLst>
                <a:gd name="adj1" fmla="val 16270234"/>
                <a:gd name="adj2" fmla="val 18027933"/>
              </a:avLst>
            </a:prstGeom>
            <a:ln>
              <a:solidFill>
                <a:srgbClr val="FF0000"/>
              </a:solidFill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Arc 25"/>
            <p:cNvSpPr/>
            <p:nvPr/>
          </p:nvSpPr>
          <p:spPr>
            <a:xfrm>
              <a:off x="2362200" y="1600200"/>
              <a:ext cx="4267200" cy="3810000"/>
            </a:xfrm>
            <a:prstGeom prst="arc">
              <a:avLst>
                <a:gd name="adj1" fmla="val 18262291"/>
                <a:gd name="adj2" fmla="val 19925056"/>
              </a:avLst>
            </a:prstGeom>
            <a:ln>
              <a:solidFill>
                <a:srgbClr val="FF0000"/>
              </a:solidFill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Arc 26"/>
            <p:cNvSpPr/>
            <p:nvPr/>
          </p:nvSpPr>
          <p:spPr>
            <a:xfrm>
              <a:off x="2362200" y="1600200"/>
              <a:ext cx="4267200" cy="3810000"/>
            </a:xfrm>
            <a:prstGeom prst="arc">
              <a:avLst>
                <a:gd name="adj1" fmla="val 20105301"/>
                <a:gd name="adj2" fmla="val 74115"/>
              </a:avLst>
            </a:prstGeom>
            <a:ln>
              <a:solidFill>
                <a:srgbClr val="FF0000"/>
              </a:solidFill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Arc 12"/>
            <p:cNvSpPr/>
            <p:nvPr/>
          </p:nvSpPr>
          <p:spPr>
            <a:xfrm>
              <a:off x="2514599" y="1752600"/>
              <a:ext cx="3962402" cy="3537858"/>
            </a:xfrm>
            <a:prstGeom prst="arc">
              <a:avLst>
                <a:gd name="adj1" fmla="val 42746"/>
                <a:gd name="adj2" fmla="val 28664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Rectangle 14"/>
          <p:cNvSpPr/>
          <p:nvPr/>
        </p:nvSpPr>
        <p:spPr>
          <a:xfrm>
            <a:off x="457200" y="1066800"/>
            <a:ext cx="82296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 smtClean="0">
                <a:solidFill>
                  <a:schemeClr val="tx2"/>
                </a:solidFill>
                <a:latin typeface="Calibri" pitchFamily="34" charset="0"/>
              </a:rPr>
              <a:t>We have considered two possible situations that are of interest for the scrubbing run of the SPS:</a:t>
            </a:r>
          </a:p>
        </p:txBody>
      </p:sp>
      <p:sp>
        <p:nvSpPr>
          <p:cNvPr id="16" name="Rectangle 15"/>
          <p:cNvSpPr/>
          <p:nvPr/>
        </p:nvSpPr>
        <p:spPr>
          <a:xfrm>
            <a:off x="533400" y="2133600"/>
            <a:ext cx="6248400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en-US" b="1" dirty="0" smtClean="0">
                <a:solidFill>
                  <a:schemeClr val="tx2"/>
                </a:solidFill>
                <a:latin typeface="Calibri" pitchFamily="34" charset="0"/>
              </a:rPr>
              <a:t>25ns nominal beam </a:t>
            </a:r>
            <a:r>
              <a:rPr lang="en-US" dirty="0" smtClean="0">
                <a:solidFill>
                  <a:schemeClr val="tx2"/>
                </a:solidFill>
                <a:latin typeface="Calibri" pitchFamily="34" charset="0"/>
              </a:rPr>
              <a:t>(bunch spacing </a:t>
            </a:r>
            <a:r>
              <a:rPr lang="en-US" b="1" dirty="0" smtClean="0">
                <a:solidFill>
                  <a:schemeClr val="tx2"/>
                </a:solidFill>
                <a:latin typeface="Calibri" pitchFamily="34" charset="0"/>
              </a:rPr>
              <a:t>25ns</a:t>
            </a:r>
            <a:r>
              <a:rPr lang="en-US" dirty="0" smtClean="0">
                <a:solidFill>
                  <a:schemeClr val="tx2"/>
                </a:solidFill>
                <a:latin typeface="Calibri" pitchFamily="34" charset="0"/>
              </a:rPr>
              <a:t> intensity </a:t>
            </a:r>
            <a:r>
              <a:rPr lang="en-US" b="1" dirty="0" smtClean="0">
                <a:solidFill>
                  <a:schemeClr val="tx2"/>
                </a:solidFill>
                <a:latin typeface="Calibri" pitchFamily="34" charset="0"/>
              </a:rPr>
              <a:t>1.1∙10</a:t>
            </a:r>
            <a:r>
              <a:rPr lang="en-US" b="1" baseline="30000" dirty="0" smtClean="0">
                <a:solidFill>
                  <a:schemeClr val="tx2"/>
                </a:solidFill>
                <a:latin typeface="Calibri" pitchFamily="34" charset="0"/>
              </a:rPr>
              <a:t>11</a:t>
            </a:r>
            <a:r>
              <a:rPr lang="en-US" b="1" dirty="0" smtClean="0">
                <a:solidFill>
                  <a:schemeClr val="tx2"/>
                </a:solidFill>
                <a:latin typeface="Calibri" pitchFamily="34" charset="0"/>
              </a:rPr>
              <a:t>ppb</a:t>
            </a:r>
            <a:r>
              <a:rPr lang="en-US" dirty="0" smtClean="0">
                <a:solidFill>
                  <a:schemeClr val="tx2"/>
                </a:solidFill>
                <a:latin typeface="Calibri" pitchFamily="34" charset="0"/>
              </a:rPr>
              <a:t>)  </a:t>
            </a:r>
          </a:p>
        </p:txBody>
      </p:sp>
      <p:sp>
        <p:nvSpPr>
          <p:cNvPr id="36" name="Rectangle 35"/>
          <p:cNvSpPr/>
          <p:nvPr/>
        </p:nvSpPr>
        <p:spPr>
          <a:xfrm>
            <a:off x="609600" y="2590800"/>
            <a:ext cx="1828800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 smtClean="0">
                <a:solidFill>
                  <a:schemeClr val="tx2"/>
                </a:solidFill>
                <a:latin typeface="Calibri" pitchFamily="34" charset="0"/>
              </a:rPr>
              <a:t> Filling pattern:</a:t>
            </a:r>
          </a:p>
        </p:txBody>
      </p:sp>
      <p:sp>
        <p:nvSpPr>
          <p:cNvPr id="35" name="Rettangolo 96"/>
          <p:cNvSpPr/>
          <p:nvPr/>
        </p:nvSpPr>
        <p:spPr>
          <a:xfrm>
            <a:off x="2819400" y="3200400"/>
            <a:ext cx="228600" cy="3048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8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39" name="Rettangolo 79"/>
          <p:cNvSpPr/>
          <p:nvPr/>
        </p:nvSpPr>
        <p:spPr>
          <a:xfrm>
            <a:off x="3048000" y="3200400"/>
            <a:ext cx="990600" cy="3048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72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40" name="Rettangolo 96"/>
          <p:cNvSpPr/>
          <p:nvPr/>
        </p:nvSpPr>
        <p:spPr>
          <a:xfrm>
            <a:off x="4038600" y="3200400"/>
            <a:ext cx="228600" cy="3048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8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1" name="Rettangolo 79"/>
          <p:cNvSpPr/>
          <p:nvPr/>
        </p:nvSpPr>
        <p:spPr>
          <a:xfrm>
            <a:off x="4267200" y="3200400"/>
            <a:ext cx="990600" cy="3048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72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48" name="Rettangolo 79"/>
          <p:cNvSpPr/>
          <p:nvPr/>
        </p:nvSpPr>
        <p:spPr>
          <a:xfrm>
            <a:off x="609600" y="3200400"/>
            <a:ext cx="990600" cy="3048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72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49" name="Rettangolo 96"/>
          <p:cNvSpPr/>
          <p:nvPr/>
        </p:nvSpPr>
        <p:spPr>
          <a:xfrm>
            <a:off x="1600200" y="3200400"/>
            <a:ext cx="228600" cy="3048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8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50" name="Rettangolo 79"/>
          <p:cNvSpPr/>
          <p:nvPr/>
        </p:nvSpPr>
        <p:spPr>
          <a:xfrm>
            <a:off x="1828800" y="3200400"/>
            <a:ext cx="990600" cy="3048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72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52" name="Rectangle 15"/>
          <p:cNvSpPr/>
          <p:nvPr/>
        </p:nvSpPr>
        <p:spPr>
          <a:xfrm>
            <a:off x="609600" y="3504108"/>
            <a:ext cx="4648200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1400" dirty="0" smtClean="0">
                <a:solidFill>
                  <a:schemeClr val="tx2"/>
                </a:solidFill>
                <a:latin typeface="Calibri" pitchFamily="34" charset="0"/>
              </a:rPr>
              <a:t>25ns buckets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4" name="Straight Connector 6"/>
          <p:cNvCxnSpPr/>
          <p:nvPr/>
        </p:nvCxnSpPr>
        <p:spPr>
          <a:xfrm flipV="1">
            <a:off x="1028400" y="457200"/>
            <a:ext cx="7810800" cy="3659"/>
          </a:xfrm>
          <a:prstGeom prst="line">
            <a:avLst/>
          </a:prstGeom>
          <a:ln w="34925" cap="rnd">
            <a:solidFill>
              <a:schemeClr val="tx2">
                <a:lumMod val="60000"/>
                <a:lumOff val="40000"/>
              </a:schemeClr>
            </a:solidFill>
            <a:round/>
          </a:ln>
          <a:effectLst>
            <a:outerShdw blurRad="50800" dist="38100" dir="5400000" algn="t" rotWithShape="0">
              <a:schemeClr val="accent1">
                <a:lumMod val="60000"/>
                <a:lumOff val="40000"/>
                <a:alpha val="40000"/>
              </a:scheme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7"/>
          <p:cNvSpPr txBox="1"/>
          <p:nvPr/>
        </p:nvSpPr>
        <p:spPr>
          <a:xfrm>
            <a:off x="1219200" y="0"/>
            <a:ext cx="762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b="1" dirty="0" smtClean="0">
                <a:solidFill>
                  <a:schemeClr val="tx2"/>
                </a:solidFill>
                <a:latin typeface="Calibri" pitchFamily="34" charset="0"/>
              </a:rPr>
              <a:t>SPS scrubbing – investigated scenarios</a:t>
            </a:r>
            <a:endParaRPr lang="en-US" sz="2400" b="1" dirty="0">
              <a:solidFill>
                <a:schemeClr val="tx2"/>
              </a:solidFill>
              <a:latin typeface="Calibri" pitchFamily="34" charset="0"/>
            </a:endParaRPr>
          </a:p>
        </p:txBody>
      </p:sp>
      <p:pic>
        <p:nvPicPr>
          <p:cNvPr id="45" name="Picture 2" descr="C:\Octavio\CERN\cern_logo_white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" y="68882"/>
            <a:ext cx="952200" cy="921718"/>
          </a:xfrm>
          <a:prstGeom prst="rect">
            <a:avLst/>
          </a:prstGeom>
          <a:noFill/>
        </p:spPr>
      </p:pic>
      <p:grpSp>
        <p:nvGrpSpPr>
          <p:cNvPr id="2" name="Group 13"/>
          <p:cNvGrpSpPr/>
          <p:nvPr/>
        </p:nvGrpSpPr>
        <p:grpSpPr>
          <a:xfrm>
            <a:off x="6592824" y="2160814"/>
            <a:ext cx="2017776" cy="1801586"/>
            <a:chOff x="2209800" y="1464129"/>
            <a:chExt cx="4572000" cy="4082142"/>
          </a:xfrm>
        </p:grpSpPr>
        <p:sp>
          <p:nvSpPr>
            <p:cNvPr id="23" name="Arc 22"/>
            <p:cNvSpPr/>
            <p:nvPr/>
          </p:nvSpPr>
          <p:spPr>
            <a:xfrm>
              <a:off x="2209800" y="1464129"/>
              <a:ext cx="4572000" cy="4082142"/>
            </a:xfrm>
            <a:prstGeom prst="arc">
              <a:avLst>
                <a:gd name="adj1" fmla="val 42746"/>
                <a:gd name="adj2" fmla="val 28664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Arc 23"/>
            <p:cNvSpPr/>
            <p:nvPr/>
          </p:nvSpPr>
          <p:spPr>
            <a:xfrm>
              <a:off x="2362200" y="1600200"/>
              <a:ext cx="4267200" cy="3810000"/>
            </a:xfrm>
            <a:prstGeom prst="arc">
              <a:avLst>
                <a:gd name="adj1" fmla="val 14205854"/>
                <a:gd name="adj2" fmla="val 16029391"/>
              </a:avLst>
            </a:prstGeom>
            <a:ln>
              <a:solidFill>
                <a:srgbClr val="FF0000"/>
              </a:solidFill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Arc 24"/>
            <p:cNvSpPr/>
            <p:nvPr/>
          </p:nvSpPr>
          <p:spPr>
            <a:xfrm>
              <a:off x="2362200" y="1600200"/>
              <a:ext cx="4267200" cy="3810000"/>
            </a:xfrm>
            <a:prstGeom prst="arc">
              <a:avLst>
                <a:gd name="adj1" fmla="val 16270234"/>
                <a:gd name="adj2" fmla="val 18027933"/>
              </a:avLst>
            </a:prstGeom>
            <a:ln>
              <a:solidFill>
                <a:srgbClr val="FF0000"/>
              </a:solidFill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Arc 25"/>
            <p:cNvSpPr/>
            <p:nvPr/>
          </p:nvSpPr>
          <p:spPr>
            <a:xfrm>
              <a:off x="2362200" y="1600200"/>
              <a:ext cx="4267200" cy="3810000"/>
            </a:xfrm>
            <a:prstGeom prst="arc">
              <a:avLst>
                <a:gd name="adj1" fmla="val 18262291"/>
                <a:gd name="adj2" fmla="val 19925056"/>
              </a:avLst>
            </a:prstGeom>
            <a:ln>
              <a:solidFill>
                <a:srgbClr val="FF0000"/>
              </a:solidFill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Arc 26"/>
            <p:cNvSpPr/>
            <p:nvPr/>
          </p:nvSpPr>
          <p:spPr>
            <a:xfrm>
              <a:off x="2362200" y="1600200"/>
              <a:ext cx="4267200" cy="3810000"/>
            </a:xfrm>
            <a:prstGeom prst="arc">
              <a:avLst>
                <a:gd name="adj1" fmla="val 20105301"/>
                <a:gd name="adj2" fmla="val 74115"/>
              </a:avLst>
            </a:prstGeom>
            <a:ln>
              <a:solidFill>
                <a:srgbClr val="FF0000"/>
              </a:solidFill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Arc 12"/>
            <p:cNvSpPr/>
            <p:nvPr/>
          </p:nvSpPr>
          <p:spPr>
            <a:xfrm>
              <a:off x="2514599" y="1752600"/>
              <a:ext cx="3962402" cy="3537858"/>
            </a:xfrm>
            <a:prstGeom prst="arc">
              <a:avLst>
                <a:gd name="adj1" fmla="val 42746"/>
                <a:gd name="adj2" fmla="val 28664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Rectangle 14"/>
          <p:cNvSpPr/>
          <p:nvPr/>
        </p:nvSpPr>
        <p:spPr>
          <a:xfrm>
            <a:off x="457200" y="1066800"/>
            <a:ext cx="82296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 smtClean="0">
                <a:solidFill>
                  <a:schemeClr val="tx2"/>
                </a:solidFill>
                <a:latin typeface="Calibri" pitchFamily="34" charset="0"/>
              </a:rPr>
              <a:t>We have considered two possible situations that are of interest for the scrubbing run of the SPS:</a:t>
            </a:r>
          </a:p>
        </p:txBody>
      </p:sp>
      <p:sp>
        <p:nvSpPr>
          <p:cNvPr id="16" name="Rectangle 15"/>
          <p:cNvSpPr/>
          <p:nvPr/>
        </p:nvSpPr>
        <p:spPr>
          <a:xfrm>
            <a:off x="533400" y="2133600"/>
            <a:ext cx="6248400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en-US" b="1" dirty="0" smtClean="0">
                <a:solidFill>
                  <a:schemeClr val="tx2"/>
                </a:solidFill>
                <a:latin typeface="Calibri" pitchFamily="34" charset="0"/>
              </a:rPr>
              <a:t>25ns nominal beam </a:t>
            </a:r>
            <a:r>
              <a:rPr lang="en-US" dirty="0" smtClean="0">
                <a:solidFill>
                  <a:schemeClr val="tx2"/>
                </a:solidFill>
                <a:latin typeface="Calibri" pitchFamily="34" charset="0"/>
              </a:rPr>
              <a:t>(bunch spacing </a:t>
            </a:r>
            <a:r>
              <a:rPr lang="en-US" b="1" dirty="0" smtClean="0">
                <a:solidFill>
                  <a:schemeClr val="tx2"/>
                </a:solidFill>
                <a:latin typeface="Calibri" pitchFamily="34" charset="0"/>
              </a:rPr>
              <a:t>25ns</a:t>
            </a:r>
            <a:r>
              <a:rPr lang="en-US" dirty="0" smtClean="0">
                <a:solidFill>
                  <a:schemeClr val="tx2"/>
                </a:solidFill>
                <a:latin typeface="Calibri" pitchFamily="34" charset="0"/>
              </a:rPr>
              <a:t> intensity </a:t>
            </a:r>
            <a:r>
              <a:rPr lang="en-US" b="1" dirty="0" smtClean="0">
                <a:solidFill>
                  <a:schemeClr val="tx2"/>
                </a:solidFill>
                <a:latin typeface="Calibri" pitchFamily="34" charset="0"/>
              </a:rPr>
              <a:t>1.1∙10</a:t>
            </a:r>
            <a:r>
              <a:rPr lang="en-US" b="1" baseline="30000" dirty="0" smtClean="0">
                <a:solidFill>
                  <a:schemeClr val="tx2"/>
                </a:solidFill>
                <a:latin typeface="Calibri" pitchFamily="34" charset="0"/>
              </a:rPr>
              <a:t>11</a:t>
            </a:r>
            <a:r>
              <a:rPr lang="en-US" b="1" dirty="0" smtClean="0">
                <a:solidFill>
                  <a:schemeClr val="tx2"/>
                </a:solidFill>
                <a:latin typeface="Calibri" pitchFamily="34" charset="0"/>
              </a:rPr>
              <a:t>ppb</a:t>
            </a:r>
            <a:r>
              <a:rPr lang="en-US" dirty="0" smtClean="0">
                <a:solidFill>
                  <a:schemeClr val="tx2"/>
                </a:solidFill>
                <a:latin typeface="Calibri" pitchFamily="34" charset="0"/>
              </a:rPr>
              <a:t>)  </a:t>
            </a:r>
          </a:p>
        </p:txBody>
      </p:sp>
      <p:sp>
        <p:nvSpPr>
          <p:cNvPr id="36" name="Rectangle 35"/>
          <p:cNvSpPr/>
          <p:nvPr/>
        </p:nvSpPr>
        <p:spPr>
          <a:xfrm>
            <a:off x="609600" y="2590800"/>
            <a:ext cx="1828800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 smtClean="0">
                <a:solidFill>
                  <a:schemeClr val="tx2"/>
                </a:solidFill>
                <a:latin typeface="Calibri" pitchFamily="34" charset="0"/>
              </a:rPr>
              <a:t> Filling pattern:</a:t>
            </a:r>
          </a:p>
        </p:txBody>
      </p:sp>
      <p:grpSp>
        <p:nvGrpSpPr>
          <p:cNvPr id="3" name="Group 36"/>
          <p:cNvGrpSpPr/>
          <p:nvPr/>
        </p:nvGrpSpPr>
        <p:grpSpPr>
          <a:xfrm>
            <a:off x="6592824" y="4294414"/>
            <a:ext cx="2017776" cy="1801586"/>
            <a:chOff x="2209800" y="1464129"/>
            <a:chExt cx="4572000" cy="4082142"/>
          </a:xfrm>
        </p:grpSpPr>
        <p:sp>
          <p:nvSpPr>
            <p:cNvPr id="38" name="Arc 37"/>
            <p:cNvSpPr/>
            <p:nvPr/>
          </p:nvSpPr>
          <p:spPr>
            <a:xfrm>
              <a:off x="2209800" y="1464129"/>
              <a:ext cx="4572000" cy="4082142"/>
            </a:xfrm>
            <a:prstGeom prst="arc">
              <a:avLst>
                <a:gd name="adj1" fmla="val 42746"/>
                <a:gd name="adj2" fmla="val 28664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Arc 41"/>
            <p:cNvSpPr/>
            <p:nvPr/>
          </p:nvSpPr>
          <p:spPr>
            <a:xfrm>
              <a:off x="2362200" y="1600201"/>
              <a:ext cx="4267201" cy="3810001"/>
            </a:xfrm>
            <a:prstGeom prst="arc">
              <a:avLst>
                <a:gd name="adj1" fmla="val 109703"/>
                <a:gd name="adj2" fmla="val 74115"/>
              </a:avLst>
            </a:prstGeom>
            <a:ln>
              <a:solidFill>
                <a:srgbClr val="FF0000"/>
              </a:solidFill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Arc 42"/>
            <p:cNvSpPr/>
            <p:nvPr/>
          </p:nvSpPr>
          <p:spPr>
            <a:xfrm>
              <a:off x="2514599" y="1752600"/>
              <a:ext cx="3962402" cy="3537858"/>
            </a:xfrm>
            <a:prstGeom prst="arc">
              <a:avLst>
                <a:gd name="adj1" fmla="val 42746"/>
                <a:gd name="adj2" fmla="val 28664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7" name="Rectangle 46"/>
          <p:cNvSpPr/>
          <p:nvPr/>
        </p:nvSpPr>
        <p:spPr>
          <a:xfrm>
            <a:off x="533400" y="4267200"/>
            <a:ext cx="5638800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en-US" b="1" dirty="0" smtClean="0">
                <a:solidFill>
                  <a:schemeClr val="tx2"/>
                </a:solidFill>
                <a:latin typeface="Calibri" pitchFamily="34" charset="0"/>
              </a:rPr>
              <a:t>5ns beam </a:t>
            </a:r>
            <a:r>
              <a:rPr lang="en-US" dirty="0" smtClean="0">
                <a:solidFill>
                  <a:schemeClr val="tx2"/>
                </a:solidFill>
                <a:latin typeface="Calibri" pitchFamily="34" charset="0"/>
              </a:rPr>
              <a:t>(bunch spacing </a:t>
            </a:r>
            <a:r>
              <a:rPr lang="en-US" b="1" dirty="0" smtClean="0">
                <a:solidFill>
                  <a:schemeClr val="tx2"/>
                </a:solidFill>
                <a:latin typeface="Calibri" pitchFamily="34" charset="0"/>
              </a:rPr>
              <a:t>5ns</a:t>
            </a:r>
            <a:r>
              <a:rPr lang="en-US" dirty="0" smtClean="0">
                <a:solidFill>
                  <a:schemeClr val="tx2"/>
                </a:solidFill>
                <a:latin typeface="Calibri" pitchFamily="34" charset="0"/>
              </a:rPr>
              <a:t> intensity </a:t>
            </a:r>
            <a:r>
              <a:rPr lang="en-US" b="1" dirty="0" smtClean="0">
                <a:solidFill>
                  <a:schemeClr val="tx2"/>
                </a:solidFill>
                <a:latin typeface="Calibri" pitchFamily="34" charset="0"/>
              </a:rPr>
              <a:t>&lt;7∙10</a:t>
            </a:r>
            <a:r>
              <a:rPr lang="en-US" b="1" baseline="30000" dirty="0" smtClean="0">
                <a:solidFill>
                  <a:schemeClr val="tx2"/>
                </a:solidFill>
                <a:latin typeface="Calibri" pitchFamily="34" charset="0"/>
              </a:rPr>
              <a:t>10 </a:t>
            </a:r>
            <a:r>
              <a:rPr lang="en-US" b="1" dirty="0" smtClean="0">
                <a:solidFill>
                  <a:schemeClr val="tx2"/>
                </a:solidFill>
                <a:latin typeface="Calibri" pitchFamily="34" charset="0"/>
              </a:rPr>
              <a:t>ppb</a:t>
            </a:r>
            <a:r>
              <a:rPr lang="en-US" dirty="0" smtClean="0">
                <a:solidFill>
                  <a:schemeClr val="tx2"/>
                </a:solidFill>
                <a:latin typeface="Calibri" pitchFamily="34" charset="0"/>
              </a:rPr>
              <a:t>) </a:t>
            </a:r>
          </a:p>
        </p:txBody>
      </p:sp>
      <p:sp>
        <p:nvSpPr>
          <p:cNvPr id="58" name="Rectangle 57"/>
          <p:cNvSpPr/>
          <p:nvPr/>
        </p:nvSpPr>
        <p:spPr>
          <a:xfrm>
            <a:off x="609600" y="4724400"/>
            <a:ext cx="1828800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 smtClean="0">
                <a:solidFill>
                  <a:schemeClr val="tx2"/>
                </a:solidFill>
                <a:latin typeface="Calibri" pitchFamily="34" charset="0"/>
              </a:rPr>
              <a:t> Filling pattern:</a:t>
            </a:r>
          </a:p>
        </p:txBody>
      </p:sp>
      <p:sp>
        <p:nvSpPr>
          <p:cNvPr id="35" name="Rettangolo 96"/>
          <p:cNvSpPr/>
          <p:nvPr/>
        </p:nvSpPr>
        <p:spPr>
          <a:xfrm>
            <a:off x="2819400" y="3200400"/>
            <a:ext cx="228600" cy="3048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8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39" name="Rettangolo 79"/>
          <p:cNvSpPr/>
          <p:nvPr/>
        </p:nvSpPr>
        <p:spPr>
          <a:xfrm>
            <a:off x="3048000" y="3200400"/>
            <a:ext cx="990600" cy="3048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72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40" name="Rettangolo 96"/>
          <p:cNvSpPr/>
          <p:nvPr/>
        </p:nvSpPr>
        <p:spPr>
          <a:xfrm>
            <a:off x="4038600" y="3200400"/>
            <a:ext cx="228600" cy="3048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8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1" name="Rettangolo 79"/>
          <p:cNvSpPr/>
          <p:nvPr/>
        </p:nvSpPr>
        <p:spPr>
          <a:xfrm>
            <a:off x="4267200" y="3200400"/>
            <a:ext cx="990600" cy="3048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72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48" name="Rettangolo 79"/>
          <p:cNvSpPr/>
          <p:nvPr/>
        </p:nvSpPr>
        <p:spPr>
          <a:xfrm>
            <a:off x="609600" y="3200400"/>
            <a:ext cx="990600" cy="3048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72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49" name="Rettangolo 96"/>
          <p:cNvSpPr/>
          <p:nvPr/>
        </p:nvSpPr>
        <p:spPr>
          <a:xfrm>
            <a:off x="1600200" y="3200400"/>
            <a:ext cx="228600" cy="3048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8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50" name="Rettangolo 79"/>
          <p:cNvSpPr/>
          <p:nvPr/>
        </p:nvSpPr>
        <p:spPr>
          <a:xfrm>
            <a:off x="1828800" y="3200400"/>
            <a:ext cx="990600" cy="3048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72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51" name="Rettangolo 79"/>
          <p:cNvSpPr/>
          <p:nvPr/>
        </p:nvSpPr>
        <p:spPr>
          <a:xfrm>
            <a:off x="609600" y="5257800"/>
            <a:ext cx="4648200" cy="3048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About 4600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52" name="Rectangle 15"/>
          <p:cNvSpPr/>
          <p:nvPr/>
        </p:nvSpPr>
        <p:spPr>
          <a:xfrm>
            <a:off x="609600" y="3504108"/>
            <a:ext cx="4648200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1400" dirty="0" smtClean="0">
                <a:solidFill>
                  <a:schemeClr val="tx2"/>
                </a:solidFill>
                <a:latin typeface="Calibri" pitchFamily="34" charset="0"/>
              </a:rPr>
              <a:t>25ns buckets</a:t>
            </a:r>
          </a:p>
        </p:txBody>
      </p:sp>
      <p:sp>
        <p:nvSpPr>
          <p:cNvPr id="53" name="Rectangle 15"/>
          <p:cNvSpPr/>
          <p:nvPr/>
        </p:nvSpPr>
        <p:spPr>
          <a:xfrm>
            <a:off x="609600" y="5528102"/>
            <a:ext cx="4648200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1400" dirty="0" smtClean="0">
                <a:solidFill>
                  <a:schemeClr val="tx2"/>
                </a:solidFill>
                <a:latin typeface="Calibri" pitchFamily="34" charset="0"/>
              </a:rPr>
              <a:t>5ns buckets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4" name="Straight Connector 6"/>
          <p:cNvCxnSpPr/>
          <p:nvPr/>
        </p:nvCxnSpPr>
        <p:spPr>
          <a:xfrm flipV="1">
            <a:off x="1028400" y="457200"/>
            <a:ext cx="7810800" cy="3659"/>
          </a:xfrm>
          <a:prstGeom prst="line">
            <a:avLst/>
          </a:prstGeom>
          <a:ln w="34925" cap="rnd">
            <a:solidFill>
              <a:schemeClr val="tx2">
                <a:lumMod val="60000"/>
                <a:lumOff val="40000"/>
              </a:schemeClr>
            </a:solidFill>
            <a:round/>
          </a:ln>
          <a:effectLst>
            <a:outerShdw blurRad="50800" dist="38100" dir="5400000" algn="t" rotWithShape="0">
              <a:schemeClr val="accent1">
                <a:lumMod val="60000"/>
                <a:lumOff val="40000"/>
                <a:alpha val="40000"/>
              </a:scheme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7"/>
          <p:cNvSpPr txBox="1"/>
          <p:nvPr/>
        </p:nvSpPr>
        <p:spPr>
          <a:xfrm>
            <a:off x="1219200" y="0"/>
            <a:ext cx="762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b="1" dirty="0" smtClean="0">
                <a:solidFill>
                  <a:schemeClr val="tx2"/>
                </a:solidFill>
                <a:latin typeface="Calibri" pitchFamily="34" charset="0"/>
              </a:rPr>
              <a:t>SPS scrubbing – investigated scenarios</a:t>
            </a:r>
            <a:endParaRPr lang="en-US" sz="2400" b="1" dirty="0">
              <a:solidFill>
                <a:schemeClr val="tx2"/>
              </a:solidFill>
              <a:latin typeface="Calibri" pitchFamily="34" charset="0"/>
            </a:endParaRPr>
          </a:p>
        </p:txBody>
      </p:sp>
      <p:pic>
        <p:nvPicPr>
          <p:cNvPr id="45" name="Picture 2" descr="C:\Octavio\CERN\cern_logo_white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" y="68882"/>
            <a:ext cx="952200" cy="921718"/>
          </a:xfrm>
          <a:prstGeom prst="rect">
            <a:avLst/>
          </a:prstGeom>
          <a:noFill/>
        </p:spPr>
      </p:pic>
      <p:grpSp>
        <p:nvGrpSpPr>
          <p:cNvPr id="14" name="Group 13"/>
          <p:cNvGrpSpPr/>
          <p:nvPr/>
        </p:nvGrpSpPr>
        <p:grpSpPr>
          <a:xfrm>
            <a:off x="6592824" y="2160814"/>
            <a:ext cx="2017776" cy="1801586"/>
            <a:chOff x="2209800" y="1464129"/>
            <a:chExt cx="4572000" cy="4082142"/>
          </a:xfrm>
        </p:grpSpPr>
        <p:sp>
          <p:nvSpPr>
            <p:cNvPr id="23" name="Arc 22"/>
            <p:cNvSpPr/>
            <p:nvPr/>
          </p:nvSpPr>
          <p:spPr>
            <a:xfrm>
              <a:off x="2209800" y="1464129"/>
              <a:ext cx="4572000" cy="4082142"/>
            </a:xfrm>
            <a:prstGeom prst="arc">
              <a:avLst>
                <a:gd name="adj1" fmla="val 42746"/>
                <a:gd name="adj2" fmla="val 28664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Arc 23"/>
            <p:cNvSpPr/>
            <p:nvPr/>
          </p:nvSpPr>
          <p:spPr>
            <a:xfrm>
              <a:off x="2362200" y="1600200"/>
              <a:ext cx="4267200" cy="3810000"/>
            </a:xfrm>
            <a:prstGeom prst="arc">
              <a:avLst>
                <a:gd name="adj1" fmla="val 14205854"/>
                <a:gd name="adj2" fmla="val 16029391"/>
              </a:avLst>
            </a:prstGeom>
            <a:ln>
              <a:solidFill>
                <a:srgbClr val="FF0000"/>
              </a:solidFill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Arc 24"/>
            <p:cNvSpPr/>
            <p:nvPr/>
          </p:nvSpPr>
          <p:spPr>
            <a:xfrm>
              <a:off x="2362200" y="1600200"/>
              <a:ext cx="4267200" cy="3810000"/>
            </a:xfrm>
            <a:prstGeom prst="arc">
              <a:avLst>
                <a:gd name="adj1" fmla="val 16270234"/>
                <a:gd name="adj2" fmla="val 18027933"/>
              </a:avLst>
            </a:prstGeom>
            <a:ln>
              <a:solidFill>
                <a:srgbClr val="FF0000"/>
              </a:solidFill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Arc 25"/>
            <p:cNvSpPr/>
            <p:nvPr/>
          </p:nvSpPr>
          <p:spPr>
            <a:xfrm>
              <a:off x="2362200" y="1600200"/>
              <a:ext cx="4267200" cy="3810000"/>
            </a:xfrm>
            <a:prstGeom prst="arc">
              <a:avLst>
                <a:gd name="adj1" fmla="val 18262291"/>
                <a:gd name="adj2" fmla="val 19925056"/>
              </a:avLst>
            </a:prstGeom>
            <a:ln>
              <a:solidFill>
                <a:srgbClr val="FF0000"/>
              </a:solidFill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Arc 26"/>
            <p:cNvSpPr/>
            <p:nvPr/>
          </p:nvSpPr>
          <p:spPr>
            <a:xfrm>
              <a:off x="2362200" y="1600200"/>
              <a:ext cx="4267200" cy="3810000"/>
            </a:xfrm>
            <a:prstGeom prst="arc">
              <a:avLst>
                <a:gd name="adj1" fmla="val 20105301"/>
                <a:gd name="adj2" fmla="val 74115"/>
              </a:avLst>
            </a:prstGeom>
            <a:ln>
              <a:solidFill>
                <a:srgbClr val="FF0000"/>
              </a:solidFill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Arc 12"/>
            <p:cNvSpPr/>
            <p:nvPr/>
          </p:nvSpPr>
          <p:spPr>
            <a:xfrm>
              <a:off x="2514599" y="1752600"/>
              <a:ext cx="3962402" cy="3537858"/>
            </a:xfrm>
            <a:prstGeom prst="arc">
              <a:avLst>
                <a:gd name="adj1" fmla="val 42746"/>
                <a:gd name="adj2" fmla="val 28664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Rectangle 14"/>
          <p:cNvSpPr/>
          <p:nvPr/>
        </p:nvSpPr>
        <p:spPr>
          <a:xfrm>
            <a:off x="457200" y="1066800"/>
            <a:ext cx="82296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 smtClean="0">
                <a:solidFill>
                  <a:schemeClr val="tx2"/>
                </a:solidFill>
                <a:latin typeface="Calibri" pitchFamily="34" charset="0"/>
              </a:rPr>
              <a:t>We have considered two possible situations that are of interest for the scrubbing run of the SPS:</a:t>
            </a:r>
          </a:p>
        </p:txBody>
      </p:sp>
      <p:sp>
        <p:nvSpPr>
          <p:cNvPr id="16" name="Rectangle 15"/>
          <p:cNvSpPr/>
          <p:nvPr/>
        </p:nvSpPr>
        <p:spPr>
          <a:xfrm>
            <a:off x="533400" y="2133600"/>
            <a:ext cx="6248400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en-US" b="1" dirty="0" smtClean="0">
                <a:solidFill>
                  <a:schemeClr val="tx2"/>
                </a:solidFill>
                <a:latin typeface="Calibri" pitchFamily="34" charset="0"/>
              </a:rPr>
              <a:t>25ns nominal beam </a:t>
            </a:r>
            <a:r>
              <a:rPr lang="en-US" dirty="0" smtClean="0">
                <a:solidFill>
                  <a:schemeClr val="tx2"/>
                </a:solidFill>
                <a:latin typeface="Calibri" pitchFamily="34" charset="0"/>
              </a:rPr>
              <a:t>(bunch spacing </a:t>
            </a:r>
            <a:r>
              <a:rPr lang="en-US" b="1" dirty="0" smtClean="0">
                <a:solidFill>
                  <a:schemeClr val="tx2"/>
                </a:solidFill>
                <a:latin typeface="Calibri" pitchFamily="34" charset="0"/>
              </a:rPr>
              <a:t>25ns</a:t>
            </a:r>
            <a:r>
              <a:rPr lang="en-US" dirty="0" smtClean="0">
                <a:solidFill>
                  <a:schemeClr val="tx2"/>
                </a:solidFill>
                <a:latin typeface="Calibri" pitchFamily="34" charset="0"/>
              </a:rPr>
              <a:t> intensity </a:t>
            </a:r>
            <a:r>
              <a:rPr lang="en-US" b="1" dirty="0" smtClean="0">
                <a:solidFill>
                  <a:schemeClr val="tx2"/>
                </a:solidFill>
                <a:latin typeface="Calibri" pitchFamily="34" charset="0"/>
              </a:rPr>
              <a:t>1.1∙10</a:t>
            </a:r>
            <a:r>
              <a:rPr lang="en-US" b="1" baseline="30000" dirty="0" smtClean="0">
                <a:solidFill>
                  <a:schemeClr val="tx2"/>
                </a:solidFill>
                <a:latin typeface="Calibri" pitchFamily="34" charset="0"/>
              </a:rPr>
              <a:t>11</a:t>
            </a:r>
            <a:r>
              <a:rPr lang="en-US" b="1" dirty="0" smtClean="0">
                <a:solidFill>
                  <a:schemeClr val="tx2"/>
                </a:solidFill>
                <a:latin typeface="Calibri" pitchFamily="34" charset="0"/>
              </a:rPr>
              <a:t>ppb</a:t>
            </a:r>
            <a:r>
              <a:rPr lang="en-US" dirty="0" smtClean="0">
                <a:solidFill>
                  <a:schemeClr val="tx2"/>
                </a:solidFill>
                <a:latin typeface="Calibri" pitchFamily="34" charset="0"/>
              </a:rPr>
              <a:t>)  </a:t>
            </a:r>
          </a:p>
        </p:txBody>
      </p:sp>
      <p:sp>
        <p:nvSpPr>
          <p:cNvPr id="36" name="Rectangle 35"/>
          <p:cNvSpPr/>
          <p:nvPr/>
        </p:nvSpPr>
        <p:spPr>
          <a:xfrm>
            <a:off x="609600" y="2590800"/>
            <a:ext cx="1828800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 smtClean="0">
                <a:solidFill>
                  <a:schemeClr val="tx2"/>
                </a:solidFill>
                <a:latin typeface="Calibri" pitchFamily="34" charset="0"/>
              </a:rPr>
              <a:t> Filling pattern:</a:t>
            </a:r>
          </a:p>
        </p:txBody>
      </p:sp>
      <p:grpSp>
        <p:nvGrpSpPr>
          <p:cNvPr id="37" name="Group 36"/>
          <p:cNvGrpSpPr/>
          <p:nvPr/>
        </p:nvGrpSpPr>
        <p:grpSpPr>
          <a:xfrm>
            <a:off x="6592824" y="4294414"/>
            <a:ext cx="2017776" cy="1801586"/>
            <a:chOff x="2209800" y="1464129"/>
            <a:chExt cx="4572000" cy="4082142"/>
          </a:xfrm>
        </p:grpSpPr>
        <p:sp>
          <p:nvSpPr>
            <p:cNvPr id="38" name="Arc 37"/>
            <p:cNvSpPr/>
            <p:nvPr/>
          </p:nvSpPr>
          <p:spPr>
            <a:xfrm>
              <a:off x="2209800" y="1464129"/>
              <a:ext cx="4572000" cy="4082142"/>
            </a:xfrm>
            <a:prstGeom prst="arc">
              <a:avLst>
                <a:gd name="adj1" fmla="val 42746"/>
                <a:gd name="adj2" fmla="val 28664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Arc 41"/>
            <p:cNvSpPr/>
            <p:nvPr/>
          </p:nvSpPr>
          <p:spPr>
            <a:xfrm>
              <a:off x="2362200" y="1600201"/>
              <a:ext cx="4267201" cy="3810001"/>
            </a:xfrm>
            <a:prstGeom prst="arc">
              <a:avLst>
                <a:gd name="adj1" fmla="val 109703"/>
                <a:gd name="adj2" fmla="val 74115"/>
              </a:avLst>
            </a:prstGeom>
            <a:ln>
              <a:solidFill>
                <a:srgbClr val="FF0000"/>
              </a:solidFill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Arc 42"/>
            <p:cNvSpPr/>
            <p:nvPr/>
          </p:nvSpPr>
          <p:spPr>
            <a:xfrm>
              <a:off x="2514599" y="1752600"/>
              <a:ext cx="3962402" cy="3537858"/>
            </a:xfrm>
            <a:prstGeom prst="arc">
              <a:avLst>
                <a:gd name="adj1" fmla="val 42746"/>
                <a:gd name="adj2" fmla="val 28664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7" name="Rectangle 46"/>
          <p:cNvSpPr/>
          <p:nvPr/>
        </p:nvSpPr>
        <p:spPr>
          <a:xfrm>
            <a:off x="533400" y="4267200"/>
            <a:ext cx="5638800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en-US" b="1" dirty="0" smtClean="0">
                <a:solidFill>
                  <a:schemeClr val="tx2"/>
                </a:solidFill>
                <a:latin typeface="Calibri" pitchFamily="34" charset="0"/>
              </a:rPr>
              <a:t>5ns beam </a:t>
            </a:r>
            <a:r>
              <a:rPr lang="en-US" dirty="0" smtClean="0">
                <a:solidFill>
                  <a:schemeClr val="tx2"/>
                </a:solidFill>
                <a:latin typeface="Calibri" pitchFamily="34" charset="0"/>
              </a:rPr>
              <a:t>(bunch spacing </a:t>
            </a:r>
            <a:r>
              <a:rPr lang="en-US" b="1" dirty="0" smtClean="0">
                <a:solidFill>
                  <a:schemeClr val="tx2"/>
                </a:solidFill>
                <a:latin typeface="Calibri" pitchFamily="34" charset="0"/>
              </a:rPr>
              <a:t>5ns</a:t>
            </a:r>
            <a:r>
              <a:rPr lang="en-US" dirty="0" smtClean="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en-US" smtClean="0">
                <a:solidFill>
                  <a:schemeClr val="tx2"/>
                </a:solidFill>
                <a:latin typeface="Calibri" pitchFamily="34" charset="0"/>
              </a:rPr>
              <a:t>intensity </a:t>
            </a:r>
            <a:r>
              <a:rPr lang="en-US" b="1" smtClean="0">
                <a:solidFill>
                  <a:schemeClr val="tx2"/>
                </a:solidFill>
                <a:latin typeface="Calibri" pitchFamily="34" charset="0"/>
              </a:rPr>
              <a:t>&lt;7∙</a:t>
            </a:r>
            <a:r>
              <a:rPr lang="en-US" b="1" dirty="0" smtClean="0">
                <a:solidFill>
                  <a:schemeClr val="tx2"/>
                </a:solidFill>
                <a:latin typeface="Calibri" pitchFamily="34" charset="0"/>
              </a:rPr>
              <a:t>10</a:t>
            </a:r>
            <a:r>
              <a:rPr lang="en-US" b="1" baseline="30000" dirty="0" smtClean="0">
                <a:solidFill>
                  <a:schemeClr val="tx2"/>
                </a:solidFill>
                <a:latin typeface="Calibri" pitchFamily="34" charset="0"/>
              </a:rPr>
              <a:t>10 </a:t>
            </a:r>
            <a:r>
              <a:rPr lang="en-US" b="1" dirty="0" smtClean="0">
                <a:solidFill>
                  <a:schemeClr val="tx2"/>
                </a:solidFill>
                <a:latin typeface="Calibri" pitchFamily="34" charset="0"/>
              </a:rPr>
              <a:t>ppb</a:t>
            </a:r>
            <a:r>
              <a:rPr lang="en-US" dirty="0" smtClean="0">
                <a:solidFill>
                  <a:schemeClr val="tx2"/>
                </a:solidFill>
                <a:latin typeface="Calibri" pitchFamily="34" charset="0"/>
              </a:rPr>
              <a:t>) </a:t>
            </a:r>
          </a:p>
        </p:txBody>
      </p:sp>
      <p:sp>
        <p:nvSpPr>
          <p:cNvPr id="58" name="Rectangle 57"/>
          <p:cNvSpPr/>
          <p:nvPr/>
        </p:nvSpPr>
        <p:spPr>
          <a:xfrm>
            <a:off x="609600" y="4724400"/>
            <a:ext cx="1828800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 smtClean="0">
                <a:solidFill>
                  <a:schemeClr val="tx2"/>
                </a:solidFill>
                <a:latin typeface="Calibri" pitchFamily="34" charset="0"/>
              </a:rPr>
              <a:t> Filling pattern:</a:t>
            </a:r>
          </a:p>
        </p:txBody>
      </p:sp>
      <p:sp>
        <p:nvSpPr>
          <p:cNvPr id="66" name="Rectangle 65"/>
          <p:cNvSpPr/>
          <p:nvPr/>
        </p:nvSpPr>
        <p:spPr>
          <a:xfrm>
            <a:off x="457200" y="6096000"/>
            <a:ext cx="8229600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 smtClean="0">
                <a:solidFill>
                  <a:schemeClr val="tx2"/>
                </a:solidFill>
                <a:latin typeface="Calibri" pitchFamily="34" charset="0"/>
              </a:rPr>
              <a:t>The e</a:t>
            </a:r>
            <a:r>
              <a:rPr lang="en-US" baseline="30000" dirty="0" smtClean="0">
                <a:solidFill>
                  <a:schemeClr val="tx2"/>
                </a:solidFill>
                <a:latin typeface="Calibri" pitchFamily="34" charset="0"/>
              </a:rPr>
              <a:t>-</a:t>
            </a:r>
            <a:r>
              <a:rPr lang="en-US" dirty="0" smtClean="0">
                <a:solidFill>
                  <a:schemeClr val="tx2"/>
                </a:solidFill>
                <a:latin typeface="Calibri" pitchFamily="34" charset="0"/>
              </a:rPr>
              <a:t> cloud build-up in MBB bending magnets at injection energy has been simulated. </a:t>
            </a:r>
          </a:p>
        </p:txBody>
      </p:sp>
      <p:sp>
        <p:nvSpPr>
          <p:cNvPr id="35" name="Rettangolo 96"/>
          <p:cNvSpPr/>
          <p:nvPr/>
        </p:nvSpPr>
        <p:spPr>
          <a:xfrm>
            <a:off x="2819400" y="3200400"/>
            <a:ext cx="228600" cy="3048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8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39" name="Rettangolo 79"/>
          <p:cNvSpPr/>
          <p:nvPr/>
        </p:nvSpPr>
        <p:spPr>
          <a:xfrm>
            <a:off x="3048000" y="3200400"/>
            <a:ext cx="990600" cy="3048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72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40" name="Rettangolo 96"/>
          <p:cNvSpPr/>
          <p:nvPr/>
        </p:nvSpPr>
        <p:spPr>
          <a:xfrm>
            <a:off x="4038600" y="3200400"/>
            <a:ext cx="228600" cy="3048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8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1" name="Rettangolo 79"/>
          <p:cNvSpPr/>
          <p:nvPr/>
        </p:nvSpPr>
        <p:spPr>
          <a:xfrm>
            <a:off x="4267200" y="3200400"/>
            <a:ext cx="990600" cy="3048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72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48" name="Rettangolo 79"/>
          <p:cNvSpPr/>
          <p:nvPr/>
        </p:nvSpPr>
        <p:spPr>
          <a:xfrm>
            <a:off x="609600" y="3200400"/>
            <a:ext cx="990600" cy="3048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72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49" name="Rettangolo 96"/>
          <p:cNvSpPr/>
          <p:nvPr/>
        </p:nvSpPr>
        <p:spPr>
          <a:xfrm>
            <a:off x="1600200" y="3200400"/>
            <a:ext cx="228600" cy="3048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8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50" name="Rettangolo 79"/>
          <p:cNvSpPr/>
          <p:nvPr/>
        </p:nvSpPr>
        <p:spPr>
          <a:xfrm>
            <a:off x="1828800" y="3200400"/>
            <a:ext cx="990600" cy="3048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72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51" name="Rettangolo 79"/>
          <p:cNvSpPr/>
          <p:nvPr/>
        </p:nvSpPr>
        <p:spPr>
          <a:xfrm>
            <a:off x="609600" y="5257800"/>
            <a:ext cx="4648200" cy="3048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About 4600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52" name="Rectangle 15"/>
          <p:cNvSpPr/>
          <p:nvPr/>
        </p:nvSpPr>
        <p:spPr>
          <a:xfrm>
            <a:off x="609600" y="3504108"/>
            <a:ext cx="4648200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1400" dirty="0" smtClean="0">
                <a:solidFill>
                  <a:schemeClr val="tx2"/>
                </a:solidFill>
                <a:latin typeface="Calibri" pitchFamily="34" charset="0"/>
              </a:rPr>
              <a:t>25ns buckets</a:t>
            </a:r>
          </a:p>
        </p:txBody>
      </p:sp>
      <p:sp>
        <p:nvSpPr>
          <p:cNvPr id="53" name="Rectangle 15"/>
          <p:cNvSpPr/>
          <p:nvPr/>
        </p:nvSpPr>
        <p:spPr>
          <a:xfrm>
            <a:off x="609600" y="5528102"/>
            <a:ext cx="4648200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1400" dirty="0" smtClean="0">
                <a:solidFill>
                  <a:schemeClr val="tx2"/>
                </a:solidFill>
                <a:latin typeface="Calibri" pitchFamily="34" charset="0"/>
              </a:rPr>
              <a:t>5ns buckets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Picture 37" descr="bSpac=25_nsppb=11e10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66800" y="457200"/>
            <a:ext cx="7086298" cy="5314724"/>
          </a:xfrm>
          <a:prstGeom prst="rect">
            <a:avLst/>
          </a:prstGeom>
        </p:spPr>
      </p:pic>
      <p:cxnSp>
        <p:nvCxnSpPr>
          <p:cNvPr id="44" name="Straight Connector 6"/>
          <p:cNvCxnSpPr/>
          <p:nvPr/>
        </p:nvCxnSpPr>
        <p:spPr>
          <a:xfrm flipV="1">
            <a:off x="1028400" y="457200"/>
            <a:ext cx="7810800" cy="3659"/>
          </a:xfrm>
          <a:prstGeom prst="line">
            <a:avLst/>
          </a:prstGeom>
          <a:ln w="34925" cap="rnd">
            <a:solidFill>
              <a:schemeClr val="tx2">
                <a:lumMod val="60000"/>
                <a:lumOff val="40000"/>
              </a:schemeClr>
            </a:solidFill>
            <a:round/>
          </a:ln>
          <a:effectLst>
            <a:outerShdw blurRad="50800" dist="38100" dir="5400000" algn="t" rotWithShape="0">
              <a:schemeClr val="accent1">
                <a:lumMod val="60000"/>
                <a:lumOff val="40000"/>
                <a:alpha val="40000"/>
              </a:scheme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7"/>
          <p:cNvSpPr txBox="1"/>
          <p:nvPr/>
        </p:nvSpPr>
        <p:spPr>
          <a:xfrm>
            <a:off x="1219200" y="0"/>
            <a:ext cx="762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b="1" dirty="0" smtClean="0">
                <a:solidFill>
                  <a:schemeClr val="tx2"/>
                </a:solidFill>
                <a:latin typeface="Calibri" pitchFamily="34" charset="0"/>
              </a:rPr>
              <a:t>25ns scrubbing efficiency</a:t>
            </a:r>
            <a:endParaRPr lang="en-US" sz="2400" b="1" dirty="0">
              <a:solidFill>
                <a:schemeClr val="tx2"/>
              </a:solidFill>
              <a:latin typeface="Calibri" pitchFamily="34" charset="0"/>
            </a:endParaRPr>
          </a:p>
        </p:txBody>
      </p:sp>
      <p:cxnSp>
        <p:nvCxnSpPr>
          <p:cNvPr id="21" name="Straight Arrow Connector 27"/>
          <p:cNvCxnSpPr/>
          <p:nvPr/>
        </p:nvCxnSpPr>
        <p:spPr>
          <a:xfrm>
            <a:off x="2057400" y="6248400"/>
            <a:ext cx="5334000" cy="1588"/>
          </a:xfrm>
          <a:prstGeom prst="straightConnector1">
            <a:avLst/>
          </a:prstGeom>
          <a:ln w="38100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8"/>
          <p:cNvSpPr txBox="1"/>
          <p:nvPr/>
        </p:nvSpPr>
        <p:spPr>
          <a:xfrm>
            <a:off x="2057400" y="6324601"/>
            <a:ext cx="5334000" cy="304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/>
              <a:t>372 buckets (25ns spacing)</a:t>
            </a:r>
            <a:endParaRPr lang="en-US" sz="1400" b="1" dirty="0"/>
          </a:p>
        </p:txBody>
      </p:sp>
      <p:sp>
        <p:nvSpPr>
          <p:cNvPr id="28" name="Right Arrow 29"/>
          <p:cNvSpPr/>
          <p:nvPr/>
        </p:nvSpPr>
        <p:spPr>
          <a:xfrm rot="10800000">
            <a:off x="7543800" y="5814095"/>
            <a:ext cx="621429" cy="25834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TextBox 30"/>
          <p:cNvSpPr txBox="1"/>
          <p:nvPr/>
        </p:nvSpPr>
        <p:spPr>
          <a:xfrm>
            <a:off x="8152348" y="5638800"/>
            <a:ext cx="991652" cy="5562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Filling pattern</a:t>
            </a:r>
            <a:endParaRPr lang="en-US" b="1" dirty="0"/>
          </a:p>
        </p:txBody>
      </p:sp>
      <p:sp>
        <p:nvSpPr>
          <p:cNvPr id="32" name="Rettangolo 96"/>
          <p:cNvSpPr/>
          <p:nvPr/>
        </p:nvSpPr>
        <p:spPr>
          <a:xfrm>
            <a:off x="4267200" y="5814095"/>
            <a:ext cx="228600" cy="3048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8</a:t>
            </a:r>
            <a:endParaRPr lang="en-US" sz="1400" dirty="0">
              <a:solidFill>
                <a:schemeClr val="tx1"/>
              </a:solidFill>
            </a:endParaRPr>
          </a:p>
        </p:txBody>
      </p:sp>
      <p:pic>
        <p:nvPicPr>
          <p:cNvPr id="45" name="Picture 2" descr="C:\Octavio\CERN\cern_logo_white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" y="68882"/>
            <a:ext cx="952200" cy="921718"/>
          </a:xfrm>
          <a:prstGeom prst="rect">
            <a:avLst/>
          </a:prstGeom>
          <a:noFill/>
        </p:spPr>
      </p:pic>
      <p:sp>
        <p:nvSpPr>
          <p:cNvPr id="51" name="Rettangolo 79"/>
          <p:cNvSpPr/>
          <p:nvPr/>
        </p:nvSpPr>
        <p:spPr>
          <a:xfrm>
            <a:off x="4495800" y="5814095"/>
            <a:ext cx="990600" cy="3048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72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53" name="Rettangolo 96"/>
          <p:cNvSpPr/>
          <p:nvPr/>
        </p:nvSpPr>
        <p:spPr>
          <a:xfrm>
            <a:off x="5486400" y="5814095"/>
            <a:ext cx="228600" cy="3048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8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54" name="Rettangolo 79"/>
          <p:cNvSpPr/>
          <p:nvPr/>
        </p:nvSpPr>
        <p:spPr>
          <a:xfrm>
            <a:off x="5715000" y="5814095"/>
            <a:ext cx="990600" cy="3048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72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56" name="Rettangolo 79"/>
          <p:cNvSpPr/>
          <p:nvPr/>
        </p:nvSpPr>
        <p:spPr>
          <a:xfrm>
            <a:off x="2057400" y="5814095"/>
            <a:ext cx="990600" cy="3048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72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57" name="Rettangolo 96"/>
          <p:cNvSpPr/>
          <p:nvPr/>
        </p:nvSpPr>
        <p:spPr>
          <a:xfrm>
            <a:off x="3048000" y="5814095"/>
            <a:ext cx="228600" cy="3048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8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58" name="Rettangolo 79"/>
          <p:cNvSpPr/>
          <p:nvPr/>
        </p:nvSpPr>
        <p:spPr>
          <a:xfrm>
            <a:off x="3276600" y="5814095"/>
            <a:ext cx="990600" cy="3048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72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59" name="Rettangolo 96"/>
          <p:cNvSpPr/>
          <p:nvPr/>
        </p:nvSpPr>
        <p:spPr>
          <a:xfrm>
            <a:off x="6705600" y="5814095"/>
            <a:ext cx="685800" cy="3048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28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066800" y="3276600"/>
            <a:ext cx="7543800" cy="2438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Picture 37" descr="bSpac=25_nsppb=11e10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66800" y="457200"/>
            <a:ext cx="7086298" cy="5314724"/>
          </a:xfrm>
          <a:prstGeom prst="rect">
            <a:avLst/>
          </a:prstGeom>
        </p:spPr>
      </p:pic>
      <p:cxnSp>
        <p:nvCxnSpPr>
          <p:cNvPr id="44" name="Straight Connector 6"/>
          <p:cNvCxnSpPr/>
          <p:nvPr/>
        </p:nvCxnSpPr>
        <p:spPr>
          <a:xfrm flipV="1">
            <a:off x="1028400" y="457200"/>
            <a:ext cx="7810800" cy="3659"/>
          </a:xfrm>
          <a:prstGeom prst="line">
            <a:avLst/>
          </a:prstGeom>
          <a:ln w="34925" cap="rnd">
            <a:solidFill>
              <a:schemeClr val="tx2">
                <a:lumMod val="60000"/>
                <a:lumOff val="40000"/>
              </a:schemeClr>
            </a:solidFill>
            <a:round/>
          </a:ln>
          <a:effectLst>
            <a:outerShdw blurRad="50800" dist="38100" dir="5400000" algn="t" rotWithShape="0">
              <a:schemeClr val="accent1">
                <a:lumMod val="60000"/>
                <a:lumOff val="40000"/>
                <a:alpha val="40000"/>
              </a:scheme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7"/>
          <p:cNvSpPr txBox="1"/>
          <p:nvPr/>
        </p:nvSpPr>
        <p:spPr>
          <a:xfrm>
            <a:off x="1219200" y="0"/>
            <a:ext cx="762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b="1" dirty="0" smtClean="0">
                <a:solidFill>
                  <a:schemeClr val="tx2"/>
                </a:solidFill>
                <a:latin typeface="Calibri" pitchFamily="34" charset="0"/>
              </a:rPr>
              <a:t>25ns scrubbing efficiency</a:t>
            </a:r>
            <a:endParaRPr lang="en-US" sz="2400" b="1" dirty="0">
              <a:solidFill>
                <a:schemeClr val="tx2"/>
              </a:solidFill>
              <a:latin typeface="Calibri" pitchFamily="34" charset="0"/>
            </a:endParaRPr>
          </a:p>
        </p:txBody>
      </p:sp>
      <p:cxnSp>
        <p:nvCxnSpPr>
          <p:cNvPr id="21" name="Straight Arrow Connector 27"/>
          <p:cNvCxnSpPr/>
          <p:nvPr/>
        </p:nvCxnSpPr>
        <p:spPr>
          <a:xfrm>
            <a:off x="2057400" y="6248400"/>
            <a:ext cx="5334000" cy="1588"/>
          </a:xfrm>
          <a:prstGeom prst="straightConnector1">
            <a:avLst/>
          </a:prstGeom>
          <a:ln w="38100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8"/>
          <p:cNvSpPr txBox="1"/>
          <p:nvPr/>
        </p:nvSpPr>
        <p:spPr>
          <a:xfrm>
            <a:off x="2057400" y="6324601"/>
            <a:ext cx="5334000" cy="304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/>
              <a:t>372 buckets (25ns spacing)</a:t>
            </a:r>
            <a:endParaRPr lang="en-US" sz="1400" b="1" dirty="0"/>
          </a:p>
        </p:txBody>
      </p:sp>
      <p:sp>
        <p:nvSpPr>
          <p:cNvPr id="28" name="Right Arrow 29"/>
          <p:cNvSpPr/>
          <p:nvPr/>
        </p:nvSpPr>
        <p:spPr>
          <a:xfrm rot="10800000">
            <a:off x="7543800" y="5814095"/>
            <a:ext cx="621429" cy="25834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TextBox 30"/>
          <p:cNvSpPr txBox="1"/>
          <p:nvPr/>
        </p:nvSpPr>
        <p:spPr>
          <a:xfrm>
            <a:off x="8152348" y="5638800"/>
            <a:ext cx="991652" cy="5562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Filling pattern</a:t>
            </a:r>
            <a:endParaRPr lang="en-US" b="1" dirty="0"/>
          </a:p>
        </p:txBody>
      </p:sp>
      <p:sp>
        <p:nvSpPr>
          <p:cNvPr id="32" name="Rettangolo 96"/>
          <p:cNvSpPr/>
          <p:nvPr/>
        </p:nvSpPr>
        <p:spPr>
          <a:xfrm>
            <a:off x="4267200" y="5814095"/>
            <a:ext cx="228600" cy="3048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8</a:t>
            </a:r>
            <a:endParaRPr lang="en-US" sz="1400" dirty="0">
              <a:solidFill>
                <a:schemeClr val="tx1"/>
              </a:solidFill>
            </a:endParaRPr>
          </a:p>
        </p:txBody>
      </p:sp>
      <p:pic>
        <p:nvPicPr>
          <p:cNvPr id="45" name="Picture 2" descr="C:\Octavio\CERN\cern_logo_white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" y="68882"/>
            <a:ext cx="952200" cy="921718"/>
          </a:xfrm>
          <a:prstGeom prst="rect">
            <a:avLst/>
          </a:prstGeom>
          <a:noFill/>
        </p:spPr>
      </p:pic>
      <p:sp>
        <p:nvSpPr>
          <p:cNvPr id="51" name="Rettangolo 79"/>
          <p:cNvSpPr/>
          <p:nvPr/>
        </p:nvSpPr>
        <p:spPr>
          <a:xfrm>
            <a:off x="4495800" y="5814095"/>
            <a:ext cx="990600" cy="3048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72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53" name="Rettangolo 96"/>
          <p:cNvSpPr/>
          <p:nvPr/>
        </p:nvSpPr>
        <p:spPr>
          <a:xfrm>
            <a:off x="5486400" y="5814095"/>
            <a:ext cx="228600" cy="3048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8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54" name="Rettangolo 79"/>
          <p:cNvSpPr/>
          <p:nvPr/>
        </p:nvSpPr>
        <p:spPr>
          <a:xfrm>
            <a:off x="5715000" y="5814095"/>
            <a:ext cx="990600" cy="3048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72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56" name="Rettangolo 79"/>
          <p:cNvSpPr/>
          <p:nvPr/>
        </p:nvSpPr>
        <p:spPr>
          <a:xfrm>
            <a:off x="2057400" y="5814095"/>
            <a:ext cx="990600" cy="3048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72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57" name="Rettangolo 96"/>
          <p:cNvSpPr/>
          <p:nvPr/>
        </p:nvSpPr>
        <p:spPr>
          <a:xfrm>
            <a:off x="3048000" y="5814095"/>
            <a:ext cx="228600" cy="3048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8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58" name="Rettangolo 79"/>
          <p:cNvSpPr/>
          <p:nvPr/>
        </p:nvSpPr>
        <p:spPr>
          <a:xfrm>
            <a:off x="3276600" y="5814095"/>
            <a:ext cx="990600" cy="3048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72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59" name="Rettangolo 96"/>
          <p:cNvSpPr/>
          <p:nvPr/>
        </p:nvSpPr>
        <p:spPr>
          <a:xfrm>
            <a:off x="6705600" y="5814095"/>
            <a:ext cx="685800" cy="3048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28</a:t>
            </a:r>
            <a:endParaRPr lang="en-US" sz="1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Picture 37" descr="bSpac=25_nsppb=11e10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66800" y="457200"/>
            <a:ext cx="7086298" cy="5314724"/>
          </a:xfrm>
          <a:prstGeom prst="rect">
            <a:avLst/>
          </a:prstGeom>
        </p:spPr>
      </p:pic>
      <p:cxnSp>
        <p:nvCxnSpPr>
          <p:cNvPr id="44" name="Straight Connector 6"/>
          <p:cNvCxnSpPr/>
          <p:nvPr/>
        </p:nvCxnSpPr>
        <p:spPr>
          <a:xfrm flipV="1">
            <a:off x="1028400" y="457200"/>
            <a:ext cx="7810800" cy="3659"/>
          </a:xfrm>
          <a:prstGeom prst="line">
            <a:avLst/>
          </a:prstGeom>
          <a:ln w="34925" cap="rnd">
            <a:solidFill>
              <a:schemeClr val="tx2">
                <a:lumMod val="60000"/>
                <a:lumOff val="40000"/>
              </a:schemeClr>
            </a:solidFill>
            <a:round/>
          </a:ln>
          <a:effectLst>
            <a:outerShdw blurRad="50800" dist="38100" dir="5400000" algn="t" rotWithShape="0">
              <a:schemeClr val="accent1">
                <a:lumMod val="60000"/>
                <a:lumOff val="40000"/>
                <a:alpha val="40000"/>
              </a:scheme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7"/>
          <p:cNvSpPr txBox="1"/>
          <p:nvPr/>
        </p:nvSpPr>
        <p:spPr>
          <a:xfrm>
            <a:off x="1219200" y="0"/>
            <a:ext cx="762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b="1" dirty="0" smtClean="0">
                <a:solidFill>
                  <a:schemeClr val="tx2"/>
                </a:solidFill>
                <a:latin typeface="Calibri" pitchFamily="34" charset="0"/>
              </a:rPr>
              <a:t>25ns scrubbing efficiency</a:t>
            </a:r>
            <a:endParaRPr lang="en-US" sz="2400" b="1" dirty="0">
              <a:solidFill>
                <a:schemeClr val="tx2"/>
              </a:solidFill>
              <a:latin typeface="Calibri" pitchFamily="34" charset="0"/>
            </a:endParaRPr>
          </a:p>
        </p:txBody>
      </p:sp>
      <p:cxnSp>
        <p:nvCxnSpPr>
          <p:cNvPr id="21" name="Straight Arrow Connector 27"/>
          <p:cNvCxnSpPr/>
          <p:nvPr/>
        </p:nvCxnSpPr>
        <p:spPr>
          <a:xfrm>
            <a:off x="2057400" y="6248400"/>
            <a:ext cx="5334000" cy="1588"/>
          </a:xfrm>
          <a:prstGeom prst="straightConnector1">
            <a:avLst/>
          </a:prstGeom>
          <a:ln w="38100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8"/>
          <p:cNvSpPr txBox="1"/>
          <p:nvPr/>
        </p:nvSpPr>
        <p:spPr>
          <a:xfrm>
            <a:off x="2057400" y="6324601"/>
            <a:ext cx="5334000" cy="304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/>
              <a:t>372 buckets (25ns spacing)</a:t>
            </a:r>
            <a:endParaRPr lang="en-US" sz="1400" b="1" dirty="0"/>
          </a:p>
        </p:txBody>
      </p:sp>
      <p:sp>
        <p:nvSpPr>
          <p:cNvPr id="28" name="Right Arrow 29"/>
          <p:cNvSpPr/>
          <p:nvPr/>
        </p:nvSpPr>
        <p:spPr>
          <a:xfrm rot="10800000">
            <a:off x="7543800" y="5814095"/>
            <a:ext cx="621429" cy="25834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TextBox 30"/>
          <p:cNvSpPr txBox="1"/>
          <p:nvPr/>
        </p:nvSpPr>
        <p:spPr>
          <a:xfrm>
            <a:off x="8152348" y="5638800"/>
            <a:ext cx="991652" cy="5562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Filling pattern</a:t>
            </a:r>
            <a:endParaRPr lang="en-US" b="1" dirty="0"/>
          </a:p>
        </p:txBody>
      </p:sp>
      <p:sp>
        <p:nvSpPr>
          <p:cNvPr id="32" name="Rettangolo 96"/>
          <p:cNvSpPr/>
          <p:nvPr/>
        </p:nvSpPr>
        <p:spPr>
          <a:xfrm>
            <a:off x="4267200" y="5814095"/>
            <a:ext cx="228600" cy="3048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8</a:t>
            </a:r>
            <a:endParaRPr lang="en-US" sz="1400" dirty="0">
              <a:solidFill>
                <a:schemeClr val="tx1"/>
              </a:solidFill>
            </a:endParaRPr>
          </a:p>
        </p:txBody>
      </p:sp>
      <p:pic>
        <p:nvPicPr>
          <p:cNvPr id="45" name="Picture 2" descr="C:\Octavio\CERN\cern_logo_white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" y="68882"/>
            <a:ext cx="952200" cy="921718"/>
          </a:xfrm>
          <a:prstGeom prst="rect">
            <a:avLst/>
          </a:prstGeom>
          <a:noFill/>
        </p:spPr>
      </p:pic>
      <p:sp>
        <p:nvSpPr>
          <p:cNvPr id="51" name="Rettangolo 79"/>
          <p:cNvSpPr/>
          <p:nvPr/>
        </p:nvSpPr>
        <p:spPr>
          <a:xfrm>
            <a:off x="4495800" y="5814095"/>
            <a:ext cx="990600" cy="3048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72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53" name="Rettangolo 96"/>
          <p:cNvSpPr/>
          <p:nvPr/>
        </p:nvSpPr>
        <p:spPr>
          <a:xfrm>
            <a:off x="5486400" y="5814095"/>
            <a:ext cx="228600" cy="3048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8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54" name="Rettangolo 79"/>
          <p:cNvSpPr/>
          <p:nvPr/>
        </p:nvSpPr>
        <p:spPr>
          <a:xfrm>
            <a:off x="5715000" y="5814095"/>
            <a:ext cx="990600" cy="3048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72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56" name="Rettangolo 79"/>
          <p:cNvSpPr/>
          <p:nvPr/>
        </p:nvSpPr>
        <p:spPr>
          <a:xfrm>
            <a:off x="2057400" y="5814095"/>
            <a:ext cx="990600" cy="3048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72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57" name="Rettangolo 96"/>
          <p:cNvSpPr/>
          <p:nvPr/>
        </p:nvSpPr>
        <p:spPr>
          <a:xfrm>
            <a:off x="3048000" y="5814095"/>
            <a:ext cx="228600" cy="3048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8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58" name="Rettangolo 79"/>
          <p:cNvSpPr/>
          <p:nvPr/>
        </p:nvSpPr>
        <p:spPr>
          <a:xfrm>
            <a:off x="3276600" y="5814095"/>
            <a:ext cx="990600" cy="3048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72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59" name="Rettangolo 96"/>
          <p:cNvSpPr/>
          <p:nvPr/>
        </p:nvSpPr>
        <p:spPr>
          <a:xfrm>
            <a:off x="6705600" y="5814095"/>
            <a:ext cx="685800" cy="3048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28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648200" y="1390471"/>
            <a:ext cx="3886200" cy="120032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Since the machine is not completely filled, the e</a:t>
            </a:r>
            <a:r>
              <a:rPr lang="en-US" baseline="30000" dirty="0" smtClean="0">
                <a:solidFill>
                  <a:schemeClr val="tx2"/>
                </a:solidFill>
              </a:rPr>
              <a:t>-</a:t>
            </a:r>
            <a:r>
              <a:rPr lang="en-US" dirty="0" smtClean="0">
                <a:solidFill>
                  <a:schemeClr val="tx2"/>
                </a:solidFill>
              </a:rPr>
              <a:t> density decays after the four trains passage and this build-up is repeated at each turn.</a:t>
            </a:r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1618</TotalTime>
  <Words>709</Words>
  <Application>Microsoft Office PowerPoint</Application>
  <PresentationFormat>Presentazione su schermo (4:3)</PresentationFormat>
  <Paragraphs>139</Paragraphs>
  <Slides>21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21</vt:i4>
      </vt:variant>
    </vt:vector>
  </HeadingPairs>
  <TitlesOfParts>
    <vt:vector size="22" baseType="lpstr">
      <vt:lpstr>Tema di Office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  <vt:lpstr>Diapositiva 15</vt:lpstr>
      <vt:lpstr>Diapositiva 16</vt:lpstr>
      <vt:lpstr>Diapositiva 17</vt:lpstr>
      <vt:lpstr>Diapositiva 18</vt:lpstr>
      <vt:lpstr>Diapositiva 19</vt:lpstr>
      <vt:lpstr>Diapositiva 20</vt:lpstr>
      <vt:lpstr>Diapositiva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Gianni2</dc:creator>
  <cp:lastModifiedBy>Gianni2</cp:lastModifiedBy>
  <cp:revision>80</cp:revision>
  <dcterms:created xsi:type="dcterms:W3CDTF">2011-06-23T09:17:25Z</dcterms:created>
  <dcterms:modified xsi:type="dcterms:W3CDTF">2011-07-29T08:33:50Z</dcterms:modified>
</cp:coreProperties>
</file>