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8" r:id="rId3"/>
    <p:sldId id="268" r:id="rId4"/>
    <p:sldId id="260" r:id="rId5"/>
    <p:sldId id="267" r:id="rId6"/>
    <p:sldId id="273" r:id="rId7"/>
    <p:sldId id="274" r:id="rId8"/>
    <p:sldId id="275" r:id="rId9"/>
    <p:sldId id="277" r:id="rId10"/>
    <p:sldId id="278" r:id="rId11"/>
    <p:sldId id="279" r:id="rId12"/>
    <p:sldId id="264" r:id="rId13"/>
    <p:sldId id="266" r:id="rId14"/>
    <p:sldId id="272" r:id="rId15"/>
    <p:sldId id="271" r:id="rId16"/>
    <p:sldId id="276" r:id="rId1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82" d="100"/>
          <a:sy n="82" d="100"/>
        </p:scale>
        <p:origin x="-2184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FAF4E-3232-47B6-8F2F-F3C6B3C81634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3B9951-B83F-4C7A-BBF9-5FB69FAC59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E0A853-3F1E-4853-A07D-C67C72900860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BD945-CA6D-482F-A83F-C4833E637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>
                <a:latin typeface="Comic Sans MS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Comic Sans MS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5F621-4BE7-4188-A5F5-53EDA7F5B09F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E67B7-8EDA-48F3-8287-4046F0EC242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31" y="11906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5F621-4BE7-4188-A5F5-53EDA7F5B09F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E67B7-8EDA-48F3-8287-4046F0EC2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5F621-4BE7-4188-A5F5-53EDA7F5B09F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E67B7-8EDA-48F3-8287-4046F0EC2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Tx/>
              <a:buBlip>
                <a:blip r:embed="rId2"/>
              </a:buBlip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5F621-4BE7-4188-A5F5-53EDA7F5B09F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E67B7-8EDA-48F3-8287-4046F0EC2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5F621-4BE7-4188-A5F5-53EDA7F5B09F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E67B7-8EDA-48F3-8287-4046F0EC2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5F621-4BE7-4188-A5F5-53EDA7F5B09F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E67B7-8EDA-48F3-8287-4046F0EC2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5F621-4BE7-4188-A5F5-53EDA7F5B09F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E67B7-8EDA-48F3-8287-4046F0EC2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5F621-4BE7-4188-A5F5-53EDA7F5B09F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E67B7-8EDA-48F3-8287-4046F0EC2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5F621-4BE7-4188-A5F5-53EDA7F5B09F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E67B7-8EDA-48F3-8287-4046F0EC2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5F621-4BE7-4188-A5F5-53EDA7F5B09F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E67B7-8EDA-48F3-8287-4046F0EC2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5F621-4BE7-4188-A5F5-53EDA7F5B09F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E67B7-8EDA-48F3-8287-4046F0EC2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6F5F621-4BE7-4188-A5F5-53EDA7F5B09F}" type="datetimeFigureOut">
              <a:rPr lang="en-US" smtClean="0"/>
              <a:pPr/>
              <a:t>9/30/2011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C.  M.Bhat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37E67B7-8EDA-48F3-8287-4046F0EC242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35731" y="11906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304800" y="6248400"/>
            <a:ext cx="8534400" cy="0"/>
          </a:xfrm>
          <a:prstGeom prst="line">
            <a:avLst/>
          </a:prstGeom>
          <a:ln w="139700" cmpd="thinThick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04800" y="1295400"/>
            <a:ext cx="8534400" cy="0"/>
          </a:xfrm>
          <a:prstGeom prst="line">
            <a:avLst/>
          </a:prstGeom>
          <a:ln w="635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Comic Sans MS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Ø"/>
        <a:defRPr sz="2800" kern="1200">
          <a:solidFill>
            <a:srgbClr val="C00000"/>
          </a:solidFill>
          <a:latin typeface="Comic Sans MS" pitchFamily="66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4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C00000"/>
          </a:solidFill>
          <a:latin typeface="Comic Sans MS" pitchFamily="66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6764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e-Cloud Simulations for LHC LPA upgrade scheme</a:t>
            </a:r>
            <a:r>
              <a:rPr lang="en-US" sz="3100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C. M. Bhat and F. Zimmermann</a:t>
            </a:r>
          </a:p>
          <a:p>
            <a:endParaRPr lang="en-US" b="1" dirty="0" smtClean="0">
              <a:solidFill>
                <a:srgbClr val="00B050"/>
              </a:solidFill>
            </a:endParaRPr>
          </a:p>
          <a:p>
            <a:r>
              <a:rPr lang="en-US" b="1" dirty="0" smtClean="0">
                <a:solidFill>
                  <a:srgbClr val="00B050"/>
                </a:solidFill>
              </a:rPr>
              <a:t>e-cloud simulation meeting 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September 30, 2011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Heat load: </a:t>
            </a:r>
            <a:br>
              <a:rPr lang="en-US" sz="3600" dirty="0" smtClean="0"/>
            </a:br>
            <a:r>
              <a:rPr lang="en-US" sz="3600" dirty="0" smtClean="0"/>
              <a:t>Profile Dependence (dipole section)</a:t>
            </a:r>
            <a:endParaRPr lang="en-US" sz="3600" dirty="0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4802" y="1435259"/>
            <a:ext cx="6522244" cy="47363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>
            <a:off x="5058137" y="3891023"/>
            <a:ext cx="2152891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732621" y="3668084"/>
            <a:ext cx="968535" cy="4458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21046" y="3575485"/>
            <a:ext cx="9685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BSM</a:t>
            </a:r>
            <a:endParaRPr lang="en-US" sz="3200" b="1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894256" y="3891023"/>
            <a:ext cx="2152891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568740" y="3668084"/>
            <a:ext cx="968535" cy="4458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557165" y="3575485"/>
            <a:ext cx="9476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BLM</a:t>
            </a:r>
            <a:endParaRPr lang="en-US" sz="3200" b="1" dirty="0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1132298" y="3541853"/>
            <a:ext cx="95321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Average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>
          <a:xfrm>
            <a:off x="6545494" y="1591723"/>
            <a:ext cx="14847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4E11ppb</a:t>
            </a:r>
            <a:endParaRPr lang="en-US" sz="2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e-Cloud simulations have been carried out for LHC LPA upgrade beam parameters using realistic bunch profiles.</a:t>
            </a:r>
          </a:p>
          <a:p>
            <a:r>
              <a:rPr lang="en-US" dirty="0" smtClean="0"/>
              <a:t>The heat load for 25 </a:t>
            </a:r>
            <a:r>
              <a:rPr lang="en-US" dirty="0" err="1" smtClean="0"/>
              <a:t>nsec</a:t>
            </a:r>
            <a:r>
              <a:rPr lang="en-US" dirty="0" smtClean="0"/>
              <a:t> bunch filling pattern is about six times larger than that for 50 </a:t>
            </a:r>
            <a:r>
              <a:rPr lang="en-US" dirty="0" err="1" smtClean="0"/>
              <a:t>nsec</a:t>
            </a:r>
            <a:r>
              <a:rPr lang="en-US" dirty="0" smtClean="0"/>
              <a:t> filling in the range of 1E11 to 4E11ppb.</a:t>
            </a:r>
          </a:p>
          <a:p>
            <a:r>
              <a:rPr lang="en-US" dirty="0" smtClean="0"/>
              <a:t>From e-cloud point of view, </a:t>
            </a:r>
            <a:r>
              <a:rPr lang="en-US" dirty="0" smtClean="0">
                <a:solidFill>
                  <a:srgbClr val="FF0000"/>
                </a:solidFill>
              </a:rPr>
              <a:t>50 ns filling pattern is 3.5 times better than 25 ns  filling pattern  for the same beam current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a given intensity the BSM has about 30% larger heat load as compared to BLM profiles.  </a:t>
            </a:r>
          </a:p>
          <a:p>
            <a:pPr>
              <a:buNone/>
            </a:pPr>
            <a:r>
              <a:rPr lang="en-US" sz="2000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9372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LHC Bunch Profiles for 2 </a:t>
            </a:r>
            <a:r>
              <a:rPr lang="en-US" sz="2800" dirty="0" err="1" smtClean="0"/>
              <a:t>eVs</a:t>
            </a:r>
            <a:r>
              <a:rPr lang="en-US" sz="2800" dirty="0" smtClean="0"/>
              <a:t> beam with </a:t>
            </a:r>
            <a:br>
              <a:rPr lang="en-US" sz="2800" dirty="0" smtClean="0"/>
            </a:br>
            <a:r>
              <a:rPr lang="en-US" sz="2800" dirty="0" smtClean="0"/>
              <a:t>V2/V1=0.5, BLM  (400MHz </a:t>
            </a:r>
            <a:r>
              <a:rPr lang="en-US" sz="2800" dirty="0" smtClean="0">
                <a:sym typeface="Symbol"/>
              </a:rPr>
              <a:t></a:t>
            </a:r>
            <a:r>
              <a:rPr lang="en-US" sz="2800" dirty="0" smtClean="0"/>
              <a:t> 800MHz  </a:t>
            </a:r>
            <a:r>
              <a:rPr lang="en-US" sz="2800" dirty="0" err="1" smtClean="0"/>
              <a:t>rf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360323" y="1680100"/>
            <a:ext cx="2008883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ym typeface="Symbol"/>
              </a:rPr>
              <a:t>LE(4)=2 </a:t>
            </a:r>
            <a:r>
              <a:rPr lang="en-US" sz="1600" dirty="0" err="1" smtClean="0">
                <a:sym typeface="Symbol"/>
              </a:rPr>
              <a:t>eVs</a:t>
            </a:r>
            <a:endParaRPr lang="en-US" sz="1600" dirty="0">
              <a:sym typeface="Symbol"/>
            </a:endParaRPr>
          </a:p>
          <a:p>
            <a:pPr algn="ctr"/>
            <a:r>
              <a:rPr lang="en-US" sz="1600" dirty="0" smtClean="0">
                <a:sym typeface="Symbol"/>
              </a:rPr>
              <a:t>(</a:t>
            </a:r>
            <a:r>
              <a:rPr lang="en-US" sz="1600" dirty="0" err="1">
                <a:sym typeface="Symbol"/>
              </a:rPr>
              <a:t>E</a:t>
            </a:r>
            <a:r>
              <a:rPr lang="en-US" sz="1600" dirty="0" err="1" smtClean="0">
                <a:sym typeface="Symbol"/>
              </a:rPr>
              <a:t>,t</a:t>
            </a:r>
            <a:r>
              <a:rPr lang="en-US" sz="1600" dirty="0" smtClean="0">
                <a:sym typeface="Symbol"/>
              </a:rPr>
              <a:t>) Distributions</a:t>
            </a:r>
            <a:endParaRPr lang="en-US" sz="16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788543"/>
            <a:ext cx="7239641" cy="3929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76400"/>
            <a:ext cx="6623780" cy="4335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92202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LHC Bunch Profiles for 2 </a:t>
            </a:r>
            <a:r>
              <a:rPr lang="en-US" sz="2800" dirty="0" err="1" smtClean="0"/>
              <a:t>eVs</a:t>
            </a:r>
            <a:r>
              <a:rPr lang="en-US" sz="2800" dirty="0" smtClean="0"/>
              <a:t> beam with </a:t>
            </a:r>
            <a:br>
              <a:rPr lang="en-US" sz="2800" dirty="0" smtClean="0"/>
            </a:br>
            <a:r>
              <a:rPr lang="en-US" sz="2800" dirty="0" smtClean="0"/>
              <a:t>V2/V1=-0.5, BSM  (400MHz </a:t>
            </a:r>
            <a:r>
              <a:rPr lang="en-US" sz="2800" dirty="0" smtClean="0">
                <a:sym typeface="Symbol"/>
              </a:rPr>
              <a:t></a:t>
            </a:r>
            <a:r>
              <a:rPr lang="en-US" sz="2800" dirty="0" smtClean="0"/>
              <a:t> 800MHz  </a:t>
            </a:r>
            <a:r>
              <a:rPr lang="en-US" sz="2800" dirty="0" err="1" smtClean="0"/>
              <a:t>rf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360323" y="1680100"/>
            <a:ext cx="2008883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ym typeface="Symbol"/>
              </a:rPr>
              <a:t>LE(4)=2 </a:t>
            </a:r>
            <a:r>
              <a:rPr lang="en-US" sz="1600" dirty="0" err="1" smtClean="0">
                <a:sym typeface="Symbol"/>
              </a:rPr>
              <a:t>eVs</a:t>
            </a:r>
            <a:endParaRPr lang="en-US" sz="1600" dirty="0">
              <a:sym typeface="Symbol"/>
            </a:endParaRPr>
          </a:p>
          <a:p>
            <a:pPr algn="ctr"/>
            <a:r>
              <a:rPr lang="en-US" sz="1600" dirty="0" smtClean="0">
                <a:sym typeface="Symbol"/>
              </a:rPr>
              <a:t>(</a:t>
            </a:r>
            <a:r>
              <a:rPr lang="en-US" sz="1600" dirty="0" err="1">
                <a:sym typeface="Symbol"/>
              </a:rPr>
              <a:t>E</a:t>
            </a:r>
            <a:r>
              <a:rPr lang="en-US" sz="1600" dirty="0" err="1" smtClean="0">
                <a:sym typeface="Symbol"/>
              </a:rPr>
              <a:t>,t</a:t>
            </a:r>
            <a:r>
              <a:rPr lang="en-US" sz="1600" dirty="0" smtClean="0">
                <a:sym typeface="Symbol"/>
              </a:rPr>
              <a:t>) Distributions</a:t>
            </a:r>
            <a:endParaRPr lang="en-US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7288" y="1404938"/>
            <a:ext cx="6753225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Linear Density from ECLOUD: </a:t>
            </a:r>
            <a:br>
              <a:rPr lang="en-US" sz="3200" dirty="0" smtClean="0"/>
            </a:br>
            <a:r>
              <a:rPr lang="en-US" sz="3200" dirty="0" smtClean="0"/>
              <a:t> Drift Section (50 </a:t>
            </a:r>
            <a:r>
              <a:rPr lang="en-US" sz="3200" dirty="0" err="1" smtClean="0"/>
              <a:t>nsec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005512" y="4486275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1E11ppb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82206" y="2390775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4E11ppb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828925" y="2676525"/>
            <a:ext cx="742950" cy="5619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6200775" y="4057651"/>
            <a:ext cx="341906" cy="5429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2538" y="1452563"/>
            <a:ext cx="6772275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Linear Density from ECLOUD: </a:t>
            </a:r>
            <a:br>
              <a:rPr lang="en-US" sz="3200" dirty="0" smtClean="0"/>
            </a:br>
            <a:r>
              <a:rPr lang="en-US" sz="3200" dirty="0" smtClean="0"/>
              <a:t> Drift Section (25 </a:t>
            </a:r>
            <a:r>
              <a:rPr lang="en-US" sz="3200" dirty="0" err="1" smtClean="0"/>
              <a:t>nsec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757737" y="4212193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1E11ppb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82206" y="4231243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4E11ppb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636541" y="3095625"/>
            <a:ext cx="725784" cy="116419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4757737" y="3157538"/>
            <a:ext cx="341906" cy="11022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0150" y="1600200"/>
            <a:ext cx="67437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Linear Density from ECLOUD: </a:t>
            </a:r>
            <a:br>
              <a:rPr lang="en-US" sz="3200" dirty="0" smtClean="0"/>
            </a:br>
            <a:r>
              <a:rPr lang="en-US" sz="3200" dirty="0" smtClean="0"/>
              <a:t> Drift Section (25ns &amp; 50 </a:t>
            </a:r>
            <a:r>
              <a:rPr lang="en-US" sz="3200" dirty="0" err="1" smtClean="0"/>
              <a:t>nsec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896594" y="2124075"/>
            <a:ext cx="10134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2E11ppb</a:t>
            </a:r>
          </a:p>
          <a:p>
            <a:pPr algn="ctr"/>
            <a:r>
              <a:rPr lang="en-US" dirty="0" smtClean="0"/>
              <a:t>25nsec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082206" y="4597481"/>
            <a:ext cx="1013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4E11ppb</a:t>
            </a:r>
          </a:p>
          <a:p>
            <a:pPr algn="ctr"/>
            <a:r>
              <a:rPr lang="en-US" dirty="0" smtClean="0"/>
              <a:t>50 </a:t>
            </a:r>
            <a:r>
              <a:rPr lang="en-US" dirty="0" err="1" smtClean="0"/>
              <a:t>nsec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724150" y="3429000"/>
            <a:ext cx="0" cy="12330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724150" y="2683908"/>
            <a:ext cx="371475" cy="39266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1872" y="1562100"/>
            <a:ext cx="19503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Same Beam Current  in the LHC</a:t>
            </a:r>
            <a:endParaRPr lang="en-US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5200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Recent studies in the LHC showed that</a:t>
            </a:r>
          </a:p>
          <a:p>
            <a:pPr lvl="1"/>
            <a:r>
              <a:rPr lang="en-US" sz="1600" dirty="0" smtClean="0"/>
              <a:t> LHC beam-beam tune shift  can be &gt; 0.015/IP (LHC design limit &lt;0.015/2IPs)</a:t>
            </a:r>
          </a:p>
          <a:p>
            <a:pPr lvl="1"/>
            <a:r>
              <a:rPr lang="en-US" sz="1600" dirty="0" smtClean="0"/>
              <a:t>Acceptable pileup events at IP &lt;200 (from experimenters) </a:t>
            </a:r>
          </a:p>
          <a:p>
            <a:pPr lvl="1">
              <a:buNone/>
            </a:pPr>
            <a:r>
              <a:rPr lang="en-US" sz="1600" dirty="0" smtClean="0"/>
              <a:t>In view of these the LHC LPA parameter list is revised </a:t>
            </a:r>
            <a:r>
              <a:rPr lang="en-US" sz="1600" dirty="0" smtClean="0">
                <a:sym typeface="Wingdings" pitchFamily="2" charset="2"/>
              </a:rPr>
              <a:t> </a:t>
            </a:r>
            <a:r>
              <a:rPr lang="en-US" sz="1600" b="1" dirty="0" smtClean="0">
                <a:solidFill>
                  <a:srgbClr val="0000FF"/>
                </a:solidFill>
                <a:sym typeface="Wingdings" pitchFamily="2" charset="2"/>
              </a:rPr>
              <a:t>Next Table</a:t>
            </a:r>
            <a:endParaRPr lang="en-US" sz="1600" b="1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sz="2000" dirty="0" smtClean="0"/>
              <a:t>	Here we address the e-cloud issues for new parameters using realistic bunch profiles			</a:t>
            </a:r>
          </a:p>
          <a:p>
            <a:pPr lvl="1"/>
            <a:r>
              <a:rPr lang="en-US" sz="1600" dirty="0" smtClean="0"/>
              <a:t>Longitudinal bunch profiles are derived from ESME simulations </a:t>
            </a:r>
          </a:p>
          <a:p>
            <a:pPr lvl="2"/>
            <a:r>
              <a:rPr lang="en-US" sz="1400" dirty="0" smtClean="0"/>
              <a:t>HP distribution </a:t>
            </a:r>
            <a:r>
              <a:rPr lang="en-US" sz="1400" dirty="0" smtClean="0">
                <a:sym typeface="Wingdings" pitchFamily="2" charset="2"/>
              </a:rPr>
              <a:t> Initial distribution</a:t>
            </a:r>
          </a:p>
          <a:p>
            <a:pPr lvl="2"/>
            <a:r>
              <a:rPr lang="en-US" sz="1400" dirty="0" smtClean="0"/>
              <a:t>LE(4</a:t>
            </a:r>
            <a:r>
              <a:rPr lang="en-US" sz="1400" dirty="0" smtClean="0">
                <a:sym typeface="Symbol"/>
              </a:rPr>
              <a:t></a:t>
            </a:r>
            <a:r>
              <a:rPr lang="en-US" sz="1400" dirty="0" smtClean="0"/>
              <a:t>)= 2- 2.5  </a:t>
            </a:r>
            <a:r>
              <a:rPr lang="en-US" sz="1400" dirty="0" err="1" smtClean="0"/>
              <a:t>eVs</a:t>
            </a:r>
            <a:r>
              <a:rPr lang="en-US" sz="1400" dirty="0" smtClean="0"/>
              <a:t> </a:t>
            </a:r>
          </a:p>
          <a:p>
            <a:pPr lvl="2"/>
            <a:r>
              <a:rPr lang="en-US" sz="1400" dirty="0" smtClean="0"/>
              <a:t> Various bunch profiles are generated with h=1(400MHz </a:t>
            </a:r>
            <a:r>
              <a:rPr lang="en-US" sz="1400" dirty="0" err="1" smtClean="0"/>
              <a:t>rf</a:t>
            </a:r>
            <a:r>
              <a:rPr lang="en-US" sz="1400" dirty="0" smtClean="0"/>
              <a:t>)  and h=2 </a:t>
            </a:r>
            <a:r>
              <a:rPr lang="en-US" sz="1400" dirty="0" err="1" smtClean="0"/>
              <a:t>rf</a:t>
            </a:r>
            <a:r>
              <a:rPr lang="en-US" sz="1400" dirty="0" smtClean="0"/>
              <a:t> (800MHz </a:t>
            </a:r>
            <a:r>
              <a:rPr lang="en-US" sz="1400" dirty="0" err="1" smtClean="0"/>
              <a:t>rf</a:t>
            </a:r>
            <a:r>
              <a:rPr lang="en-US" sz="1400" dirty="0" smtClean="0"/>
              <a:t>)  systems</a:t>
            </a:r>
          </a:p>
          <a:p>
            <a:pPr lvl="2"/>
            <a:r>
              <a:rPr lang="en-US" sz="1400" dirty="0" smtClean="0"/>
              <a:t>BSM and BLM ; V2/V1= 0.25, and 0.5</a:t>
            </a:r>
          </a:p>
          <a:p>
            <a:pPr lvl="1"/>
            <a:r>
              <a:rPr lang="en-US" sz="1600" dirty="0" smtClean="0"/>
              <a:t>Bunch </a:t>
            </a:r>
            <a:r>
              <a:rPr lang="en-US" sz="1600" dirty="0" smtClean="0"/>
              <a:t>Intensity </a:t>
            </a:r>
            <a:r>
              <a:rPr lang="en-US" sz="1600" dirty="0" smtClean="0">
                <a:solidFill>
                  <a:srgbClr val="0000FF"/>
                </a:solidFill>
              </a:rPr>
              <a:t>1E11-4E11ppb,</a:t>
            </a:r>
            <a:r>
              <a:rPr lang="en-US" sz="1600" dirty="0" smtClean="0"/>
              <a:t> </a:t>
            </a:r>
            <a:r>
              <a:rPr lang="en-US" sz="1600" dirty="0" smtClean="0"/>
              <a:t>Simulations for Dipoles and Drift sections </a:t>
            </a:r>
            <a:endParaRPr lang="en-US" sz="1600" dirty="0" smtClean="0">
              <a:solidFill>
                <a:srgbClr val="0000FF"/>
              </a:solidFill>
            </a:endParaRPr>
          </a:p>
          <a:p>
            <a:pPr lvl="1"/>
            <a:r>
              <a:rPr lang="en-US" sz="1600" dirty="0" smtClean="0"/>
              <a:t>Bunch Spacing 25 </a:t>
            </a:r>
            <a:r>
              <a:rPr lang="en-US" sz="1600" dirty="0" err="1" smtClean="0"/>
              <a:t>nsec</a:t>
            </a:r>
            <a:r>
              <a:rPr lang="en-US" sz="1600" dirty="0" smtClean="0"/>
              <a:t> and 50 </a:t>
            </a:r>
            <a:r>
              <a:rPr lang="en-US" sz="1600" dirty="0" err="1" smtClean="0"/>
              <a:t>nsec</a:t>
            </a:r>
            <a:endParaRPr lang="en-US" sz="1600" dirty="0" smtClean="0"/>
          </a:p>
          <a:p>
            <a:pPr lvl="1"/>
            <a:r>
              <a:rPr lang="en-US" sz="1600" dirty="0" smtClean="0"/>
              <a:t>Assuming </a:t>
            </a:r>
          </a:p>
          <a:p>
            <a:pPr lvl="2"/>
            <a:r>
              <a:rPr lang="en-US" sz="1400" dirty="0" smtClean="0"/>
              <a:t>SEY =2.3 -1.5 (</a:t>
            </a:r>
            <a:r>
              <a:rPr lang="en-US" sz="1400" dirty="0" smtClean="0">
                <a:sym typeface="Wingdings" pitchFamily="2" charset="2"/>
              </a:rPr>
              <a:t> Only the 1.5 results will be presented)</a:t>
            </a:r>
          </a:p>
          <a:p>
            <a:pPr lvl="2"/>
            <a:r>
              <a:rPr lang="en-US" sz="1400" dirty="0" smtClean="0">
                <a:sym typeface="Wingdings" pitchFamily="2" charset="2"/>
              </a:rPr>
              <a:t>R = 0.25</a:t>
            </a:r>
          </a:p>
          <a:p>
            <a:pPr lvl="2">
              <a:buNone/>
            </a:pPr>
            <a:endParaRPr lang="en-US" sz="1400" dirty="0" smtClean="0">
              <a:sym typeface="Wingdings" pitchFamily="2" charset="2"/>
            </a:endParaRPr>
          </a:p>
          <a:p>
            <a:pPr lvl="2">
              <a:buNone/>
            </a:pPr>
            <a:endParaRPr lang="en-US" sz="14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New Parameter List for LPA scheme</a:t>
            </a:r>
            <a:endParaRPr lang="en-US" sz="32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228600" y="1371600"/>
            <a:ext cx="8839200" cy="4745750"/>
            <a:chOff x="228600" y="1371600"/>
            <a:chExt cx="8839200" cy="4745750"/>
          </a:xfrm>
        </p:grpSpPr>
        <p:grpSp>
          <p:nvGrpSpPr>
            <p:cNvPr id="21" name="Group 20"/>
            <p:cNvGrpSpPr/>
            <p:nvPr/>
          </p:nvGrpSpPr>
          <p:grpSpPr>
            <a:xfrm>
              <a:off x="228600" y="1371600"/>
              <a:ext cx="8839200" cy="4745750"/>
              <a:chOff x="228600" y="1371600"/>
              <a:chExt cx="8839200" cy="4745750"/>
            </a:xfrm>
          </p:grpSpPr>
          <p:graphicFrame>
            <p:nvGraphicFramePr>
              <p:cNvPr id="2054" name="Object 6"/>
              <p:cNvGraphicFramePr>
                <a:graphicFrameLocks noChangeAspect="1"/>
              </p:cNvGraphicFramePr>
              <p:nvPr/>
            </p:nvGraphicFramePr>
            <p:xfrm>
              <a:off x="244844" y="2362200"/>
              <a:ext cx="8654312" cy="3733800"/>
            </p:xfrm>
            <a:graphic>
              <a:graphicData uri="http://schemas.openxmlformats.org/presentationml/2006/ole">
                <p:oleObj spid="_x0000_s2054" name="Worksheet" r:id="rId3" imgW="9544050" imgH="4286250" progId="Excel.Sheet.12">
                  <p:embed/>
                </p:oleObj>
              </a:graphicData>
            </a:graphic>
          </p:graphicFrame>
          <p:sp>
            <p:nvSpPr>
              <p:cNvPr id="11" name="TextBox 10"/>
              <p:cNvSpPr txBox="1"/>
              <p:nvPr/>
            </p:nvSpPr>
            <p:spPr>
              <a:xfrm>
                <a:off x="381000" y="1371600"/>
                <a:ext cx="8686800" cy="9694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900" dirty="0" smtClean="0">
                    <a:latin typeface="Comic Sans MS" pitchFamily="66" charset="0"/>
                  </a:rPr>
                  <a:t>LHC at 7 </a:t>
                </a:r>
                <a:r>
                  <a:rPr lang="en-GB" sz="1900" dirty="0" err="1" smtClean="0">
                    <a:latin typeface="Comic Sans MS" pitchFamily="66" charset="0"/>
                  </a:rPr>
                  <a:t>TeV</a:t>
                </a:r>
                <a:r>
                  <a:rPr lang="en-GB" sz="1900" dirty="0" smtClean="0">
                    <a:latin typeface="Comic Sans MS" pitchFamily="66" charset="0"/>
                  </a:rPr>
                  <a:t>: “BLMpt5” and “BSMpt5” represent the </a:t>
                </a:r>
                <a:r>
                  <a:rPr lang="en-GB" sz="1900" dirty="0" err="1" smtClean="0">
                    <a:latin typeface="Comic Sans MS" pitchFamily="66" charset="0"/>
                  </a:rPr>
                  <a:t>rf</a:t>
                </a:r>
                <a:r>
                  <a:rPr lang="en-GB" sz="1900" dirty="0" smtClean="0">
                    <a:latin typeface="Comic Sans MS" pitchFamily="66" charset="0"/>
                  </a:rPr>
                  <a:t> voltage ratio of 0.5 with 180 deg phase apart for 1</a:t>
                </a:r>
                <a:r>
                  <a:rPr lang="en-GB" sz="1900" baseline="30000" dirty="0" smtClean="0">
                    <a:latin typeface="Comic Sans MS" pitchFamily="66" charset="0"/>
                  </a:rPr>
                  <a:t>st</a:t>
                </a:r>
                <a:r>
                  <a:rPr lang="en-GB" sz="1900" dirty="0" smtClean="0">
                    <a:latin typeface="Comic Sans MS" pitchFamily="66" charset="0"/>
                  </a:rPr>
                  <a:t> and 2</a:t>
                </a:r>
                <a:r>
                  <a:rPr lang="en-GB" sz="1900" baseline="30000" dirty="0" smtClean="0">
                    <a:latin typeface="Comic Sans MS" pitchFamily="66" charset="0"/>
                  </a:rPr>
                  <a:t>nd</a:t>
                </a:r>
                <a:r>
                  <a:rPr lang="en-GB" sz="1900" dirty="0" smtClean="0">
                    <a:latin typeface="Comic Sans MS" pitchFamily="66" charset="0"/>
                  </a:rPr>
                  <a:t> harmonic </a:t>
                </a:r>
                <a:r>
                  <a:rPr lang="en-GB" sz="1900" dirty="0" err="1" smtClean="0">
                    <a:latin typeface="Comic Sans MS" pitchFamily="66" charset="0"/>
                  </a:rPr>
                  <a:t>rf</a:t>
                </a:r>
                <a:r>
                  <a:rPr lang="en-GB" sz="1900" dirty="0" smtClean="0">
                    <a:latin typeface="Comic Sans MS" pitchFamily="66" charset="0"/>
                  </a:rPr>
                  <a:t> cavities.  (IPAC2011)</a:t>
                </a:r>
                <a:endParaRPr lang="en-US" sz="1900" dirty="0">
                  <a:latin typeface="Comic Sans MS" pitchFamily="66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228600" y="2383549"/>
                <a:ext cx="8686800" cy="373380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7" name="Group 16"/>
              <p:cNvGrpSpPr/>
              <p:nvPr/>
            </p:nvGrpSpPr>
            <p:grpSpPr>
              <a:xfrm>
                <a:off x="1714932" y="3582315"/>
                <a:ext cx="288862" cy="307777"/>
                <a:chOff x="1714932" y="3582315"/>
                <a:chExt cx="288862" cy="307777"/>
              </a:xfrm>
            </p:grpSpPr>
            <p:sp>
              <p:nvSpPr>
                <p:cNvPr id="16" name="Rectangle 15"/>
                <p:cNvSpPr/>
                <p:nvPr/>
              </p:nvSpPr>
              <p:spPr>
                <a:xfrm>
                  <a:off x="1768435" y="3659430"/>
                  <a:ext cx="153620" cy="1536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1714932" y="3582315"/>
                  <a:ext cx="28886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b="1" dirty="0" smtClean="0">
                      <a:latin typeface="Times New Roman" pitchFamily="18" charset="0"/>
                      <a:cs typeface="Times New Roman" pitchFamily="18" charset="0"/>
                      <a:sym typeface="Symbol"/>
                    </a:rPr>
                    <a:t></a:t>
                  </a:r>
                  <a:endParaRPr lang="en-US" sz="14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8" name="Group 17"/>
              <p:cNvGrpSpPr/>
              <p:nvPr/>
            </p:nvGrpSpPr>
            <p:grpSpPr>
              <a:xfrm>
                <a:off x="1657782" y="4534815"/>
                <a:ext cx="288862" cy="307777"/>
                <a:chOff x="1714932" y="3582315"/>
                <a:chExt cx="288862" cy="307777"/>
              </a:xfrm>
            </p:grpSpPr>
            <p:sp>
              <p:nvSpPr>
                <p:cNvPr id="19" name="Rectangle 18"/>
                <p:cNvSpPr/>
                <p:nvPr/>
              </p:nvSpPr>
              <p:spPr>
                <a:xfrm>
                  <a:off x="1768435" y="3659430"/>
                  <a:ext cx="153620" cy="1536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1714932" y="3582315"/>
                  <a:ext cx="28886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b="1" dirty="0" smtClean="0">
                      <a:latin typeface="Times New Roman" pitchFamily="18" charset="0"/>
                      <a:cs typeface="Times New Roman" pitchFamily="18" charset="0"/>
                      <a:sym typeface="Symbol"/>
                    </a:rPr>
                    <a:t></a:t>
                  </a:r>
                  <a:endParaRPr lang="en-US" sz="14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22" name="TextBox 21"/>
            <p:cNvSpPr txBox="1"/>
            <p:nvPr/>
          </p:nvSpPr>
          <p:spPr>
            <a:xfrm>
              <a:off x="1020017" y="4994030"/>
              <a:ext cx="5741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Times New Roman" pitchFamily="18" charset="0"/>
                  <a:cs typeface="Times New Roman" pitchFamily="18" charset="0"/>
                </a:rPr>
                <a:t>/2IPs</a:t>
              </a:r>
              <a:endParaRPr 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483826" y="5449013"/>
              <a:ext cx="64718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566010" y="5449013"/>
              <a:ext cx="694496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55163" y="5446631"/>
              <a:ext cx="1265784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297906" y="5452824"/>
              <a:ext cx="611981" cy="490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947987" y="5431630"/>
              <a:ext cx="611981" cy="490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79018" y="5431630"/>
              <a:ext cx="1316832" cy="702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924425" y="5445682"/>
              <a:ext cx="1304925" cy="561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553849" y="5428298"/>
              <a:ext cx="1132951" cy="735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267450" y="5446631"/>
              <a:ext cx="1247775" cy="490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8614050" y="5426153"/>
              <a:ext cx="254916" cy="735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279359" y="5432585"/>
              <a:ext cx="254916" cy="735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256689" y="5422104"/>
              <a:ext cx="254916" cy="735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983959" y="5445203"/>
              <a:ext cx="254916" cy="735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650459" y="5404366"/>
              <a:ext cx="254916" cy="735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278856" y="5442581"/>
              <a:ext cx="254916" cy="735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659856" y="5433056"/>
              <a:ext cx="254916" cy="735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938462" y="5448057"/>
              <a:ext cx="254916" cy="735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Oval 41"/>
          <p:cNvSpPr/>
          <p:nvPr/>
        </p:nvSpPr>
        <p:spPr>
          <a:xfrm>
            <a:off x="7869365" y="3160165"/>
            <a:ext cx="735160" cy="26883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6530655" y="3160165"/>
            <a:ext cx="735160" cy="26883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7850315" y="5269948"/>
            <a:ext cx="735160" cy="268835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6511605" y="5269948"/>
            <a:ext cx="735160" cy="268835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1143000"/>
          </a:xfrm>
        </p:spPr>
        <p:txBody>
          <a:bodyPr>
            <a:normAutofit/>
          </a:bodyPr>
          <a:lstStyle/>
          <a:p>
            <a:r>
              <a:rPr lang="en-US" sz="2900" dirty="0" smtClean="0"/>
              <a:t>LHC Bunch Profiles for 2 </a:t>
            </a:r>
            <a:r>
              <a:rPr lang="en-US" sz="2900" dirty="0" err="1" smtClean="0"/>
              <a:t>eVs</a:t>
            </a:r>
            <a:r>
              <a:rPr lang="en-US" sz="2900" dirty="0" smtClean="0"/>
              <a:t> beam with </a:t>
            </a:r>
            <a:br>
              <a:rPr lang="en-US" sz="2900" dirty="0" smtClean="0"/>
            </a:br>
            <a:r>
              <a:rPr lang="en-US" sz="2900" dirty="0" smtClean="0"/>
              <a:t>V2/V1=0.5, BLM  (400MHz</a:t>
            </a:r>
            <a:r>
              <a:rPr lang="en-US" sz="2800" dirty="0" smtClean="0">
                <a:sym typeface="Symbol"/>
              </a:rPr>
              <a:t> </a:t>
            </a:r>
            <a:r>
              <a:rPr lang="en-US" sz="2800" dirty="0" smtClean="0"/>
              <a:t> 800MHz  </a:t>
            </a:r>
            <a:r>
              <a:rPr lang="en-US" sz="2800" dirty="0" err="1" smtClean="0"/>
              <a:t>rf</a:t>
            </a:r>
            <a:r>
              <a:rPr lang="en-US" sz="2900" dirty="0" smtClean="0"/>
              <a:t>)</a:t>
            </a:r>
            <a:endParaRPr lang="en-US" sz="2900" dirty="0"/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2995" y="1981200"/>
            <a:ext cx="7212198" cy="3875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360323" y="1680100"/>
            <a:ext cx="2008883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ym typeface="Symbol"/>
              </a:rPr>
              <a:t>LE(4)=2 </a:t>
            </a:r>
            <a:r>
              <a:rPr lang="en-US" sz="1600" dirty="0" err="1" smtClean="0">
                <a:sym typeface="Symbol"/>
              </a:rPr>
              <a:t>eVs</a:t>
            </a:r>
            <a:endParaRPr lang="en-US" sz="1600" dirty="0">
              <a:sym typeface="Symbol"/>
            </a:endParaRPr>
          </a:p>
          <a:p>
            <a:pPr algn="ctr"/>
            <a:r>
              <a:rPr lang="en-US" sz="1600" dirty="0" smtClean="0">
                <a:sym typeface="Symbol"/>
              </a:rPr>
              <a:t>(</a:t>
            </a:r>
            <a:r>
              <a:rPr lang="en-US" sz="1600" dirty="0" err="1">
                <a:sym typeface="Symbol"/>
              </a:rPr>
              <a:t>E</a:t>
            </a:r>
            <a:r>
              <a:rPr lang="en-US" sz="1600" dirty="0" err="1" smtClean="0">
                <a:sym typeface="Symbol"/>
              </a:rPr>
              <a:t>,t</a:t>
            </a:r>
            <a:r>
              <a:rPr lang="en-US" sz="1600" dirty="0" smtClean="0">
                <a:sym typeface="Symbol"/>
              </a:rPr>
              <a:t>) Distributions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2971800" y="1371600"/>
            <a:ext cx="34417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sym typeface="Symbol"/>
              </a:rPr>
              <a:t>Hoffmann-Pedersen </a:t>
            </a:r>
            <a:r>
              <a:rPr lang="en-US" sz="2400" dirty="0" err="1" smtClean="0">
                <a:solidFill>
                  <a:srgbClr val="0000FF"/>
                </a:solidFill>
                <a:sym typeface="Symbol"/>
              </a:rPr>
              <a:t>Dists</a:t>
            </a:r>
            <a:r>
              <a:rPr lang="en-US" sz="2400" dirty="0" smtClean="0">
                <a:solidFill>
                  <a:srgbClr val="0000FF"/>
                </a:solidFill>
                <a:sym typeface="Symbol"/>
              </a:rPr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2133600"/>
            <a:ext cx="4454697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Longitudinal Profiles of </a:t>
            </a:r>
            <a:br>
              <a:rPr lang="en-US" sz="3200" dirty="0" smtClean="0"/>
            </a:br>
            <a:r>
              <a:rPr lang="en-US" sz="3200" dirty="0" smtClean="0"/>
              <a:t>the LHC Bunches from ESME 2eVs</a:t>
            </a:r>
            <a:endParaRPr lang="en-US" sz="3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120607"/>
            <a:ext cx="4401924" cy="359439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685800" y="1600200"/>
            <a:ext cx="28472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sym typeface="Symbol"/>
              </a:rPr>
              <a:t>400MHz 800MHz </a:t>
            </a:r>
            <a:r>
              <a:rPr lang="en-US" sz="2400" dirty="0" err="1" smtClean="0">
                <a:solidFill>
                  <a:srgbClr val="0000FF"/>
                </a:solidFill>
                <a:sym typeface="Symbol"/>
              </a:rPr>
              <a:t>rf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5334000" y="1600200"/>
            <a:ext cx="29161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sym typeface="Symbol"/>
              </a:rPr>
              <a:t>200MHz  400MHz </a:t>
            </a:r>
            <a:r>
              <a:rPr lang="en-US" sz="2400" dirty="0" err="1" smtClean="0">
                <a:solidFill>
                  <a:srgbClr val="0000FF"/>
                </a:solidFill>
                <a:sym typeface="Symbol"/>
              </a:rPr>
              <a:t>rf</a:t>
            </a:r>
            <a:endParaRPr lang="en-US" sz="2400" dirty="0"/>
          </a:p>
        </p:txBody>
      </p:sp>
      <p:sp>
        <p:nvSpPr>
          <p:cNvPr id="10" name="Oval 9"/>
          <p:cNvSpPr/>
          <p:nvPr/>
        </p:nvSpPr>
        <p:spPr>
          <a:xfrm>
            <a:off x="2408987" y="4240160"/>
            <a:ext cx="735160" cy="159908"/>
          </a:xfrm>
          <a:prstGeom prst="ellipse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453516" y="4583732"/>
            <a:ext cx="735160" cy="159908"/>
          </a:xfrm>
          <a:prstGeom prst="ellipse">
            <a:avLst/>
          </a:prstGeom>
          <a:noFill/>
          <a:ln w="12700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40251" y="4927907"/>
            <a:ext cx="735160" cy="159908"/>
          </a:xfrm>
          <a:prstGeom prst="ellipse">
            <a:avLst/>
          </a:prstGeom>
          <a:noFill/>
          <a:ln w="12700">
            <a:solidFill>
              <a:srgbClr val="CC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45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Linear e-Density from ECLOUD: </a:t>
            </a:r>
            <a:br>
              <a:rPr lang="en-US" sz="3200" dirty="0" smtClean="0"/>
            </a:br>
            <a:r>
              <a:rPr lang="en-US" sz="3200" dirty="0" smtClean="0"/>
              <a:t>Dipole Section (50 </a:t>
            </a:r>
            <a:r>
              <a:rPr lang="en-US" sz="3200" dirty="0" err="1" smtClean="0"/>
              <a:t>nsec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6338" y="1581150"/>
            <a:ext cx="6791325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005512" y="4486275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1E11ppb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82206" y="2390775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4E11ppb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828925" y="2676525"/>
            <a:ext cx="742950" cy="5619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6200775" y="4057651"/>
            <a:ext cx="341906" cy="5429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6338" y="1571625"/>
            <a:ext cx="6791325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Linear e-Density from ECLOUD: </a:t>
            </a:r>
            <a:br>
              <a:rPr lang="en-US" sz="3200" dirty="0" smtClean="0"/>
            </a:br>
            <a:r>
              <a:rPr lang="en-US" sz="3200" dirty="0" smtClean="0"/>
              <a:t>Dipole Section (25 </a:t>
            </a:r>
            <a:r>
              <a:rPr lang="en-US" sz="3200" dirty="0" err="1" smtClean="0"/>
              <a:t>nsec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734919" y="4278869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1E11ppb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82206" y="4326493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4E11ppb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724150" y="3714750"/>
            <a:ext cx="600075" cy="6879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4687294" y="3829050"/>
            <a:ext cx="584794" cy="51434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63" y="1562100"/>
            <a:ext cx="6772275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Linear e-Density from ECLOUD: </a:t>
            </a:r>
            <a:br>
              <a:rPr lang="en-US" sz="3200" dirty="0" smtClean="0"/>
            </a:br>
            <a:r>
              <a:rPr lang="en-US" sz="3200" dirty="0" smtClean="0"/>
              <a:t>Dipole Section (25ns &amp; 50 ns)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896594" y="2124075"/>
            <a:ext cx="10134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2E11ppb</a:t>
            </a:r>
          </a:p>
          <a:p>
            <a:pPr algn="ctr"/>
            <a:r>
              <a:rPr lang="en-US" dirty="0" smtClean="0"/>
              <a:t>25nsec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82206" y="4597481"/>
            <a:ext cx="1013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4E11ppb</a:t>
            </a:r>
          </a:p>
          <a:p>
            <a:pPr algn="ctr"/>
            <a:r>
              <a:rPr lang="en-US" dirty="0" smtClean="0"/>
              <a:t>50 </a:t>
            </a:r>
            <a:r>
              <a:rPr lang="en-US" dirty="0" err="1" smtClean="0"/>
              <a:t>nsec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724150" y="4057650"/>
            <a:ext cx="0" cy="60436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2953744" y="2683908"/>
            <a:ext cx="434278" cy="55459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1872" y="1562100"/>
            <a:ext cx="19503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Same Beam Current  in the LHC</a:t>
            </a:r>
            <a:endParaRPr lang="en-US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Heat load: Bunch Intensity Dependence (dipole section)</a:t>
            </a:r>
            <a:endParaRPr lang="en-US" sz="3600" dirty="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353" y="1430788"/>
            <a:ext cx="7697166" cy="4680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 rot="16200000">
            <a:off x="264173" y="3541853"/>
            <a:ext cx="95321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Average</a:t>
            </a:r>
            <a:endParaRPr lang="en-US" b="1" dirty="0"/>
          </a:p>
        </p:txBody>
      </p:sp>
      <p:sp>
        <p:nvSpPr>
          <p:cNvPr id="7" name="Right Arrow 6"/>
          <p:cNvSpPr/>
          <p:nvPr/>
        </p:nvSpPr>
        <p:spPr>
          <a:xfrm rot="1610599">
            <a:off x="5990424" y="4411976"/>
            <a:ext cx="816790" cy="3158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12449321">
            <a:off x="4506179" y="3709371"/>
            <a:ext cx="816790" cy="3158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20569261">
            <a:off x="4560425" y="4016417"/>
            <a:ext cx="2154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Same Beam Intensity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2131</TotalTime>
  <Words>366</Words>
  <Application>Microsoft Office PowerPoint</Application>
  <PresentationFormat>On-screen Show (4:3)</PresentationFormat>
  <Paragraphs>77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Worksheet</vt:lpstr>
      <vt:lpstr>e-Cloud Simulations for LHC LPA upgrade scheme </vt:lpstr>
      <vt:lpstr>Motivation</vt:lpstr>
      <vt:lpstr>New Parameter List for LPA scheme</vt:lpstr>
      <vt:lpstr>LHC Bunch Profiles for 2 eVs beam with  V2/V1=0.5, BLM  (400MHz  800MHz  rf)</vt:lpstr>
      <vt:lpstr>Longitudinal Profiles of  the LHC Bunches from ESME 2eVs</vt:lpstr>
      <vt:lpstr>Linear e-Density from ECLOUD:  Dipole Section (50 nsec)</vt:lpstr>
      <vt:lpstr>Linear e-Density from ECLOUD:  Dipole Section (25 nsec)</vt:lpstr>
      <vt:lpstr>Linear e-Density from ECLOUD:  Dipole Section (25ns &amp; 50 ns)</vt:lpstr>
      <vt:lpstr>Heat load: Bunch Intensity Dependence (dipole section)</vt:lpstr>
      <vt:lpstr>Heat load:  Profile Dependence (dipole section)</vt:lpstr>
      <vt:lpstr>Summary</vt:lpstr>
      <vt:lpstr>LHC Bunch Profiles for 2 eVs beam with  V2/V1=0.5, BLM  (400MHz  800MHz  rf)</vt:lpstr>
      <vt:lpstr>LHC Bunch Profiles for 2 eVs beam with  V2/V1=-0.5, BSM  (400MHz  800MHz  rf)</vt:lpstr>
      <vt:lpstr>Linear Density from ECLOUD:   Drift Section (50 nsec)</vt:lpstr>
      <vt:lpstr>Linear Density from ECLOUD:   Drift Section (25 nsec)</vt:lpstr>
      <vt:lpstr>Linear Density from ECLOUD:   Drift Section (25ns &amp; 50 nsec)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cbhat</dc:creator>
  <cp:lastModifiedBy>cbhat</cp:lastModifiedBy>
  <cp:revision>32</cp:revision>
  <dcterms:created xsi:type="dcterms:W3CDTF">2011-09-28T14:33:13Z</dcterms:created>
  <dcterms:modified xsi:type="dcterms:W3CDTF">2011-09-30T12:41:28Z</dcterms:modified>
</cp:coreProperties>
</file>