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365" r:id="rId3"/>
    <p:sldId id="381" r:id="rId4"/>
    <p:sldId id="383" r:id="rId5"/>
    <p:sldId id="380" r:id="rId6"/>
    <p:sldId id="362" r:id="rId7"/>
    <p:sldId id="367" r:id="rId8"/>
    <p:sldId id="361" r:id="rId9"/>
    <p:sldId id="371" r:id="rId10"/>
    <p:sldId id="369" r:id="rId11"/>
    <p:sldId id="374" r:id="rId12"/>
    <p:sldId id="373" r:id="rId13"/>
    <p:sldId id="375" r:id="rId14"/>
    <p:sldId id="368" r:id="rId15"/>
    <p:sldId id="376" r:id="rId16"/>
    <p:sldId id="370" r:id="rId17"/>
    <p:sldId id="378" r:id="rId18"/>
    <p:sldId id="379" r:id="rId19"/>
    <p:sldId id="384" r:id="rId20"/>
    <p:sldId id="385" r:id="rId21"/>
    <p:sldId id="35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780928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simulations </a:t>
            </a:r>
            <a:b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LHC arcs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Cuna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070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E-cloud Simulation Meeting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30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2011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:\CBHAT\72bunches\comparison.flat.vs.gaussian.1e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52736"/>
            <a:ext cx="7040775" cy="50099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at low intensity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CBHAT\72bunches\comparison.flat.vs.gaussian.4e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681" y="1050602"/>
            <a:ext cx="7713831" cy="54747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at high intensity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Comparison between bunch profiles at 50 ns bunch spacing.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CBHAT\72bunches\flat.diff.intensities.50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3839"/>
            <a:ext cx="6834336" cy="48940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 bunches 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:\CBHAT\72bunches\gaussian.diff.intensities.50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31994"/>
            <a:ext cx="6953969" cy="49354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Gaussian bunches 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CBHAT\72bunches\comparison.flat.vs.gaussian.1e11.50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22016"/>
            <a:ext cx="6876355" cy="5092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:\CBHAT\72bunches\comparison.flat.vs.gaussian.4e11.50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9854" y="980728"/>
            <a:ext cx="6884554" cy="50337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at high intensity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Heat load for both bunch profiles.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71600" y="859660"/>
          <a:ext cx="7776864" cy="5953716"/>
        </p:xfrm>
        <a:graphic>
          <a:graphicData uri="http://schemas.openxmlformats.org/presentationml/2006/ole">
            <p:oleObj spid="_x0000_s5122" name="Graph" r:id="rId3" imgW="3900960" imgH="298656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25 ns: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electron density starts to grow up until a maximum value and then decay for higher intensities.</a:t>
            </a:r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dirty="0" smtClean="0"/>
              <a:t>higher </a:t>
            </a:r>
            <a:r>
              <a:rPr lang="en-US" dirty="0" smtClean="0"/>
              <a:t>intensities we have less electron density for both profiles. </a:t>
            </a:r>
          </a:p>
          <a:p>
            <a:pPr lvl="1"/>
            <a:r>
              <a:rPr lang="en-US" dirty="0" smtClean="0"/>
              <a:t>The Gaussian bunches give more e-densities than the flat ones at higher intensities. </a:t>
            </a:r>
          </a:p>
          <a:p>
            <a:pPr lvl="1"/>
            <a:r>
              <a:rPr lang="en-US" dirty="0" smtClean="0"/>
              <a:t>The Flat bunches gives higher heat load values than the Gaussian ones.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 volume density in function of the bunch intensity</a:t>
            </a:r>
          </a:p>
          <a:p>
            <a:r>
              <a:rPr lang="en-US" dirty="0" smtClean="0"/>
              <a:t>Comparison between a Gaussian bunch profile and a flat one:</a:t>
            </a:r>
          </a:p>
          <a:p>
            <a:pPr lvl="1"/>
            <a:r>
              <a:rPr lang="en-US" dirty="0" smtClean="0"/>
              <a:t>Electron linear density (25 ns and 50 ns)</a:t>
            </a:r>
          </a:p>
          <a:p>
            <a:pPr lvl="1"/>
            <a:r>
              <a:rPr lang="en-US" dirty="0" smtClean="0"/>
              <a:t>Heat load (25ns and 50 ns)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50 ns:</a:t>
            </a:r>
          </a:p>
          <a:p>
            <a:pPr lvl="1"/>
            <a:r>
              <a:rPr lang="en-US" dirty="0" smtClean="0"/>
              <a:t>At </a:t>
            </a:r>
            <a:r>
              <a:rPr lang="en-US" dirty="0" smtClean="0"/>
              <a:t>higher </a:t>
            </a:r>
            <a:r>
              <a:rPr lang="en-US" dirty="0" smtClean="0"/>
              <a:t>intensities we have more electron density for both profiles. </a:t>
            </a:r>
          </a:p>
          <a:p>
            <a:pPr lvl="1"/>
            <a:r>
              <a:rPr lang="en-US" dirty="0" smtClean="0"/>
              <a:t>The Gaussian bunches give more e-densities than the flat ones at higher intensities. </a:t>
            </a:r>
          </a:p>
          <a:p>
            <a:pPr lvl="1"/>
            <a:r>
              <a:rPr lang="en-US" dirty="0" smtClean="0"/>
              <a:t>The Flat bunches gives higher heat load values than the Gaussian ones. But both profiles present heat load values one order of magnitude less in comparison with 25 ns.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852936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752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614944"/>
          <a:ext cx="7632847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368152"/>
                <a:gridCol w="2016224"/>
                <a:gridCol w="12241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Filling</a:t>
                      </a:r>
                      <a:r>
                        <a:rPr lang="en-US" sz="1600" baseline="0" dirty="0" smtClean="0"/>
                        <a:t>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SEY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l-GR" sz="1600" dirty="0" smtClean="0">
                          <a:latin typeface="Calibri"/>
                          <a:cs typeface="Calibri"/>
                        </a:rPr>
                        <a:t>δ</a:t>
                      </a:r>
                      <a:r>
                        <a:rPr lang="en-US" sz="1600" baseline="-25000" dirty="0" smtClean="0">
                          <a:latin typeface="Calibri"/>
                          <a:cs typeface="Calibri"/>
                        </a:rPr>
                        <a:t>max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Bunch intensity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( </a:t>
                      </a:r>
                      <a:r>
                        <a:rPr lang="en-US" sz="1600" dirty="0" smtClean="0"/>
                        <a:t>x 10</a:t>
                      </a:r>
                      <a:r>
                        <a:rPr lang="en-US" sz="1600" baseline="30000" dirty="0" smtClean="0"/>
                        <a:t>10</a:t>
                      </a:r>
                      <a:r>
                        <a:rPr lang="en-US" sz="1600" baseline="0" dirty="0" smtClean="0"/>
                        <a:t> p/b)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r>
                        <a:rPr lang="en-US" baseline="0" dirty="0" smtClean="0"/>
                        <a:t> – 1.7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2 - 20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75656" y="587727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Macroparticles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1692747" y="2852936"/>
          <a:ext cx="6407645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080120"/>
                <a:gridCol w="1296144"/>
                <a:gridCol w="15831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profile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Transversal bunch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Gaussian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7.55</a:t>
                      </a:r>
                      <a:r>
                        <a:rPr lang="en-US" baseline="0" dirty="0" smtClean="0"/>
                        <a:t>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8.4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Dipole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3347864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72bunches</a:t>
            </a:r>
          </a:p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36096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 bunches</a:t>
            </a:r>
          </a:p>
          <a:p>
            <a:pPr algn="ctr"/>
            <a:endParaRPr lang="en-US" dirty="0"/>
          </a:p>
        </p:txBody>
      </p:sp>
      <p:cxnSp>
        <p:nvCxnSpPr>
          <p:cNvPr id="23" name="Curved Connector 22"/>
          <p:cNvCxnSpPr>
            <a:stCxn id="21" idx="3"/>
            <a:endCxn id="22" idx="1"/>
          </p:cNvCxnSpPr>
          <p:nvPr/>
        </p:nvCxnSpPr>
        <p:spPr>
          <a:xfrm>
            <a:off x="4716016" y="4833156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16016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55776" y="46624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Electron cloud density for different bunch intensities.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573016"/>
            <a:ext cx="4355976" cy="32403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883054" y="-27384"/>
          <a:ext cx="5079148" cy="3888432"/>
        </p:xfrm>
        <a:graphic>
          <a:graphicData uri="http://schemas.openxmlformats.org/presentationml/2006/ole">
            <p:oleObj spid="_x0000_s18433" name="Graph" r:id="rId4" imgW="3900960" imgH="298656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752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bunch profiles comparison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254770"/>
          <a:ext cx="7632847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720080"/>
                <a:gridCol w="1296144"/>
                <a:gridCol w="2376264"/>
                <a:gridCol w="12241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Filling</a:t>
                      </a:r>
                      <a:r>
                        <a:rPr lang="en-US" sz="1600" baseline="0" dirty="0" smtClean="0"/>
                        <a:t>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SEY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l-GR" sz="1600" dirty="0" smtClean="0">
                          <a:latin typeface="Calibri"/>
                          <a:cs typeface="Calibri"/>
                        </a:rPr>
                        <a:t>δ</a:t>
                      </a:r>
                      <a:r>
                        <a:rPr lang="en-US" sz="1600" baseline="-25000" dirty="0" smtClean="0">
                          <a:latin typeface="Calibri"/>
                          <a:cs typeface="Calibri"/>
                        </a:rPr>
                        <a:t>max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Bunch intensity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( </a:t>
                      </a:r>
                      <a:r>
                        <a:rPr lang="en-US" sz="1600" dirty="0" smtClean="0"/>
                        <a:t>x 10</a:t>
                      </a:r>
                      <a:r>
                        <a:rPr lang="en-US" sz="1600" baseline="30000" dirty="0" smtClean="0"/>
                        <a:t>11</a:t>
                      </a:r>
                      <a:r>
                        <a:rPr lang="en-US" sz="1600" baseline="0" dirty="0" smtClean="0"/>
                        <a:t> p/b)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25ns</a:t>
                      </a:r>
                    </a:p>
                    <a:p>
                      <a:pPr algn="ctr"/>
                      <a:r>
                        <a:rPr lang="en-US" dirty="0" smtClean="0"/>
                        <a:t> 50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I</a:t>
                      </a:r>
                    </a:p>
                    <a:p>
                      <a:pPr algn="ctr"/>
                      <a:r>
                        <a:rPr lang="en-US" baseline="0" dirty="0" smtClean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2, 3, 4, 5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75656" y="449982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We used a primary photoelectron emission yield =0.0015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623731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Macroparticles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1692747" y="2852936"/>
          <a:ext cx="640764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080120"/>
                <a:gridCol w="1296144"/>
                <a:gridCol w="15831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profile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Transversal bunch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Gaussian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Flat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7.55</a:t>
                      </a:r>
                      <a:r>
                        <a:rPr lang="en-US" baseline="0" dirty="0" smtClean="0"/>
                        <a:t> cm</a:t>
                      </a:r>
                    </a:p>
                    <a:p>
                      <a:pPr algn="ctr"/>
                      <a:r>
                        <a:rPr lang="en-US" baseline="0" dirty="0" smtClean="0"/>
                        <a:t>11.8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8.4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Dipole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3347864" y="55985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36bunches</a:t>
            </a:r>
          </a:p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436096" y="55985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 bunches</a:t>
            </a:r>
          </a:p>
          <a:p>
            <a:pPr algn="ctr"/>
            <a:endParaRPr lang="en-US" dirty="0"/>
          </a:p>
        </p:txBody>
      </p:sp>
      <p:cxnSp>
        <p:nvCxnSpPr>
          <p:cNvPr id="18" name="Curved Connector 17"/>
          <p:cNvCxnSpPr>
            <a:stCxn id="16" idx="3"/>
            <a:endCxn id="17" idx="1"/>
          </p:cNvCxnSpPr>
          <p:nvPr/>
        </p:nvCxnSpPr>
        <p:spPr>
          <a:xfrm>
            <a:off x="4716016" y="5778552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6016" y="58145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5776" y="56078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(1I)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347864" y="4941168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72bunches</a:t>
            </a:r>
          </a:p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36096" y="4941168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 bunches</a:t>
            </a:r>
          </a:p>
          <a:p>
            <a:pPr algn="ctr"/>
            <a:endParaRPr lang="en-US" dirty="0"/>
          </a:p>
        </p:txBody>
      </p:sp>
      <p:cxnSp>
        <p:nvCxnSpPr>
          <p:cNvPr id="23" name="Curved Connector 22"/>
          <p:cNvCxnSpPr>
            <a:stCxn id="21" idx="3"/>
            <a:endCxn id="22" idx="1"/>
          </p:cNvCxnSpPr>
          <p:nvPr/>
        </p:nvCxnSpPr>
        <p:spPr>
          <a:xfrm>
            <a:off x="4716016" y="5121188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16016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55776" y="49504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Comparison between bunch profiles at 25 ns bunch spacing.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:\CBHAT\72bunches\flat.diff.intensiti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497" y="1059850"/>
            <a:ext cx="6808911" cy="510545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39752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 bunches 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CBHAT\72bunches\gaussian.diff.intensiti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597" y="1083940"/>
            <a:ext cx="7014816" cy="51533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39752" y="548680"/>
            <a:ext cx="540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Gaussian bunches 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2733</TotalTime>
  <Words>392</Words>
  <Application>Microsoft Office PowerPoint</Application>
  <PresentationFormat>On-screen Show (4:3)</PresentationFormat>
  <Paragraphs>114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Solstice</vt:lpstr>
      <vt:lpstr>Graph</vt:lpstr>
      <vt:lpstr>Ecloud simulations  for the LHC arcs</vt:lpstr>
      <vt:lpstr>Outline</vt:lpstr>
      <vt:lpstr>Simulation parameters </vt:lpstr>
      <vt:lpstr>Results</vt:lpstr>
      <vt:lpstr>Slide 5</vt:lpstr>
      <vt:lpstr>Simulation parameters for bunch profiles comparison</vt:lpstr>
      <vt:lpstr>Results</vt:lpstr>
      <vt:lpstr>Slide 8</vt:lpstr>
      <vt:lpstr>Slide 9</vt:lpstr>
      <vt:lpstr>Slide 10</vt:lpstr>
      <vt:lpstr>Slide 11</vt:lpstr>
      <vt:lpstr>Results</vt:lpstr>
      <vt:lpstr>Slide 13</vt:lpstr>
      <vt:lpstr>Slide 14</vt:lpstr>
      <vt:lpstr>Slide 15</vt:lpstr>
      <vt:lpstr>Slide 16</vt:lpstr>
      <vt:lpstr>Results</vt:lpstr>
      <vt:lpstr>Slide 18</vt:lpstr>
      <vt:lpstr>Conclusions</vt:lpstr>
      <vt:lpstr>Conclusions</vt:lpstr>
      <vt:lpstr>Slide 21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248</cp:revision>
  <dcterms:created xsi:type="dcterms:W3CDTF">2010-11-26T08:03:10Z</dcterms:created>
  <dcterms:modified xsi:type="dcterms:W3CDTF">2011-09-29T19:03:58Z</dcterms:modified>
</cp:coreProperties>
</file>