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66013-CD28-4A27-978E-03830EA35FDD}" type="datetimeFigureOut">
              <a:rPr lang="en-GB" smtClean="0"/>
              <a:t>26/09/2011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D5BF-047F-4810-B1C1-81634723E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43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502B64-01D8-45EA-9AF6-4191A35DD228}" type="slidenum">
              <a:rPr lang="es-ES">
                <a:solidFill>
                  <a:prstClr val="black"/>
                </a:solidFill>
              </a:rPr>
              <a:pPr eaLnBrk="1" hangingPunct="1"/>
              <a:t>1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74B562E-BE41-4BD8-861A-32137F4C0055}" type="slidenum">
              <a:rPr lang="es-E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 sz="12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8F6C35A-0062-4D22-A043-F244AC909D7F}" type="slidenum">
              <a:rPr lang="es-E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 sz="120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5C82DB1-6D19-4364-8B72-BCF062F77174}" type="slidenum">
              <a:rPr lang="es-E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ES" sz="120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1BFAE-FE53-46BC-8C24-2A0A18F962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8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D57F2-0966-4A42-A772-A150BC5088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5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99030-1FD3-4AE0-947A-F39D87C6DA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31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1BFAE-FE53-46BC-8C24-2A0A18F962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48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3A0CF-9969-46DF-ACD2-160025E76C3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3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A2360-B64D-4C17-A0C0-44D8BCA3CFE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4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3093C-B67F-4E64-83CD-998BC0DA4B1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74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D4877-A637-4E00-9C5F-08BCDD9E302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43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F703-D6F9-4981-A785-CB123EDA29F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50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B155-85AE-4A59-B174-4C02FDCBD036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34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A276-ED9B-4B00-A6D9-347B8123F21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3A0CF-9969-46DF-ACD2-160025E76C3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13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65C1C-5D7B-486D-815C-0A45AFE5272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3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D57F2-0966-4A42-A772-A150BC5088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86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99030-1FD3-4AE0-947A-F39D87C6DA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9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A2360-B64D-4C17-A0C0-44D8BCA3CFE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4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3093C-B67F-4E64-83CD-998BC0DA4B1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D4877-A637-4E00-9C5F-08BCDD9E302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7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F703-D6F9-4981-A785-CB123EDA29F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2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B155-85AE-4A59-B174-4C02FDCBD036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8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A276-ED9B-4B00-A6D9-347B8123F21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65C1C-5D7B-486D-815C-0A45AFE5272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1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D58D90-45F7-4529-8C1F-6D838A76C14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D58D90-45F7-4529-8C1F-6D838A76C14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4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jpe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3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32" r="139" b="638"/>
          <a:stretch>
            <a:fillRect/>
          </a:stretch>
        </p:blipFill>
        <p:spPr bwMode="auto">
          <a:xfrm>
            <a:off x="-36513" y="-22225"/>
            <a:ext cx="91805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4 Imagen" descr="Fech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4478" r="465" b="1093"/>
          <a:stretch>
            <a:fillRect/>
          </a:stretch>
        </p:blipFill>
        <p:spPr bwMode="auto">
          <a:xfrm>
            <a:off x="5148263" y="476250"/>
            <a:ext cx="30003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15 Imagen" descr="Mulcopim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3229" r="609" b="3375"/>
          <a:stretch>
            <a:fillRect/>
          </a:stretch>
        </p:blipFill>
        <p:spPr bwMode="auto">
          <a:xfrm>
            <a:off x="1258888" y="260350"/>
            <a:ext cx="37052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6012160" y="3420613"/>
            <a:ext cx="2828652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00"/>
                </a:solidFill>
              </a:rPr>
              <a:t>Report from MulCoPim’11</a:t>
            </a:r>
            <a:endParaRPr lang="es-ES_tradnl" sz="2800" dirty="0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800" dirty="0" smtClean="0">
                <a:solidFill>
                  <a:srgbClr val="FFFFFF"/>
                </a:solidFill>
              </a:rPr>
              <a:t>Frank </a:t>
            </a:r>
            <a:r>
              <a:rPr lang="es-ES_tradnl" sz="2800" dirty="0" err="1" smtClean="0">
                <a:solidFill>
                  <a:srgbClr val="FFFFFF"/>
                </a:solidFill>
              </a:rPr>
              <a:t>Zimmermann</a:t>
            </a:r>
            <a:endParaRPr lang="es-ES_tradnl" sz="2800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800" i="1" dirty="0" err="1" smtClean="0">
                <a:solidFill>
                  <a:srgbClr val="FFFFFF"/>
                </a:solidFill>
              </a:rPr>
              <a:t>Ecloud</a:t>
            </a:r>
            <a:r>
              <a:rPr lang="es-ES_tradnl" sz="2800" i="1" dirty="0" smtClean="0">
                <a:solidFill>
                  <a:srgbClr val="FFFFFF"/>
                </a:solidFill>
              </a:rPr>
              <a:t> Meeting 29 </a:t>
            </a:r>
            <a:r>
              <a:rPr lang="es-ES_tradnl" sz="2800" i="1" dirty="0" err="1" smtClean="0">
                <a:solidFill>
                  <a:srgbClr val="FFFFFF"/>
                </a:solidFill>
              </a:rPr>
              <a:t>September</a:t>
            </a:r>
            <a:r>
              <a:rPr lang="es-ES_tradnl" sz="2800" i="1" dirty="0" smtClean="0">
                <a:solidFill>
                  <a:srgbClr val="FFFFFF"/>
                </a:solidFill>
              </a:rPr>
              <a:t> 2011</a:t>
            </a:r>
            <a:endParaRPr lang="en-GB" sz="2800" i="1" dirty="0">
              <a:solidFill>
                <a:srgbClr val="FFFFFF"/>
              </a:solidFill>
            </a:endParaRPr>
          </a:p>
        </p:txBody>
      </p:sp>
      <p:pic>
        <p:nvPicPr>
          <p:cNvPr id="2054" name="Picture 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82333" r="42255" b="7867"/>
          <a:stretch>
            <a:fillRect/>
          </a:stretch>
        </p:blipFill>
        <p:spPr bwMode="auto">
          <a:xfrm>
            <a:off x="7920038" y="6353175"/>
            <a:ext cx="1223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51479"/>
      </p:ext>
    </p:extLst>
  </p:cSld>
  <p:clrMapOvr>
    <a:masterClrMapping/>
  </p:clrMapOvr>
  <p:transition spd="med" advClick="0" advTm="4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9000"/>
            <a:ext cx="4572001" cy="3429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51" y="0"/>
            <a:ext cx="18415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4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8224" y="234369"/>
            <a:ext cx="181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F.J. Perez </a:t>
            </a:r>
            <a:r>
              <a:rPr lang="en-US" dirty="0" err="1" smtClean="0">
                <a:solidFill>
                  <a:schemeClr val="bg1"/>
                </a:solidFill>
              </a:rPr>
              <a:t>Soler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43" y="-722"/>
            <a:ext cx="4666557" cy="3499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2" y="-722"/>
            <a:ext cx="4666557" cy="3499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0684" y="5120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V.A. </a:t>
            </a:r>
            <a:r>
              <a:rPr lang="en-US" dirty="0" err="1" smtClean="0">
                <a:solidFill>
                  <a:schemeClr val="bg1"/>
                </a:solidFill>
              </a:rPr>
              <a:t>Ivanov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571999" cy="3428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02636" y="6165304"/>
            <a:ext cx="106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W.Z. Cui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11760" y="1052737"/>
            <a:ext cx="2065683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6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9000"/>
            <a:ext cx="457200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00684" y="512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J. </a:t>
            </a:r>
            <a:r>
              <a:rPr lang="en-US" dirty="0" err="1" smtClean="0">
                <a:solidFill>
                  <a:schemeClr val="bg1"/>
                </a:solidFill>
              </a:rPr>
              <a:t>Rasch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99" y="3571"/>
            <a:ext cx="4607602" cy="3455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71"/>
            <a:ext cx="4607601" cy="3455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300"/>
            <a:ext cx="4607600" cy="345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232" y="332656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T. </a:t>
            </a:r>
            <a:r>
              <a:rPr lang="en-US" dirty="0" err="1" smtClean="0">
                <a:solidFill>
                  <a:schemeClr val="bg1"/>
                </a:solidFill>
              </a:rPr>
              <a:t>Pinheiro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Ortega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55" y="3453640"/>
            <a:ext cx="4539146" cy="3404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4063" y="3459272"/>
            <a:ext cx="285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I.A. </a:t>
            </a:r>
            <a:r>
              <a:rPr lang="en-US" dirty="0" err="1" smtClean="0">
                <a:solidFill>
                  <a:schemeClr val="bg1"/>
                </a:solidFill>
              </a:rPr>
              <a:t>Kossyi</a:t>
            </a:r>
            <a:r>
              <a:rPr lang="en-US" dirty="0" smtClean="0">
                <a:solidFill>
                  <a:schemeClr val="bg1"/>
                </a:solidFill>
              </a:rPr>
              <a:t>, V.E. Semenov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9000"/>
            <a:ext cx="4571999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3573016"/>
            <a:ext cx="163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V.E. Semenov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375768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R.A. </a:t>
            </a:r>
            <a:r>
              <a:rPr lang="en-US" dirty="0" err="1" smtClean="0">
                <a:solidFill>
                  <a:schemeClr val="bg1"/>
                </a:solidFill>
              </a:rPr>
              <a:t>Kishek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830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L. </a:t>
            </a:r>
            <a:r>
              <a:rPr lang="en-US" dirty="0" err="1" smtClean="0">
                <a:solidFill>
                  <a:schemeClr val="bg1"/>
                </a:solidFill>
              </a:rPr>
              <a:t>Esteve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3483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348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9972"/>
            <a:ext cx="4644007" cy="348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4" y="3379972"/>
            <a:ext cx="4644006" cy="3483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868" y="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L. Galan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537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35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429001"/>
            <a:ext cx="4571999" cy="3428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868" y="0"/>
            <a:ext cx="136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T.P. Graves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19715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M. </a:t>
            </a:r>
            <a:r>
              <a:rPr lang="en-US" dirty="0" err="1" smtClean="0">
                <a:solidFill>
                  <a:schemeClr val="bg1"/>
                </a:solidFill>
              </a:rPr>
              <a:t>Belhaj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92080" y="4005064"/>
            <a:ext cx="2952328" cy="2160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2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3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32" r="139" b="638"/>
          <a:stretch>
            <a:fillRect/>
          </a:stretch>
        </p:blipFill>
        <p:spPr bwMode="auto">
          <a:xfrm>
            <a:off x="-36513" y="-22225"/>
            <a:ext cx="91805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14 Imagen" descr="Fech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4478" r="465" b="1093"/>
          <a:stretch>
            <a:fillRect/>
          </a:stretch>
        </p:blipFill>
        <p:spPr bwMode="auto">
          <a:xfrm>
            <a:off x="5148263" y="476250"/>
            <a:ext cx="30003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15 Imagen" descr="Mulcopim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3229" r="609" b="3375"/>
          <a:stretch>
            <a:fillRect/>
          </a:stretch>
        </p:blipFill>
        <p:spPr bwMode="auto">
          <a:xfrm>
            <a:off x="1258888" y="260350"/>
            <a:ext cx="37052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762125" y="1996177"/>
            <a:ext cx="338455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Industrial </a:t>
            </a:r>
            <a:r>
              <a:rPr lang="es-ES_tradnl" sz="2800" dirty="0" smtClean="0">
                <a:solidFill>
                  <a:srgbClr val="FFFFFF"/>
                </a:solidFill>
              </a:rPr>
              <a:t>sponsors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39942" name="Picture 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82333" r="42255" b="7867"/>
          <a:stretch>
            <a:fillRect/>
          </a:stretch>
        </p:blipFill>
        <p:spPr bwMode="auto">
          <a:xfrm>
            <a:off x="7920038" y="6353175"/>
            <a:ext cx="1223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4967287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57563"/>
            <a:ext cx="3705225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73563"/>
            <a:ext cx="2447925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45125"/>
            <a:ext cx="22320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45125"/>
            <a:ext cx="17272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373688"/>
            <a:ext cx="143986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9120" y="6337639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David </a:t>
            </a:r>
            <a:r>
              <a:rPr lang="en-US" sz="2400" dirty="0" err="1" smtClean="0">
                <a:solidFill>
                  <a:schemeClr val="bg1"/>
                </a:solidFill>
              </a:rPr>
              <a:t>Raboso</a:t>
            </a:r>
            <a:r>
              <a:rPr lang="en-US" sz="2400" dirty="0" smtClean="0">
                <a:solidFill>
                  <a:schemeClr val="bg1"/>
                </a:solidFill>
              </a:rPr>
              <a:t>, General Chairman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8503"/>
      </p:ext>
    </p:extLst>
  </p:cSld>
  <p:clrMapOvr>
    <a:masterClrMapping/>
  </p:clrMapOvr>
  <p:transition spd="med" advClick="0"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021" cy="357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8" y="0"/>
            <a:ext cx="4764021" cy="357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49" y="3524674"/>
            <a:ext cx="4494245" cy="3370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023" y="407707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Roupie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4283968" y="4403770"/>
            <a:ext cx="2952328" cy="22655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5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0"/>
            <a:ext cx="4764021" cy="357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64022" cy="357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6" y="3295876"/>
            <a:ext cx="4752528" cy="3564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92" y="3390576"/>
            <a:ext cx="4632007" cy="3474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18864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Accelerator Session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691" y="404664"/>
            <a:ext cx="781170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</a:t>
            </a:r>
            <a:r>
              <a:rPr lang="en-US" sz="2400" b="1" dirty="0" smtClean="0"/>
              <a:t>n conclusion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a</a:t>
            </a:r>
            <a:r>
              <a:rPr lang="en-US" sz="2400" dirty="0" smtClean="0"/>
              <a:t> very stimulating 3.5 days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a</a:t>
            </a:r>
            <a:r>
              <a:rPr lang="en-US" sz="2400" dirty="0" smtClean="0"/>
              <a:t>lso this community finds surface graphitization as reason for conditioning</a:t>
            </a: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i</a:t>
            </a:r>
            <a:r>
              <a:rPr lang="en-US" sz="2400" dirty="0" smtClean="0"/>
              <a:t>ssue of  elastic reflection remains controversial; some observations and experiments suggest R=100%, other suggest R=0!?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u</a:t>
            </a:r>
            <a:r>
              <a:rPr lang="en-US" sz="2400" dirty="0" smtClean="0"/>
              <a:t>ltimate layer against e-cloud with good conductivity is constructed by group in Spain</a:t>
            </a: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n</a:t>
            </a:r>
            <a:r>
              <a:rPr lang="en-US" sz="2400" dirty="0" smtClean="0"/>
              <a:t>ice new simulation tools, FEST3D, SPARK3D, OSMOSEE,…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9284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13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32" r="139" b="638"/>
          <a:stretch>
            <a:fillRect/>
          </a:stretch>
        </p:blipFill>
        <p:spPr bwMode="auto">
          <a:xfrm>
            <a:off x="-36513" y="-22225"/>
            <a:ext cx="91805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14 Imagen" descr="Fech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4478" r="465" b="1093"/>
          <a:stretch>
            <a:fillRect/>
          </a:stretch>
        </p:blipFill>
        <p:spPr bwMode="auto">
          <a:xfrm>
            <a:off x="5148263" y="476250"/>
            <a:ext cx="30003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15 Imagen" descr="Mulcopim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3229" r="609" b="3375"/>
          <a:stretch>
            <a:fillRect/>
          </a:stretch>
        </p:blipFill>
        <p:spPr bwMode="auto">
          <a:xfrm>
            <a:off x="1258888" y="260350"/>
            <a:ext cx="37052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1330325" y="1916832"/>
            <a:ext cx="496887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800" dirty="0" err="1">
                <a:solidFill>
                  <a:srgbClr val="FFFFFF"/>
                </a:solidFill>
              </a:rPr>
              <a:t>I</a:t>
            </a:r>
            <a:r>
              <a:rPr lang="es-ES_tradnl" sz="2800" dirty="0" err="1" smtClean="0">
                <a:solidFill>
                  <a:srgbClr val="FFFFFF"/>
                </a:solidFill>
              </a:rPr>
              <a:t>nstitutional</a:t>
            </a:r>
            <a:r>
              <a:rPr lang="es-ES_tradnl" sz="2800" dirty="0" smtClean="0">
                <a:solidFill>
                  <a:srgbClr val="FFFFFF"/>
                </a:solidFill>
              </a:rPr>
              <a:t> </a:t>
            </a:r>
            <a:r>
              <a:rPr lang="es-ES_tradnl" sz="2800" dirty="0">
                <a:solidFill>
                  <a:srgbClr val="FFFFFF"/>
                </a:solidFill>
              </a:rPr>
              <a:t>sponsors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41990" name="Picture 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82333" r="42255" b="7867"/>
          <a:stretch>
            <a:fillRect/>
          </a:stretch>
        </p:blipFill>
        <p:spPr bwMode="auto">
          <a:xfrm>
            <a:off x="7920038" y="6353175"/>
            <a:ext cx="1223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20335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16338"/>
            <a:ext cx="2233612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21163"/>
            <a:ext cx="1766887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437063"/>
            <a:ext cx="136683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45125"/>
            <a:ext cx="2447925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0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327501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39120" y="6337639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David </a:t>
            </a:r>
            <a:r>
              <a:rPr lang="en-US" sz="2400" dirty="0" err="1" smtClean="0">
                <a:solidFill>
                  <a:schemeClr val="bg1"/>
                </a:solidFill>
              </a:rPr>
              <a:t>Raboso</a:t>
            </a:r>
            <a:r>
              <a:rPr lang="en-US" sz="2400" dirty="0" smtClean="0">
                <a:solidFill>
                  <a:schemeClr val="bg1"/>
                </a:solidFill>
              </a:rPr>
              <a:t>, General Chairman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57554"/>
      </p:ext>
    </p:extLst>
  </p:cSld>
  <p:clrMapOvr>
    <a:masterClrMapping/>
  </p:clrMapOvr>
  <p:transition spd="med" advClick="0" advTm="4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13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32" r="139" b="638"/>
          <a:stretch>
            <a:fillRect/>
          </a:stretch>
        </p:blipFill>
        <p:spPr bwMode="auto">
          <a:xfrm>
            <a:off x="-36513" y="-22225"/>
            <a:ext cx="91805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14 Imagen" descr="Fech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4478" r="465" b="1093"/>
          <a:stretch>
            <a:fillRect/>
          </a:stretch>
        </p:blipFill>
        <p:spPr bwMode="auto">
          <a:xfrm>
            <a:off x="5148263" y="476250"/>
            <a:ext cx="30003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15 Imagen" descr="Mulcopim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3229" r="609" b="3375"/>
          <a:stretch>
            <a:fillRect/>
          </a:stretch>
        </p:blipFill>
        <p:spPr bwMode="auto">
          <a:xfrm>
            <a:off x="1258888" y="260350"/>
            <a:ext cx="37052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1258887" y="1844824"/>
            <a:ext cx="496887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800" dirty="0" err="1" smtClean="0">
                <a:solidFill>
                  <a:srgbClr val="FFFFFF"/>
                </a:solidFill>
              </a:rPr>
              <a:t>Particle</a:t>
            </a:r>
            <a:r>
              <a:rPr lang="es-ES_tradnl" sz="2800" dirty="0" smtClean="0">
                <a:solidFill>
                  <a:srgbClr val="FFFFFF"/>
                </a:solidFill>
              </a:rPr>
              <a:t> </a:t>
            </a:r>
            <a:r>
              <a:rPr lang="es-ES_tradnl" sz="2800" dirty="0" err="1">
                <a:solidFill>
                  <a:srgbClr val="FFFFFF"/>
                </a:solidFill>
              </a:rPr>
              <a:t>Accelerators</a:t>
            </a:r>
            <a:r>
              <a:rPr lang="es-ES_tradnl" sz="2800" dirty="0">
                <a:solidFill>
                  <a:srgbClr val="FFFFFF"/>
                </a:solidFill>
              </a:rPr>
              <a:t> </a:t>
            </a:r>
            <a:endParaRPr lang="es-ES_tradnl" sz="2800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800" dirty="0" err="1" smtClean="0">
                <a:solidFill>
                  <a:srgbClr val="FFFFFF"/>
                </a:solidFill>
              </a:rPr>
              <a:t>technical</a:t>
            </a:r>
            <a:r>
              <a:rPr lang="es-ES_tradnl" sz="2800" dirty="0" smtClean="0">
                <a:solidFill>
                  <a:srgbClr val="FFFFFF"/>
                </a:solidFill>
              </a:rPr>
              <a:t> </a:t>
            </a:r>
            <a:r>
              <a:rPr lang="es-ES_tradnl" sz="2800" dirty="0">
                <a:solidFill>
                  <a:srgbClr val="FFFFFF"/>
                </a:solidFill>
              </a:rPr>
              <a:t>sponsors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44038" name="Picture 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82333" r="42255" b="7867"/>
          <a:stretch>
            <a:fillRect/>
          </a:stretch>
        </p:blipFill>
        <p:spPr bwMode="auto">
          <a:xfrm>
            <a:off x="7920038" y="6353175"/>
            <a:ext cx="1223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92600"/>
            <a:ext cx="273526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29125"/>
            <a:ext cx="21590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39120" y="6337639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David </a:t>
            </a:r>
            <a:r>
              <a:rPr lang="en-US" sz="2400" dirty="0" err="1" smtClean="0">
                <a:solidFill>
                  <a:schemeClr val="bg1"/>
                </a:solidFill>
              </a:rPr>
              <a:t>Raboso</a:t>
            </a:r>
            <a:r>
              <a:rPr lang="en-US" sz="2400" dirty="0" smtClean="0">
                <a:solidFill>
                  <a:schemeClr val="bg1"/>
                </a:solidFill>
              </a:rPr>
              <a:t>, General Chairman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72192"/>
      </p:ext>
    </p:extLst>
  </p:cSld>
  <p:clrMapOvr>
    <a:masterClrMapping/>
  </p:clrMapOvr>
  <p:transition spd="med" advClick="0" advTm="4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Tuesday: 3 lectures</a:t>
            </a:r>
          </a:p>
          <a:p>
            <a:r>
              <a:rPr lang="en-US" dirty="0" smtClean="0"/>
              <a:t>Wednesday: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multipactor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components I+II, </a:t>
            </a:r>
            <a:r>
              <a:rPr lang="en-US" dirty="0" err="1" smtClean="0"/>
              <a:t>multipactor</a:t>
            </a:r>
            <a:r>
              <a:rPr lang="en-US" dirty="0" smtClean="0"/>
              <a:t> </a:t>
            </a:r>
            <a:r>
              <a:rPr lang="en-US" dirty="0" err="1" smtClean="0"/>
              <a:t>Tx</a:t>
            </a:r>
            <a:r>
              <a:rPr lang="en-US" dirty="0" smtClean="0"/>
              <a:t> lines, </a:t>
            </a:r>
            <a:r>
              <a:rPr lang="en-US" dirty="0" err="1" smtClean="0"/>
              <a:t>multipactor</a:t>
            </a:r>
            <a:r>
              <a:rPr lang="en-US" dirty="0" smtClean="0"/>
              <a:t> dielectrics</a:t>
            </a:r>
          </a:p>
          <a:p>
            <a:r>
              <a:rPr lang="en-US" dirty="0" smtClean="0"/>
              <a:t>Thursday; </a:t>
            </a:r>
            <a:r>
              <a:rPr lang="en-US" b="1" dirty="0">
                <a:solidFill>
                  <a:srgbClr val="0070C0"/>
                </a:solidFill>
              </a:rPr>
              <a:t>c</a:t>
            </a:r>
            <a:r>
              <a:rPr lang="en-US" b="1" dirty="0" smtClean="0">
                <a:solidFill>
                  <a:srgbClr val="0070C0"/>
                </a:solidFill>
              </a:rPr>
              <a:t>orona</a:t>
            </a:r>
            <a:r>
              <a:rPr lang="en-US" dirty="0" smtClean="0"/>
              <a:t>, </a:t>
            </a:r>
            <a:r>
              <a:rPr lang="en-US" dirty="0" err="1" smtClean="0"/>
              <a:t>multipactor</a:t>
            </a:r>
            <a:r>
              <a:rPr lang="en-US" dirty="0" smtClean="0"/>
              <a:t> experimental, </a:t>
            </a:r>
            <a:r>
              <a:rPr lang="en-US" dirty="0" err="1" smtClean="0"/>
              <a:t>multipactor</a:t>
            </a:r>
            <a:r>
              <a:rPr lang="en-US" dirty="0" smtClean="0"/>
              <a:t> software, </a:t>
            </a:r>
            <a:r>
              <a:rPr lang="en-US" dirty="0" err="1" smtClean="0"/>
              <a:t>multipactor</a:t>
            </a:r>
            <a:r>
              <a:rPr lang="en-US" dirty="0" smtClean="0"/>
              <a:t> multicarrier</a:t>
            </a:r>
          </a:p>
          <a:p>
            <a:r>
              <a:rPr lang="en-US" dirty="0" smtClean="0"/>
              <a:t>Friday: </a:t>
            </a:r>
            <a:r>
              <a:rPr lang="en-US" b="1" dirty="0" smtClean="0">
                <a:solidFill>
                  <a:srgbClr val="0070C0"/>
                </a:solidFill>
              </a:rPr>
              <a:t>PIM, SEY, Accelerators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764704"/>
            <a:ext cx="742671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“Accelerator People” at MulCoPim2011</a:t>
            </a:r>
          </a:p>
          <a:p>
            <a:endParaRPr lang="en-US" sz="2400" dirty="0" smtClean="0"/>
          </a:p>
          <a:p>
            <a:r>
              <a:rPr lang="en-US" sz="2400" dirty="0" smtClean="0"/>
              <a:t>Monika Balk – speaker (CST)</a:t>
            </a:r>
          </a:p>
          <a:p>
            <a:r>
              <a:rPr lang="en-US" sz="2400" dirty="0" err="1" smtClean="0"/>
              <a:t>Micha</a:t>
            </a:r>
            <a:r>
              <a:rPr lang="en-US" sz="2400" dirty="0" smtClean="0"/>
              <a:t> </a:t>
            </a:r>
            <a:r>
              <a:rPr lang="en-US" sz="2400" dirty="0" err="1" smtClean="0"/>
              <a:t>Dehler</a:t>
            </a:r>
            <a:r>
              <a:rPr lang="en-US" sz="2400" dirty="0" smtClean="0"/>
              <a:t> - speaker</a:t>
            </a:r>
          </a:p>
          <a:p>
            <a:r>
              <a:rPr lang="en-US" sz="2400" dirty="0" smtClean="0"/>
              <a:t>Octavio Dominguez - speaker</a:t>
            </a:r>
          </a:p>
          <a:p>
            <a:r>
              <a:rPr lang="en-US" sz="2400" dirty="0" smtClean="0"/>
              <a:t>Angeles </a:t>
            </a:r>
            <a:r>
              <a:rPr lang="en-US" sz="2400" dirty="0" err="1" smtClean="0"/>
              <a:t>Faus-Golfe</a:t>
            </a:r>
            <a:r>
              <a:rPr lang="en-US" sz="2400" dirty="0" smtClean="0"/>
              <a:t> – former session co-chair</a:t>
            </a:r>
          </a:p>
          <a:p>
            <a:r>
              <a:rPr lang="en-US" sz="2400" dirty="0" err="1" smtClean="0"/>
              <a:t>Nuria</a:t>
            </a:r>
            <a:r>
              <a:rPr lang="en-US" sz="2400" dirty="0" smtClean="0"/>
              <a:t> </a:t>
            </a:r>
            <a:r>
              <a:rPr lang="en-US" sz="2400" dirty="0" err="1" smtClean="0"/>
              <a:t>Fuster</a:t>
            </a:r>
            <a:r>
              <a:rPr lang="en-US" sz="2400" dirty="0" smtClean="0"/>
              <a:t> – our former summer student</a:t>
            </a:r>
          </a:p>
          <a:p>
            <a:r>
              <a:rPr lang="en-US" sz="2400" dirty="0" smtClean="0"/>
              <a:t>Benito Gimeno – session co-chair</a:t>
            </a:r>
          </a:p>
          <a:p>
            <a:r>
              <a:rPr lang="en-US" sz="2400" dirty="0" smtClean="0"/>
              <a:t>Manual Jimenez – speaker</a:t>
            </a:r>
          </a:p>
          <a:p>
            <a:r>
              <a:rPr lang="en-US" sz="2400" dirty="0" smtClean="0"/>
              <a:t>Rami </a:t>
            </a:r>
            <a:r>
              <a:rPr lang="en-US" sz="2400" dirty="0" err="1" smtClean="0"/>
              <a:t>Kishek</a:t>
            </a:r>
            <a:r>
              <a:rPr lang="en-US" sz="2400" dirty="0" smtClean="0"/>
              <a:t> – speaker (Maryland)</a:t>
            </a:r>
          </a:p>
          <a:p>
            <a:r>
              <a:rPr lang="en-US" sz="2400" dirty="0" smtClean="0"/>
              <a:t>Silvia </a:t>
            </a:r>
            <a:r>
              <a:rPr lang="en-US" sz="2400" dirty="0" err="1" smtClean="0"/>
              <a:t>Verdu</a:t>
            </a:r>
            <a:r>
              <a:rPr lang="en-US" sz="2400" dirty="0" smtClean="0"/>
              <a:t>-Andres - speaker</a:t>
            </a:r>
          </a:p>
          <a:p>
            <a:r>
              <a:rPr lang="en-US" sz="2400" dirty="0" smtClean="0"/>
              <a:t>Walter </a:t>
            </a:r>
            <a:r>
              <a:rPr lang="en-US" sz="2400" dirty="0" err="1" smtClean="0"/>
              <a:t>Wunsch</a:t>
            </a:r>
            <a:r>
              <a:rPr lang="en-US" sz="2400" dirty="0" smtClean="0"/>
              <a:t> – cancelled (CLIC-ESA collaboration)</a:t>
            </a:r>
          </a:p>
          <a:p>
            <a:r>
              <a:rPr lang="en-US" sz="2400" dirty="0" smtClean="0"/>
              <a:t>Frank Zimmermann – session chair</a:t>
            </a:r>
          </a:p>
          <a:p>
            <a:endParaRPr lang="en-US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985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" y="-34394"/>
            <a:ext cx="4617859" cy="3463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77" y="-26567"/>
            <a:ext cx="4607422" cy="3455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95582"/>
            <a:ext cx="4616557" cy="3462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42" y="3395582"/>
            <a:ext cx="4616557" cy="3462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4368" y="91303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S. Anza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8010" cy="3501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0"/>
            <a:ext cx="4668010" cy="3501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6"/>
            <a:ext cx="4475990" cy="3356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988"/>
            <a:ext cx="4716016" cy="3537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307235"/>
            <a:ext cx="170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V. E. Semenov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9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66124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Sounas</a:t>
            </a:r>
            <a:r>
              <a:rPr lang="en-US" dirty="0" smtClean="0"/>
              <a:t> et al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788024" y="2708920"/>
            <a:ext cx="4355976" cy="259228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9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6034</TotalTime>
  <Words>258</Words>
  <Application>Microsoft Office PowerPoint</Application>
  <PresentationFormat>On-screen Show (4:3)</PresentationFormat>
  <Paragraphs>66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Diseño predeterminado</vt:lpstr>
      <vt:lpstr>1_Diseño predeterminado</vt:lpstr>
      <vt:lpstr>PowerPoint Presentation</vt:lpstr>
      <vt:lpstr>PowerPoint Presentation</vt:lpstr>
      <vt:lpstr>PowerPoint Presentation</vt:lpstr>
      <vt:lpstr>PowerPoint Presentation</vt:lpstr>
      <vt:lpstr>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17</cp:revision>
  <dcterms:created xsi:type="dcterms:W3CDTF">2011-09-26T16:53:48Z</dcterms:created>
  <dcterms:modified xsi:type="dcterms:W3CDTF">2011-09-30T21:28:09Z</dcterms:modified>
</cp:coreProperties>
</file>