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80" r:id="rId4"/>
    <p:sldId id="258" r:id="rId5"/>
    <p:sldId id="259" r:id="rId6"/>
    <p:sldId id="260" r:id="rId7"/>
    <p:sldId id="261" r:id="rId8"/>
    <p:sldId id="264" r:id="rId9"/>
    <p:sldId id="262" r:id="rId10"/>
    <p:sldId id="281" r:id="rId11"/>
    <p:sldId id="263" r:id="rId12"/>
    <p:sldId id="268" r:id="rId13"/>
    <p:sldId id="265" r:id="rId14"/>
    <p:sldId id="282" r:id="rId15"/>
    <p:sldId id="266" r:id="rId16"/>
    <p:sldId id="269" r:id="rId17"/>
    <p:sldId id="283" r:id="rId18"/>
    <p:sldId id="270" r:id="rId19"/>
    <p:sldId id="284" r:id="rId20"/>
    <p:sldId id="271" r:id="rId21"/>
    <p:sldId id="272" r:id="rId22"/>
    <p:sldId id="273" r:id="rId23"/>
    <p:sldId id="274" r:id="rId24"/>
    <p:sldId id="285" r:id="rId25"/>
    <p:sldId id="275" r:id="rId26"/>
    <p:sldId id="276" r:id="rId27"/>
    <p:sldId id="277" r:id="rId28"/>
    <p:sldId id="27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FF7F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8F3F-DEFA-4457-A7D7-18698B85D098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D102-017E-41CB-87B7-72A733A80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8F3F-DEFA-4457-A7D7-18698B85D098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D102-017E-41CB-87B7-72A733A80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8F3F-DEFA-4457-A7D7-18698B85D098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D102-017E-41CB-87B7-72A733A80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8F3F-DEFA-4457-A7D7-18698B85D098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D102-017E-41CB-87B7-72A733A80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8F3F-DEFA-4457-A7D7-18698B85D098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D102-017E-41CB-87B7-72A733A80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8F3F-DEFA-4457-A7D7-18698B85D098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D102-017E-41CB-87B7-72A733A80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8F3F-DEFA-4457-A7D7-18698B85D098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D102-017E-41CB-87B7-72A733A80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8F3F-DEFA-4457-A7D7-18698B85D098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D102-017E-41CB-87B7-72A733A80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8F3F-DEFA-4457-A7D7-18698B85D098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D102-017E-41CB-87B7-72A733A80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8F3F-DEFA-4457-A7D7-18698B85D098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D102-017E-41CB-87B7-72A733A80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8F3F-DEFA-4457-A7D7-18698B85D098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D102-017E-41CB-87B7-72A733A80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A8F3F-DEFA-4457-A7D7-18698B85D098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4D102-017E-41CB-87B7-72A733A80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ac2011.org/pre_press/MOPS001.PDF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ac2011.org/pre_press/MOPS084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ipac2011.org/pre_press/MOPS088.PDF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ac2011.org/pre_press/MOPS083.PDF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ac2011.org/pre_press/TUPC030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ac2011.org/pre_press/TUPC170.PDF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ac2011.org/pre_press/TUPS018.PDF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ac2011.org/pre_press/TUPS023.PDF" TargetMode="External"/><Relationship Id="rId7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://www.ipac2011.org/pre_press/TUPS027.PDF" TargetMode="External"/><Relationship Id="rId7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ac2011.org/pre_press/TUPS028.PDF" TargetMode="External"/><Relationship Id="rId7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ac2011.org/pre_press/MOPS053.PDF" TargetMode="External"/><Relationship Id="rId7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hyperlink" Target="http://www.ipac2011.org/pre_press/MOPS056.PDF" TargetMode="External"/><Relationship Id="rId7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ac2011.org/pre_press/MOPS091.PDF" TargetMode="External"/><Relationship Id="rId7" Type="http://schemas.openxmlformats.org/officeDocument/2006/relationships/image" Target="../media/image5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ac2011.org/pre_press/MOPS069.PDF" TargetMode="External"/><Relationship Id="rId2" Type="http://schemas.openxmlformats.org/officeDocument/2006/relationships/hyperlink" Target="http://www.ipac2011.org/pre_press/MOPS00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ipac2011.org/pre_press/MOPS088.PDF" TargetMode="External"/><Relationship Id="rId4" Type="http://schemas.openxmlformats.org/officeDocument/2006/relationships/hyperlink" Target="http://www.ipac2011.org/pre_press/MOPS084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ac2011.org/pre_press/TUPC030.PDF" TargetMode="External"/><Relationship Id="rId2" Type="http://schemas.openxmlformats.org/officeDocument/2006/relationships/hyperlink" Target="http://www.ipac2011.org/pre_press/MOPS08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ac2011.org/pre_press/TUPC170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pac2011.org/pre_press/MOPS089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ac2011.org/pre_press/TUPS018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pac2011.org/pre_press/TUPS028.PDF" TargetMode="External"/><Relationship Id="rId5" Type="http://schemas.openxmlformats.org/officeDocument/2006/relationships/hyperlink" Target="http://www.ipac2011.org/pre_press/TUPS027.PDF" TargetMode="External"/><Relationship Id="rId4" Type="http://schemas.openxmlformats.org/officeDocument/2006/relationships/hyperlink" Target="http://www.ipac2011.org/pre_press/TUPS023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ac2011.org/pre_press/MOPS053.PDF" TargetMode="External"/><Relationship Id="rId7" Type="http://schemas.openxmlformats.org/officeDocument/2006/relationships/hyperlink" Target="http://www.ipac2011.org/pre_press/TUPZ015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pac2011.org/pre_press/TUPZ003.PDF" TargetMode="External"/><Relationship Id="rId5" Type="http://schemas.openxmlformats.org/officeDocument/2006/relationships/hyperlink" Target="http://www.ipac2011.org/pre_press/MOPS091.PDF" TargetMode="External"/><Relationship Id="rId4" Type="http://schemas.openxmlformats.org/officeDocument/2006/relationships/hyperlink" Target="http://www.ipac2011.org/pre_press/MOPS056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ac2011.org/pre_press/THOBA01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pac-2011-po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667000"/>
            <a:ext cx="373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C. Octavio Dom</a:t>
            </a:r>
            <a:r>
              <a:rPr lang="es-ES_tradnl" sz="30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ínguez</a:t>
            </a:r>
            <a:endParaRPr lang="es-ES_tradnl" sz="30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477000"/>
            <a:ext cx="556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0574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15FF7F"/>
                </a:solidFill>
              </a:rPr>
              <a:t>IPAC 2011: An e</a:t>
            </a:r>
            <a:r>
              <a:rPr lang="en-US" sz="4000" b="1" baseline="30000" dirty="0" smtClean="0">
                <a:solidFill>
                  <a:srgbClr val="15FF7F"/>
                </a:solidFill>
              </a:rPr>
              <a:t>-</a:t>
            </a:r>
            <a:r>
              <a:rPr lang="en-US" sz="4000" b="1" dirty="0" smtClean="0">
                <a:solidFill>
                  <a:srgbClr val="15FF7F"/>
                </a:solidFill>
              </a:rPr>
              <a:t> cloud summary</a:t>
            </a:r>
            <a:endParaRPr lang="en-US" sz="4000" b="1" dirty="0">
              <a:solidFill>
                <a:srgbClr val="15F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0" y="457200"/>
            <a:ext cx="7315200" cy="1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772400" y="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6" descr="logo_baja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7391" cy="79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810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30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September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990600"/>
            <a:ext cx="75438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 List of papers</a:t>
            </a:r>
          </a:p>
          <a:p>
            <a:pPr>
              <a:buFont typeface="Arial" pitchFamily="34" charset="0"/>
              <a:buChar char="•"/>
            </a:pPr>
            <a:endParaRPr lang="en-US" sz="3000" dirty="0" smtClean="0"/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 Some highlights on…</a:t>
            </a:r>
          </a:p>
          <a:p>
            <a:pPr>
              <a:buFont typeface="Arial" pitchFamily="34" charset="0"/>
              <a:buChar char="•"/>
            </a:pPr>
            <a:endParaRPr lang="en-US" sz="3000" dirty="0" smtClean="0"/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Instabilities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smtClean="0"/>
              <a:t> </a:t>
            </a:r>
            <a:r>
              <a:rPr lang="en-US" sz="3000" dirty="0" smtClean="0"/>
              <a:t>Mitigation techniques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smtClean="0"/>
              <a:t> </a:t>
            </a:r>
            <a:r>
              <a:rPr lang="en-US" sz="3000" dirty="0" smtClean="0"/>
              <a:t>Instrumentation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smtClean="0"/>
              <a:t> </a:t>
            </a:r>
            <a:r>
              <a:rPr lang="en-US" sz="3000" dirty="0" smtClean="0"/>
              <a:t>Vacuum and surfaces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smtClean="0"/>
              <a:t> </a:t>
            </a:r>
            <a:r>
              <a:rPr lang="en-US" sz="3000" dirty="0" smtClean="0"/>
              <a:t>Other studies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0" y="457200"/>
            <a:ext cx="7315200" cy="1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95800" y="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Some highlights…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Instabilities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1/3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6" descr="logo_baja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7391" cy="79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5810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30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September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7620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hlinkClick r:id="rId3"/>
              </a:rPr>
              <a:t>MOPS001.PDF</a:t>
            </a:r>
            <a:r>
              <a:rPr lang="en-US" sz="1600" b="1" dirty="0" smtClean="0"/>
              <a:t>: Electron-cloud Pinch Dynamics in Presence of Lattice Magnet Fields,</a:t>
            </a:r>
            <a:r>
              <a:rPr lang="en-US" sz="1600" dirty="0" smtClean="0"/>
              <a:t>  </a:t>
            </a:r>
            <a:r>
              <a:rPr lang="en-US" sz="1600" i="1" dirty="0" smtClean="0"/>
              <a:t>Giuliano Franchetti (GSI, Darmstadt) and Frank Zimmermann (CERN, Geneva)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4478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 Study of the </a:t>
            </a:r>
            <a:r>
              <a:rPr lang="en-US" b="1" dirty="0" smtClean="0"/>
              <a:t>strong field approximation</a:t>
            </a:r>
            <a:r>
              <a:rPr lang="en-US" dirty="0" smtClean="0"/>
              <a:t> for the electron pinch in </a:t>
            </a:r>
            <a:r>
              <a:rPr lang="en-US" b="1" dirty="0" err="1" smtClean="0"/>
              <a:t>quadrupoles</a:t>
            </a:r>
            <a:r>
              <a:rPr lang="en-US" dirty="0" smtClean="0"/>
              <a:t> and </a:t>
            </a:r>
            <a:r>
              <a:rPr lang="en-US" b="1" dirty="0" err="1" smtClean="0"/>
              <a:t>sextupoles</a:t>
            </a:r>
            <a:r>
              <a:rPr lang="en-US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Evaluation of the relative magnitude of the </a:t>
            </a:r>
            <a:r>
              <a:rPr lang="en-US" b="1" dirty="0" smtClean="0"/>
              <a:t>peak tune shift along the bunch </a:t>
            </a:r>
            <a:r>
              <a:rPr lang="en-US" dirty="0" smtClean="0"/>
              <a:t>expected for the different fields.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3425" y="2743200"/>
            <a:ext cx="37433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3425" y="2667000"/>
            <a:ext cx="3838575" cy="200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648200"/>
            <a:ext cx="37623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4048" y="5181600"/>
            <a:ext cx="449755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0" y="457200"/>
            <a:ext cx="7315200" cy="1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95800" y="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Some highlights…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Instabilities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2/3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6" descr="logo_baja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7391" cy="79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5810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30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September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762000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hlinkClick r:id="rId3"/>
              </a:rPr>
              <a:t>MOPS084.PDF</a:t>
            </a:r>
            <a:r>
              <a:rPr lang="en-US" sz="1600" dirty="0" smtClean="0"/>
              <a:t> </a:t>
            </a:r>
            <a:r>
              <a:rPr lang="en-US" sz="1600" b="1" dirty="0" smtClean="0"/>
              <a:t>: Status of Electron Cloud Dynamics Measurements at CESRTA, </a:t>
            </a:r>
            <a:r>
              <a:rPr lang="en-US" sz="1600" i="1" dirty="0" smtClean="0"/>
              <a:t>Michael Gerard Billing (CLASSE, Ithaca, New York) et al.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3716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Report </a:t>
            </a:r>
            <a:r>
              <a:rPr lang="en-US" dirty="0"/>
              <a:t>on the most recent </a:t>
            </a:r>
            <a:r>
              <a:rPr lang="en-US" b="1" dirty="0"/>
              <a:t>observations</a:t>
            </a:r>
            <a:r>
              <a:rPr lang="en-US" dirty="0"/>
              <a:t> </a:t>
            </a:r>
            <a:r>
              <a:rPr lang="en-US" dirty="0" smtClean="0"/>
              <a:t>and results for e</a:t>
            </a:r>
            <a:r>
              <a:rPr lang="en-US" baseline="30000" dirty="0" smtClean="0"/>
              <a:t>-</a:t>
            </a:r>
            <a:r>
              <a:rPr lang="en-US" dirty="0" smtClean="0"/>
              <a:t> cloud dynamics </a:t>
            </a:r>
            <a:r>
              <a:rPr lang="en-US" b="1" dirty="0" smtClean="0"/>
              <a:t>at </a:t>
            </a:r>
            <a:r>
              <a:rPr lang="en-US" b="1" dirty="0" err="1" smtClean="0"/>
              <a:t>CesrTA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b="1" dirty="0"/>
              <a:t> </a:t>
            </a:r>
            <a:r>
              <a:rPr lang="en-US" dirty="0" smtClean="0"/>
              <a:t>Three </a:t>
            </a:r>
            <a:r>
              <a:rPr lang="en-US" dirty="0"/>
              <a:t>basic observations:</a:t>
            </a:r>
            <a:r>
              <a:rPr lang="en-US" b="1" dirty="0" smtClean="0"/>
              <a:t>  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/>
              <a:t> </a:t>
            </a:r>
            <a:r>
              <a:rPr lang="en-US" dirty="0"/>
              <a:t>T</a:t>
            </a:r>
            <a:r>
              <a:rPr lang="en-US" dirty="0" smtClean="0"/>
              <a:t>une </a:t>
            </a:r>
            <a:r>
              <a:rPr lang="en-US" dirty="0"/>
              <a:t>shifts of individual bunches along a </a:t>
            </a:r>
            <a:r>
              <a:rPr lang="en-US" dirty="0" smtClean="0"/>
              <a:t>train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Detection of the coherent self-excited spectrum for each bunch within a train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/>
              <a:t> </a:t>
            </a:r>
            <a:r>
              <a:rPr lang="en-US" dirty="0" smtClean="0"/>
              <a:t>Pulsed excitation of either the </a:t>
            </a:r>
            <a:r>
              <a:rPr lang="en-US" dirty="0" err="1" smtClean="0"/>
              <a:t>betatron</a:t>
            </a:r>
            <a:r>
              <a:rPr lang="en-US" dirty="0" smtClean="0"/>
              <a:t> dipole or head-tail mode for each    	individual bunch within the train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814" y="3352800"/>
            <a:ext cx="406468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3733800"/>
            <a:ext cx="4192373" cy="141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0" y="457200"/>
            <a:ext cx="7315200" cy="1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95800" y="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Some highlights…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Instabilities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3/3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6" descr="logo_baja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7391" cy="79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5810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30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September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762000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hlinkClick r:id="rId3"/>
              </a:rPr>
              <a:t>MOPS088.PDF</a:t>
            </a:r>
            <a:r>
              <a:rPr lang="en-US" sz="1600" b="1" dirty="0" smtClean="0"/>
              <a:t>:</a:t>
            </a:r>
            <a:r>
              <a:rPr lang="en-US" sz="1600" dirty="0" smtClean="0"/>
              <a:t> </a:t>
            </a:r>
            <a:r>
              <a:rPr lang="en-US" sz="1600" b="1" dirty="0" smtClean="0"/>
              <a:t>Simulation of Electron Cloud Beam Dynamics for </a:t>
            </a:r>
            <a:r>
              <a:rPr lang="en-US" sz="1600" b="1" dirty="0" err="1" smtClean="0"/>
              <a:t>CesrTA</a:t>
            </a:r>
            <a:r>
              <a:rPr lang="en-US" sz="1600" dirty="0" smtClean="0"/>
              <a:t> , </a:t>
            </a:r>
            <a:r>
              <a:rPr lang="en-US" sz="1600" i="1" dirty="0" err="1" smtClean="0"/>
              <a:t>Kiran</a:t>
            </a:r>
            <a:r>
              <a:rPr lang="en-US" sz="1600" i="1" dirty="0" smtClean="0"/>
              <a:t> G. </a:t>
            </a:r>
            <a:r>
              <a:rPr lang="en-US" sz="1600" i="1" dirty="0" err="1" smtClean="0"/>
              <a:t>Sonnad</a:t>
            </a:r>
            <a:r>
              <a:rPr lang="en-US" sz="1600" i="1" dirty="0" smtClean="0"/>
              <a:t> (CLASSE, Ithaca, New York) et al.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1295400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cloud simulation studies (using </a:t>
            </a:r>
            <a:r>
              <a:rPr lang="en-US" b="1" dirty="0" smtClean="0"/>
              <a:t>CMAD </a:t>
            </a:r>
            <a:r>
              <a:rPr lang="en-US" dirty="0" smtClean="0"/>
              <a:t>code) for </a:t>
            </a:r>
            <a:r>
              <a:rPr lang="en-US" b="1" dirty="0" err="1" smtClean="0"/>
              <a:t>CesrTA</a:t>
            </a:r>
            <a:r>
              <a:rPr lang="en-US" dirty="0" smtClean="0"/>
              <a:t> (</a:t>
            </a:r>
            <a:r>
              <a:rPr lang="en-US" dirty="0"/>
              <a:t>test facility for </a:t>
            </a:r>
            <a:r>
              <a:rPr lang="en-US" dirty="0" smtClean="0"/>
              <a:t>understanding physics </a:t>
            </a:r>
            <a:r>
              <a:rPr lang="en-US" dirty="0"/>
              <a:t>associated </a:t>
            </a:r>
            <a:r>
              <a:rPr lang="en-US" dirty="0" smtClean="0"/>
              <a:t>with e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 damping rings), focused on </a:t>
            </a:r>
            <a:r>
              <a:rPr lang="en-US" b="1" dirty="0" smtClean="0"/>
              <a:t>positron beams.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Study of </a:t>
            </a:r>
            <a:r>
              <a:rPr lang="en-US" b="1" dirty="0" smtClean="0"/>
              <a:t>head-tail motion</a:t>
            </a:r>
            <a:r>
              <a:rPr lang="en-US" dirty="0" smtClean="0"/>
              <a:t>, </a:t>
            </a:r>
            <a:r>
              <a:rPr lang="en-US" b="1" dirty="0" err="1" smtClean="0"/>
              <a:t>emittace</a:t>
            </a:r>
            <a:r>
              <a:rPr lang="en-US" b="1" dirty="0" smtClean="0"/>
              <a:t> growth </a:t>
            </a:r>
            <a:r>
              <a:rPr lang="en-US" dirty="0" smtClean="0"/>
              <a:t>and </a:t>
            </a:r>
            <a:r>
              <a:rPr lang="en-US" b="1" dirty="0" smtClean="0"/>
              <a:t>incoherent tune shifts.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/>
              <a:t> </a:t>
            </a:r>
            <a:r>
              <a:rPr lang="en-US" dirty="0" smtClean="0"/>
              <a:t>Simulations reproduce qualitatively experimental observations (CMAD improvement needed).</a:t>
            </a: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5867400" y="2895600"/>
            <a:ext cx="3124201" cy="3599349"/>
            <a:chOff x="5867400" y="2743200"/>
            <a:chExt cx="3124201" cy="359934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67400" y="2743200"/>
              <a:ext cx="3038475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67400" y="4343400"/>
              <a:ext cx="2943225" cy="15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67401" y="6019801"/>
              <a:ext cx="3124200" cy="322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152400" y="2895600"/>
            <a:ext cx="2914650" cy="3581400"/>
            <a:chOff x="2971800" y="2743200"/>
            <a:chExt cx="2914650" cy="358140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1800" y="2743200"/>
              <a:ext cx="2914650" cy="3115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24200" y="6071731"/>
              <a:ext cx="2714625" cy="252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2819400" y="3200401"/>
            <a:ext cx="3245930" cy="2805488"/>
            <a:chOff x="2819400" y="3048001"/>
            <a:chExt cx="3245930" cy="2805488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19400" y="3048001"/>
              <a:ext cx="324593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24201" y="5410200"/>
              <a:ext cx="2666999" cy="443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0" y="457200"/>
            <a:ext cx="7315200" cy="1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772400" y="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6" descr="logo_baja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7391" cy="79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810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30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September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990600"/>
            <a:ext cx="75438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 List of papers</a:t>
            </a:r>
          </a:p>
          <a:p>
            <a:pPr>
              <a:buFont typeface="Arial" pitchFamily="34" charset="0"/>
              <a:buChar char="•"/>
            </a:pPr>
            <a:endParaRPr lang="en-US" sz="3000" dirty="0" smtClean="0"/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 Some highlights on…</a:t>
            </a:r>
          </a:p>
          <a:p>
            <a:pPr>
              <a:buFont typeface="Arial" pitchFamily="34" charset="0"/>
              <a:buChar char="•"/>
            </a:pPr>
            <a:endParaRPr lang="en-US" sz="3000" dirty="0" smtClean="0"/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smtClean="0"/>
              <a:t> Instabilities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Mitigation techniques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smtClean="0"/>
              <a:t> </a:t>
            </a:r>
            <a:r>
              <a:rPr lang="en-US" sz="3000" dirty="0" smtClean="0"/>
              <a:t>Instrumentation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smtClean="0"/>
              <a:t> </a:t>
            </a:r>
            <a:r>
              <a:rPr lang="en-US" sz="3000" dirty="0" smtClean="0"/>
              <a:t>Vacuum and surfaces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smtClean="0"/>
              <a:t> </a:t>
            </a:r>
            <a:r>
              <a:rPr lang="en-US" sz="3000" dirty="0" smtClean="0"/>
              <a:t>Other studies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0" y="457200"/>
            <a:ext cx="7315200" cy="1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00400" y="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Some highlights…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Mitigation techniques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1/2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6" descr="logo_baja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7391" cy="79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5810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30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September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7620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hlinkClick r:id="rId3"/>
              </a:rPr>
              <a:t>MOPS083.PDF</a:t>
            </a:r>
            <a:r>
              <a:rPr lang="en-US" sz="1600" dirty="0" smtClean="0"/>
              <a:t> </a:t>
            </a:r>
            <a:r>
              <a:rPr lang="en-US" sz="1600" b="1" dirty="0" smtClean="0"/>
              <a:t>: Update on Electron Cloud Mitigation Studies at </a:t>
            </a:r>
            <a:r>
              <a:rPr lang="en-US" sz="1600" b="1" dirty="0" err="1" smtClean="0"/>
              <a:t>Cesr</a:t>
            </a:r>
            <a:r>
              <a:rPr lang="en-US" sz="1600" b="1" dirty="0" smtClean="0"/>
              <a:t>-TA, </a:t>
            </a:r>
            <a:r>
              <a:rPr lang="en-US" sz="1600" dirty="0" smtClean="0"/>
              <a:t> </a:t>
            </a:r>
            <a:r>
              <a:rPr lang="en-US" sz="1600" i="1" dirty="0" smtClean="0"/>
              <a:t>Joseph </a:t>
            </a:r>
            <a:r>
              <a:rPr lang="en-US" sz="1600" i="1" dirty="0" err="1" smtClean="0"/>
              <a:t>Calvey</a:t>
            </a:r>
            <a:r>
              <a:rPr lang="en-US" sz="1600" i="1" dirty="0" smtClean="0"/>
              <a:t> (CLASSE, Ithaca, New York) et al.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3716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 Several </a:t>
            </a:r>
            <a:r>
              <a:rPr lang="en-US" b="1" dirty="0" smtClean="0"/>
              <a:t>Retarding </a:t>
            </a:r>
            <a:r>
              <a:rPr lang="en-US" b="1" dirty="0"/>
              <a:t>Field Analyzers</a:t>
            </a:r>
            <a:r>
              <a:rPr lang="en-US" dirty="0"/>
              <a:t> (RFAs) have been </a:t>
            </a:r>
            <a:r>
              <a:rPr lang="en-US" dirty="0" smtClean="0"/>
              <a:t>installed in </a:t>
            </a:r>
            <a:r>
              <a:rPr lang="en-US" dirty="0"/>
              <a:t>CESR. These devices provide information on the </a:t>
            </a:r>
            <a:r>
              <a:rPr lang="en-US" dirty="0" smtClean="0"/>
              <a:t>local electron </a:t>
            </a:r>
            <a:r>
              <a:rPr lang="en-US" dirty="0"/>
              <a:t>cloud density and energy </a:t>
            </a:r>
            <a:r>
              <a:rPr lang="en-US" dirty="0" smtClean="0"/>
              <a:t>distribution.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 RFA </a:t>
            </a:r>
            <a:r>
              <a:rPr lang="en-US" dirty="0"/>
              <a:t>measures the </a:t>
            </a:r>
            <a:r>
              <a:rPr lang="en-US" b="1" dirty="0" smtClean="0"/>
              <a:t>flux of </a:t>
            </a:r>
            <a:r>
              <a:rPr lang="en-US" b="1" dirty="0"/>
              <a:t>the electron cloud</a:t>
            </a:r>
            <a:r>
              <a:rPr lang="en-US" dirty="0"/>
              <a:t> on the vacuum </a:t>
            </a:r>
            <a:r>
              <a:rPr lang="en-US" dirty="0" smtClean="0"/>
              <a:t> chamber </a:t>
            </a:r>
            <a:r>
              <a:rPr lang="en-US" dirty="0"/>
              <a:t>wall, </a:t>
            </a:r>
            <a:r>
              <a:rPr lang="en-US" dirty="0" smtClean="0"/>
              <a:t>from which </a:t>
            </a:r>
            <a:r>
              <a:rPr lang="en-US" dirty="0"/>
              <a:t>we can infer the local cloud density. It can </a:t>
            </a:r>
            <a:r>
              <a:rPr lang="en-US" dirty="0" smtClean="0"/>
              <a:t>also measure </a:t>
            </a:r>
            <a:r>
              <a:rPr lang="en-US" dirty="0"/>
              <a:t>the </a:t>
            </a:r>
            <a:r>
              <a:rPr lang="en-US" dirty="0" smtClean="0"/>
              <a:t> </a:t>
            </a:r>
            <a:r>
              <a:rPr lang="en-US" b="1" dirty="0" smtClean="0"/>
              <a:t>energy </a:t>
            </a:r>
            <a:r>
              <a:rPr lang="en-US" b="1" dirty="0"/>
              <a:t>distribution</a:t>
            </a:r>
            <a:r>
              <a:rPr lang="en-US" dirty="0"/>
              <a:t> of the </a:t>
            </a:r>
            <a:r>
              <a:rPr lang="en-US" dirty="0" smtClean="0"/>
              <a:t>cloud.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addition, </a:t>
            </a:r>
            <a:r>
              <a:rPr lang="en-US" dirty="0" smtClean="0"/>
              <a:t>most RFAs allow characterization of </a:t>
            </a:r>
            <a:r>
              <a:rPr lang="en-US" dirty="0"/>
              <a:t>the </a:t>
            </a:r>
            <a:r>
              <a:rPr lang="en-US" b="1" dirty="0" smtClean="0"/>
              <a:t>geometry </a:t>
            </a:r>
            <a:r>
              <a:rPr lang="en-US" b="1" dirty="0"/>
              <a:t>of the cloud build-up</a:t>
            </a:r>
            <a:r>
              <a:rPr lang="en-US" dirty="0"/>
              <a:t>.</a:t>
            </a:r>
            <a:endParaRPr lang="en-US" dirty="0" smtClean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The RFAs have been used to evaluate </a:t>
            </a:r>
            <a:r>
              <a:rPr lang="en-US" dirty="0"/>
              <a:t>the efficacy of different cloud </a:t>
            </a:r>
            <a:r>
              <a:rPr lang="en-US" dirty="0" smtClean="0"/>
              <a:t>mitigation techniques (bunch spacing, coatings, etc.).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733800"/>
            <a:ext cx="3048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5606573"/>
            <a:ext cx="3505200" cy="89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6950" y="3264390"/>
            <a:ext cx="2990850" cy="241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04144" y="3581400"/>
            <a:ext cx="31442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3200400" y="53340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15000" y="39624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0" y="457200"/>
            <a:ext cx="7315200" cy="1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00400" y="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Some highlights…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Mitigation techniques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2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/2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6" descr="logo_baja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7391" cy="79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5810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30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September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7620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hlinkClick r:id="rId3"/>
              </a:rPr>
              <a:t>TUPC030.PDF </a:t>
            </a:r>
            <a:r>
              <a:rPr lang="en-US" sz="1600" b="1" dirty="0" smtClean="0"/>
              <a:t>: Recommendation for Mitigations of the Electron Cloud Instability in the ILC, </a:t>
            </a:r>
            <a:r>
              <a:rPr lang="en-US" sz="1600" dirty="0" smtClean="0"/>
              <a:t> </a:t>
            </a:r>
            <a:r>
              <a:rPr lang="en-US" sz="1600" i="1" dirty="0" smtClean="0"/>
              <a:t>Mauro Torino Francesco </a:t>
            </a:r>
            <a:r>
              <a:rPr lang="en-US" sz="1600" i="1" dirty="0" err="1" smtClean="0"/>
              <a:t>Pivi</a:t>
            </a:r>
            <a:r>
              <a:rPr lang="en-US" sz="1600" i="1" dirty="0"/>
              <a:t> </a:t>
            </a:r>
            <a:r>
              <a:rPr lang="en-US" sz="1600" i="1" dirty="0" smtClean="0"/>
              <a:t>(SLAC, Menlo Park, California) et al. 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6764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 Mitigation options for ILC: Coatings, clearing electrodes, grooves and novel concepts.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b="1" dirty="0" smtClean="0"/>
              <a:t>recommendation process</a:t>
            </a:r>
            <a:r>
              <a:rPr lang="en-US" dirty="0" smtClean="0"/>
              <a:t> is presented including efficacy of mitigations, costs, risks and impact on the machine performance (evaluating several issues in each step).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b="1" dirty="0"/>
              <a:t>D</a:t>
            </a:r>
            <a:r>
              <a:rPr lang="en-US" b="1" dirty="0" smtClean="0"/>
              <a:t>ecision criteria</a:t>
            </a:r>
            <a:r>
              <a:rPr lang="en-US" dirty="0" smtClean="0"/>
              <a:t> for that process are shown.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3473" y="3276600"/>
            <a:ext cx="5645527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0" y="457200"/>
            <a:ext cx="7315200" cy="1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772400" y="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6" descr="logo_baja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7391" cy="79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810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30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September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990600"/>
            <a:ext cx="75438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 List of papers</a:t>
            </a:r>
          </a:p>
          <a:p>
            <a:pPr>
              <a:buFont typeface="Arial" pitchFamily="34" charset="0"/>
              <a:buChar char="•"/>
            </a:pPr>
            <a:endParaRPr lang="en-US" sz="3000" dirty="0" smtClean="0"/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 Some highlights on…</a:t>
            </a:r>
          </a:p>
          <a:p>
            <a:pPr>
              <a:buFont typeface="Arial" pitchFamily="34" charset="0"/>
              <a:buChar char="•"/>
            </a:pPr>
            <a:endParaRPr lang="en-US" sz="3000" dirty="0" smtClean="0"/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smtClean="0"/>
              <a:t> Instabilities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smtClean="0"/>
              <a:t> </a:t>
            </a:r>
            <a:r>
              <a:rPr lang="en-US" sz="3000" dirty="0" smtClean="0"/>
              <a:t>Mitigation techniques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Instrumentation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smtClean="0"/>
              <a:t> </a:t>
            </a:r>
            <a:r>
              <a:rPr lang="en-US" sz="3000" dirty="0" smtClean="0"/>
              <a:t>Vacuum and surfaces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smtClean="0"/>
              <a:t> </a:t>
            </a:r>
            <a:r>
              <a:rPr lang="en-US" sz="3000" dirty="0" smtClean="0"/>
              <a:t>Other studies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0" y="457200"/>
            <a:ext cx="7315200" cy="1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86200" y="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Some highlights…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Instrumentation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1/1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6" descr="logo_baja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7391" cy="79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5810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30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September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7620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hlinkClick r:id="rId3"/>
              </a:rPr>
              <a:t>TUPC170.PDF </a:t>
            </a:r>
            <a:r>
              <a:rPr lang="en-US" sz="1600" b="1" dirty="0" smtClean="0"/>
              <a:t>: Resonant TE Wave Measurements of Electron Cloud Densities at </a:t>
            </a:r>
            <a:r>
              <a:rPr lang="en-US" sz="1600" b="1" dirty="0" err="1" smtClean="0"/>
              <a:t>CesrTA</a:t>
            </a:r>
            <a:r>
              <a:rPr lang="en-US" sz="1600" dirty="0" smtClean="0"/>
              <a:t>   </a:t>
            </a:r>
            <a:r>
              <a:rPr lang="en-US" sz="1600" i="1" dirty="0" smtClean="0"/>
              <a:t>John </a:t>
            </a:r>
            <a:r>
              <a:rPr lang="en-US" sz="1600" i="1" dirty="0" err="1" smtClean="0"/>
              <a:t>Sikora</a:t>
            </a:r>
            <a:r>
              <a:rPr lang="en-US" sz="1600" i="1" dirty="0"/>
              <a:t> </a:t>
            </a:r>
            <a:r>
              <a:rPr lang="en-US" sz="1600" i="1" dirty="0" smtClean="0"/>
              <a:t>(CLASSE, Ithaca, New York) et al.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4478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Measurements of e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/>
              <a:t>cloud </a:t>
            </a:r>
            <a:r>
              <a:rPr lang="en-US" dirty="0" smtClean="0"/>
              <a:t>densities </a:t>
            </a:r>
            <a:r>
              <a:rPr lang="en-US" dirty="0"/>
              <a:t>have been made at </a:t>
            </a:r>
            <a:r>
              <a:rPr lang="en-US" dirty="0" err="1" smtClean="0"/>
              <a:t>CesrTA</a:t>
            </a:r>
            <a:r>
              <a:rPr lang="en-US" dirty="0" smtClean="0"/>
              <a:t> using </a:t>
            </a:r>
            <a:r>
              <a:rPr lang="en-US" dirty="0"/>
              <a:t>the TE </a:t>
            </a:r>
            <a:r>
              <a:rPr lang="en-US" dirty="0" smtClean="0"/>
              <a:t>Wave transmission technique </a:t>
            </a:r>
            <a:r>
              <a:rPr lang="en-US" dirty="0" smtClean="0">
                <a:sym typeface="Wingdings" pitchFamily="2" charset="2"/>
              </a:rPr>
              <a:t> problems due to beam pipe discontinuities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 New approach: </a:t>
            </a:r>
            <a:r>
              <a:rPr lang="en-US" b="1" dirty="0" smtClean="0">
                <a:sym typeface="Wingdings" pitchFamily="2" charset="2"/>
              </a:rPr>
              <a:t>Resonant cavity</a:t>
            </a:r>
            <a:r>
              <a:rPr lang="en-US" dirty="0" smtClean="0">
                <a:sym typeface="Wingdings" pitchFamily="2" charset="2"/>
              </a:rPr>
              <a:t> and </a:t>
            </a:r>
            <a:r>
              <a:rPr lang="en-US" b="1" dirty="0"/>
              <a:t>theory for the measurement of plasma </a:t>
            </a:r>
            <a:r>
              <a:rPr lang="en-US" b="1" dirty="0" smtClean="0"/>
              <a:t>densities in cavities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</a:t>
            </a:r>
            <a:r>
              <a:rPr lang="en-US" b="1" dirty="0"/>
              <a:t>cutoff resonance </a:t>
            </a:r>
            <a:r>
              <a:rPr lang="en-US" dirty="0"/>
              <a:t>should be very useful in </a:t>
            </a:r>
            <a:r>
              <a:rPr lang="en-US" dirty="0" smtClean="0"/>
              <a:t>enabling localized </a:t>
            </a:r>
            <a:r>
              <a:rPr lang="en-US" dirty="0"/>
              <a:t>measurements, so it will be the subject of </a:t>
            </a:r>
            <a:r>
              <a:rPr lang="en-US" dirty="0" smtClean="0"/>
              <a:t>further study</a:t>
            </a:r>
            <a:r>
              <a:rPr lang="en-US" dirty="0"/>
              <a:t>. A method to identify it </a:t>
            </a:r>
            <a:r>
              <a:rPr lang="en-US" i="1" dirty="0"/>
              <a:t>in situ is also needed.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199" y="3352800"/>
            <a:ext cx="367083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5791200"/>
            <a:ext cx="36480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3200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5791200"/>
            <a:ext cx="36385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0" y="457200"/>
            <a:ext cx="7315200" cy="1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772400" y="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6" descr="logo_baja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7391" cy="79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810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30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September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990600"/>
            <a:ext cx="75438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 List of papers</a:t>
            </a:r>
          </a:p>
          <a:p>
            <a:pPr>
              <a:buFont typeface="Arial" pitchFamily="34" charset="0"/>
              <a:buChar char="•"/>
            </a:pPr>
            <a:endParaRPr lang="en-US" sz="3000" dirty="0" smtClean="0"/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 Some highlights on…</a:t>
            </a:r>
          </a:p>
          <a:p>
            <a:pPr>
              <a:buFont typeface="Arial" pitchFamily="34" charset="0"/>
              <a:buChar char="•"/>
            </a:pPr>
            <a:endParaRPr lang="en-US" sz="3000" dirty="0" smtClean="0"/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smtClean="0"/>
              <a:t> Instabilities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smtClean="0"/>
              <a:t> </a:t>
            </a:r>
            <a:r>
              <a:rPr lang="en-US" sz="3000" dirty="0" smtClean="0"/>
              <a:t>Mitigation techniques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smtClean="0"/>
              <a:t> </a:t>
            </a:r>
            <a:r>
              <a:rPr lang="en-US" sz="3000" dirty="0" smtClean="0"/>
              <a:t>Instrumentation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Vacuum and surfaces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smtClean="0"/>
              <a:t> </a:t>
            </a:r>
            <a:r>
              <a:rPr lang="en-US" sz="3000" dirty="0" smtClean="0"/>
              <a:t>Other studies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0" y="457200"/>
            <a:ext cx="7315200" cy="1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772400" y="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6" descr="logo_baja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7391" cy="79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810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30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September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990600"/>
            <a:ext cx="75438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 List of papers</a:t>
            </a:r>
          </a:p>
          <a:p>
            <a:pPr>
              <a:buFont typeface="Arial" pitchFamily="34" charset="0"/>
              <a:buChar char="•"/>
            </a:pPr>
            <a:endParaRPr lang="en-US" sz="3000" dirty="0" smtClean="0"/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 Some highlights on…</a:t>
            </a:r>
          </a:p>
          <a:p>
            <a:pPr>
              <a:buFont typeface="Arial" pitchFamily="34" charset="0"/>
              <a:buChar char="•"/>
            </a:pPr>
            <a:endParaRPr lang="en-US" sz="3000" dirty="0" smtClean="0"/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smtClean="0"/>
              <a:t> Instabilities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smtClean="0"/>
              <a:t> </a:t>
            </a:r>
            <a:r>
              <a:rPr lang="en-US" sz="3000" dirty="0" smtClean="0"/>
              <a:t>Mitigation techniques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smtClean="0"/>
              <a:t> </a:t>
            </a:r>
            <a:r>
              <a:rPr lang="en-US" sz="3000" dirty="0" smtClean="0"/>
              <a:t>Instrumentation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smtClean="0"/>
              <a:t> </a:t>
            </a:r>
            <a:r>
              <a:rPr lang="en-US" sz="3000" dirty="0" smtClean="0"/>
              <a:t>Vacuum and surfaces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smtClean="0"/>
              <a:t> </a:t>
            </a:r>
            <a:r>
              <a:rPr lang="en-US" sz="3000" dirty="0" smtClean="0"/>
              <a:t>Other studies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0" y="457200"/>
            <a:ext cx="7315200" cy="1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00400" y="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Some highlights…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Vacuum and surfaces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1/4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6" descr="logo_baja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7391" cy="79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5810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30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September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7620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hlinkClick r:id="rId3"/>
              </a:rPr>
              <a:t>TUPS018.PDF </a:t>
            </a:r>
            <a:r>
              <a:rPr lang="en-US" sz="1600" b="1" dirty="0" smtClean="0"/>
              <a:t>: Observations of Electron Cloud Effects with the LHC Vacuum System,</a:t>
            </a:r>
            <a:r>
              <a:rPr lang="en-US" sz="1600" dirty="0" smtClean="0"/>
              <a:t> </a:t>
            </a:r>
            <a:r>
              <a:rPr lang="en-US" sz="1600" i="1" dirty="0" smtClean="0"/>
              <a:t>Vincent Baglin (CERN, Geneva) et al.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12954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Summary of the e</a:t>
            </a:r>
            <a:r>
              <a:rPr lang="en-US" baseline="30000" dirty="0" smtClean="0"/>
              <a:t>-</a:t>
            </a:r>
            <a:r>
              <a:rPr lang="en-US" dirty="0" smtClean="0"/>
              <a:t> cloud vacuum observations at the LHC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1" y="1752601"/>
            <a:ext cx="359614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9175" y="1600200"/>
            <a:ext cx="33242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267200"/>
            <a:ext cx="34766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5867400"/>
            <a:ext cx="3724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0" y="457200"/>
            <a:ext cx="7315200" cy="1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00400" y="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Some highlights…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Vacuum and surfaces </a:t>
            </a:r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2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/4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6" descr="logo_baja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7391" cy="79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5810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30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September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7620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hlinkClick r:id="rId3"/>
              </a:rPr>
              <a:t>TUPS023.PDF </a:t>
            </a:r>
            <a:r>
              <a:rPr lang="en-US" sz="1600" b="1" dirty="0" smtClean="0"/>
              <a:t>: Secondary Electron Yield on Cryogenic Surfaces as a Function of </a:t>
            </a:r>
            <a:r>
              <a:rPr lang="en-US" sz="1600" b="1" dirty="0" err="1" smtClean="0"/>
              <a:t>Physisorbed</a:t>
            </a:r>
            <a:r>
              <a:rPr lang="en-US" sz="1600" b="1" dirty="0" smtClean="0"/>
              <a:t> Gases,</a:t>
            </a:r>
            <a:r>
              <a:rPr lang="en-US" sz="1600" dirty="0" smtClean="0"/>
              <a:t> </a:t>
            </a:r>
            <a:r>
              <a:rPr lang="en-US" sz="1600" i="1" dirty="0" err="1" smtClean="0"/>
              <a:t>Asena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Kuzucan</a:t>
            </a:r>
            <a:r>
              <a:rPr lang="en-US" sz="1600" i="1" dirty="0" smtClean="0"/>
              <a:t> (CERN, Geneva) et al.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44780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At </a:t>
            </a:r>
            <a:r>
              <a:rPr lang="en-US" b="1" dirty="0"/>
              <a:t>low surface temperatures</a:t>
            </a:r>
            <a:r>
              <a:rPr lang="en-US" dirty="0"/>
              <a:t>, </a:t>
            </a:r>
            <a:r>
              <a:rPr lang="en-US" dirty="0" smtClean="0"/>
              <a:t>the SEY </a:t>
            </a:r>
            <a:r>
              <a:rPr lang="en-US" dirty="0"/>
              <a:t>is strongly influenced by the nature of </a:t>
            </a:r>
            <a:r>
              <a:rPr lang="en-US" dirty="0" smtClean="0"/>
              <a:t>the </a:t>
            </a:r>
            <a:r>
              <a:rPr lang="en-US" dirty="0" err="1" smtClean="0"/>
              <a:t>physisorbed</a:t>
            </a:r>
            <a:r>
              <a:rPr lang="en-US" dirty="0" smtClean="0"/>
              <a:t> </a:t>
            </a:r>
            <a:r>
              <a:rPr lang="en-US" dirty="0"/>
              <a:t>gases and by the corresponding </a:t>
            </a:r>
            <a:r>
              <a:rPr lang="en-US" dirty="0" smtClean="0"/>
              <a:t>surface coverage.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Study of the </a:t>
            </a:r>
            <a:r>
              <a:rPr lang="en-US" b="1" dirty="0" smtClean="0"/>
              <a:t>variation </a:t>
            </a:r>
            <a:r>
              <a:rPr lang="en-US" b="1" dirty="0"/>
              <a:t>of the SEY </a:t>
            </a:r>
            <a:r>
              <a:rPr lang="en-US" dirty="0"/>
              <a:t>of </a:t>
            </a:r>
            <a:r>
              <a:rPr lang="en-US" dirty="0" smtClean="0"/>
              <a:t>copper, aluminum </a:t>
            </a:r>
            <a:r>
              <a:rPr lang="en-US" dirty="0"/>
              <a:t>and electro-polished copper as a function </a:t>
            </a:r>
            <a:r>
              <a:rPr lang="en-US" dirty="0" smtClean="0"/>
              <a:t>of </a:t>
            </a:r>
            <a:r>
              <a:rPr lang="en-US" dirty="0" err="1" smtClean="0"/>
              <a:t>physisorbed</a:t>
            </a:r>
            <a:r>
              <a:rPr lang="en-US" dirty="0" smtClean="0"/>
              <a:t> </a:t>
            </a:r>
            <a:r>
              <a:rPr lang="en-US" dirty="0"/>
              <a:t>N</a:t>
            </a:r>
            <a:r>
              <a:rPr lang="en-US" baseline="-25000" dirty="0"/>
              <a:t>2</a:t>
            </a:r>
            <a:r>
              <a:rPr lang="en-US" dirty="0"/>
              <a:t>, CO, CO</a:t>
            </a:r>
            <a:r>
              <a:rPr lang="en-US" baseline="-25000" dirty="0"/>
              <a:t>2</a:t>
            </a:r>
            <a:r>
              <a:rPr lang="en-US" dirty="0"/>
              <a:t>, CH</a:t>
            </a:r>
            <a:r>
              <a:rPr lang="en-US" baseline="-25000" dirty="0"/>
              <a:t>4</a:t>
            </a:r>
            <a:r>
              <a:rPr lang="en-US" dirty="0"/>
              <a:t>, Kr, 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6 </a:t>
            </a:r>
            <a:r>
              <a:rPr lang="en-US" dirty="0"/>
              <a:t>at </a:t>
            </a:r>
            <a:r>
              <a:rPr lang="en-US" dirty="0" smtClean="0"/>
              <a:t>cryogenic temperatures.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Conditioning </a:t>
            </a:r>
            <a:r>
              <a:rPr lang="en-US" b="1" dirty="0"/>
              <a:t>by electron </a:t>
            </a:r>
            <a:r>
              <a:rPr lang="en-US" b="1" dirty="0" smtClean="0"/>
              <a:t>bombardment </a:t>
            </a:r>
            <a:r>
              <a:rPr lang="en-US" dirty="0" smtClean="0"/>
              <a:t>of </a:t>
            </a:r>
            <a:r>
              <a:rPr lang="en-US" dirty="0"/>
              <a:t>the surface after the </a:t>
            </a:r>
            <a:r>
              <a:rPr lang="en-US" dirty="0" err="1"/>
              <a:t>physisorption</a:t>
            </a:r>
            <a:r>
              <a:rPr lang="en-US" dirty="0"/>
              <a:t> of H2O on </a:t>
            </a:r>
            <a:r>
              <a:rPr lang="en-US" dirty="0" smtClean="0"/>
              <a:t>electro-polished </a:t>
            </a:r>
            <a:r>
              <a:rPr lang="en-US" dirty="0"/>
              <a:t>copper will also be presented.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</a:t>
            </a:r>
            <a:r>
              <a:rPr lang="en-US" dirty="0"/>
              <a:t>results of </a:t>
            </a:r>
            <a:r>
              <a:rPr lang="en-US" dirty="0" smtClean="0"/>
              <a:t>the various </a:t>
            </a:r>
            <a:r>
              <a:rPr lang="en-US" dirty="0"/>
              <a:t>gases are compared in order to find a rationale </a:t>
            </a:r>
            <a:r>
              <a:rPr lang="en-US" dirty="0" smtClean="0"/>
              <a:t>for the behavior </a:t>
            </a:r>
            <a:r>
              <a:rPr lang="en-US" dirty="0"/>
              <a:t>of the secondary electrons for the </a:t>
            </a:r>
            <a:r>
              <a:rPr lang="en-US" dirty="0" smtClean="0"/>
              <a:t>various </a:t>
            </a:r>
            <a:r>
              <a:rPr lang="en-US" dirty="0" err="1" smtClean="0"/>
              <a:t>adsorbates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</a:t>
            </a:r>
            <a:r>
              <a:rPr lang="en-US" dirty="0"/>
              <a:t>SEY of the </a:t>
            </a:r>
            <a:r>
              <a:rPr lang="en-US" dirty="0" err="1"/>
              <a:t>physisorbed</a:t>
            </a:r>
            <a:r>
              <a:rPr lang="en-US" dirty="0"/>
              <a:t> layers </a:t>
            </a:r>
            <a:r>
              <a:rPr lang="en-US" dirty="0" smtClean="0"/>
              <a:t>of the different gases </a:t>
            </a:r>
            <a:r>
              <a:rPr lang="en-US" dirty="0"/>
              <a:t>at 4.7K on copper and </a:t>
            </a:r>
            <a:r>
              <a:rPr lang="en-US" dirty="0" smtClean="0"/>
              <a:t>aluminum show a </a:t>
            </a:r>
            <a:r>
              <a:rPr lang="en-US" b="1" dirty="0"/>
              <a:t>non monotonic </a:t>
            </a:r>
            <a:r>
              <a:rPr lang="en-US" b="1" dirty="0" smtClean="0"/>
              <a:t>behavior </a:t>
            </a:r>
            <a:r>
              <a:rPr lang="en-US" b="1" dirty="0"/>
              <a:t>as a function of coverage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Water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/>
              <a:t>CO</a:t>
            </a:r>
            <a:r>
              <a:rPr lang="en-US" b="1" baseline="-25000" dirty="0"/>
              <a:t>2</a:t>
            </a:r>
            <a:r>
              <a:rPr lang="en-US" dirty="0"/>
              <a:t> are the potentially </a:t>
            </a:r>
            <a:r>
              <a:rPr lang="en-US" b="1" dirty="0"/>
              <a:t>most </a:t>
            </a:r>
            <a:r>
              <a:rPr lang="en-US" b="1" dirty="0" smtClean="0"/>
              <a:t>perturbing </a:t>
            </a:r>
            <a:r>
              <a:rPr lang="en-US" b="1" dirty="0" err="1" smtClean="0"/>
              <a:t>adsorbates</a:t>
            </a:r>
            <a:r>
              <a:rPr lang="en-US" b="1" dirty="0" smtClean="0"/>
              <a:t> </a:t>
            </a:r>
            <a:r>
              <a:rPr lang="en-US" dirty="0"/>
              <a:t>from the point of view of SEY and </a:t>
            </a:r>
            <a:r>
              <a:rPr lang="en-US" dirty="0" smtClean="0"/>
              <a:t>hence electron </a:t>
            </a:r>
            <a:r>
              <a:rPr lang="en-US" dirty="0"/>
              <a:t>cloud.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4800600"/>
            <a:ext cx="2181225" cy="182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4796507"/>
            <a:ext cx="2362200" cy="190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4572000"/>
            <a:ext cx="2695575" cy="190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6448624"/>
            <a:ext cx="2657475" cy="40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0" y="457200"/>
            <a:ext cx="7315200" cy="1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00400" y="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Some highlights…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Vacuum and surfaces </a:t>
            </a:r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3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/4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6" descr="logo_baja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7391" cy="79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5810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30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September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7620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hlinkClick r:id="rId3"/>
              </a:rPr>
              <a:t>TUPS027.PDF</a:t>
            </a:r>
            <a:r>
              <a:rPr lang="en-US" sz="1600" dirty="0" smtClean="0"/>
              <a:t> </a:t>
            </a:r>
            <a:r>
              <a:rPr lang="en-US" sz="1600" b="1" dirty="0" smtClean="0"/>
              <a:t>:</a:t>
            </a:r>
            <a:r>
              <a:rPr lang="en-US" sz="1600" dirty="0" smtClean="0"/>
              <a:t> </a:t>
            </a:r>
            <a:r>
              <a:rPr lang="en-US" sz="1600" b="1" dirty="0" smtClean="0"/>
              <a:t>Characterization of Carbon Coatings with Low Secondary Electron Yield, </a:t>
            </a:r>
            <a:r>
              <a:rPr lang="en-US" sz="1600" i="1" dirty="0" smtClean="0"/>
              <a:t>Christina Yin Vallgren et al. (CERN, Geneva)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2954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Studies on </a:t>
            </a:r>
            <a:r>
              <a:rPr lang="en-US" b="1" dirty="0" smtClean="0"/>
              <a:t>a-C (SEY ≈ 1) </a:t>
            </a:r>
            <a:r>
              <a:rPr lang="en-US" dirty="0" smtClean="0"/>
              <a:t>are presented.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Analysis </a:t>
            </a:r>
            <a:r>
              <a:rPr lang="en-US" dirty="0"/>
              <a:t>by </a:t>
            </a:r>
            <a:r>
              <a:rPr lang="en-US" dirty="0" smtClean="0"/>
              <a:t>XPS </a:t>
            </a:r>
            <a:r>
              <a:rPr lang="en-US" dirty="0"/>
              <a:t>shows a </a:t>
            </a:r>
            <a:r>
              <a:rPr lang="en-US" b="1" dirty="0" smtClean="0"/>
              <a:t>correlation between </a:t>
            </a:r>
            <a:r>
              <a:rPr lang="en-US" b="1" dirty="0"/>
              <a:t>the </a:t>
            </a:r>
            <a:r>
              <a:rPr lang="en-US" b="1" dirty="0" smtClean="0"/>
              <a:t>line shape </a:t>
            </a:r>
            <a:r>
              <a:rPr lang="en-US" b="1" dirty="0"/>
              <a:t>of C1s spectrum </a:t>
            </a:r>
            <a:r>
              <a:rPr lang="en-US" dirty="0"/>
              <a:t>in XPS and </a:t>
            </a:r>
            <a:r>
              <a:rPr lang="en-US" dirty="0" smtClean="0"/>
              <a:t>the maximum </a:t>
            </a:r>
            <a:r>
              <a:rPr lang="en-US" dirty="0"/>
              <a:t>SEY of the investigated samples.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</a:t>
            </a:r>
            <a:r>
              <a:rPr lang="en-US" dirty="0"/>
              <a:t>increase of the SEY with </a:t>
            </a:r>
            <a:r>
              <a:rPr lang="en-US" b="1" dirty="0" smtClean="0"/>
              <a:t>air exposure </a:t>
            </a:r>
            <a:r>
              <a:rPr lang="en-US" dirty="0"/>
              <a:t>time on each individual sample is related to </a:t>
            </a:r>
            <a:r>
              <a:rPr lang="en-US" dirty="0" smtClean="0"/>
              <a:t>the amount </a:t>
            </a:r>
            <a:r>
              <a:rPr lang="en-US" dirty="0"/>
              <a:t>of oxygen containing </a:t>
            </a:r>
            <a:r>
              <a:rPr lang="en-US" dirty="0" err="1"/>
              <a:t>adsorbates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Storage in different </a:t>
            </a:r>
            <a:r>
              <a:rPr lang="en-US" b="1" dirty="0"/>
              <a:t>environments</a:t>
            </a:r>
            <a:r>
              <a:rPr lang="en-US" dirty="0"/>
              <a:t> has been investigated (</a:t>
            </a:r>
            <a:r>
              <a:rPr lang="en-US" dirty="0" smtClean="0"/>
              <a:t>static vacuum</a:t>
            </a:r>
            <a:r>
              <a:rPr lang="en-US" dirty="0"/>
              <a:t>, </a:t>
            </a:r>
            <a:r>
              <a:rPr lang="en-US" dirty="0" err="1"/>
              <a:t>aluminium</a:t>
            </a:r>
            <a:r>
              <a:rPr lang="en-US" dirty="0"/>
              <a:t> foil, dry nitrogen and desiccators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different </a:t>
            </a:r>
            <a:r>
              <a:rPr lang="en-US" b="1" dirty="0" smtClean="0">
                <a:sym typeface="Wingdings" pitchFamily="2" charset="2"/>
              </a:rPr>
              <a:t>aging </a:t>
            </a:r>
            <a:r>
              <a:rPr lang="en-US" dirty="0" smtClean="0">
                <a:sym typeface="Wingdings" pitchFamily="2" charset="2"/>
              </a:rPr>
              <a:t>behavior.</a:t>
            </a:r>
            <a:endParaRPr lang="en-US" b="1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The SEY of a-C coatings is independent of the temperature in the range 4.7 K – RT.</a:t>
            </a:r>
            <a:endParaRPr lang="en-US" b="1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1" y="3810000"/>
            <a:ext cx="28956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248400"/>
            <a:ext cx="29146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1825" y="3810000"/>
            <a:ext cx="2924175" cy="231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6186926"/>
            <a:ext cx="2971800" cy="42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3810000"/>
            <a:ext cx="2950874" cy="208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6204225"/>
            <a:ext cx="2514600" cy="24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0" y="457200"/>
            <a:ext cx="7315200" cy="1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00400" y="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Some highlights…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Vacuum and surfaces </a:t>
            </a:r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/4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6" descr="logo_baja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7391" cy="79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5810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30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September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7620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hlinkClick r:id="rId3"/>
              </a:rPr>
              <a:t>TUPS028.PDF</a:t>
            </a:r>
            <a:r>
              <a:rPr lang="en-US" sz="1600" dirty="0" smtClean="0"/>
              <a:t> </a:t>
            </a:r>
            <a:r>
              <a:rPr lang="en-US" sz="1600" b="1" dirty="0" smtClean="0"/>
              <a:t>:</a:t>
            </a:r>
            <a:r>
              <a:rPr lang="en-US" sz="1600" dirty="0" smtClean="0"/>
              <a:t> </a:t>
            </a:r>
            <a:r>
              <a:rPr lang="en-US" sz="1600" b="1" dirty="0" smtClean="0"/>
              <a:t>Performance of Carbon Coating for Mitigation of Electron Cloud in the SPS, </a:t>
            </a:r>
            <a:r>
              <a:rPr lang="en-US" sz="1600" i="1" dirty="0" smtClean="0"/>
              <a:t>Christina Yin Vallgren et al. (CERN, Geneva)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2954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Amorphous </a:t>
            </a:r>
            <a:r>
              <a:rPr lang="en-US" b="1" dirty="0"/>
              <a:t>carbon (a-C) coatings </a:t>
            </a:r>
            <a:r>
              <a:rPr lang="en-US" dirty="0"/>
              <a:t>have been tested </a:t>
            </a:r>
            <a:r>
              <a:rPr lang="en-US" dirty="0" smtClean="0"/>
              <a:t>in electron </a:t>
            </a:r>
            <a:r>
              <a:rPr lang="en-US" dirty="0"/>
              <a:t>cloud monitors (ECM) in the </a:t>
            </a:r>
            <a:r>
              <a:rPr lang="en-US" dirty="0" smtClean="0"/>
              <a:t>SPS </a:t>
            </a:r>
            <a:r>
              <a:rPr lang="en-US" dirty="0"/>
              <a:t>and have shown for LHC type beams a </a:t>
            </a:r>
            <a:r>
              <a:rPr lang="en-US" b="1" dirty="0" smtClean="0"/>
              <a:t>reduction of </a:t>
            </a:r>
            <a:r>
              <a:rPr lang="en-US" b="1" dirty="0"/>
              <a:t>the electron cloud current by a factor 10</a:t>
            </a:r>
            <a:r>
              <a:rPr lang="en-US" b="1" baseline="30000" dirty="0"/>
              <a:t>4</a:t>
            </a:r>
            <a:r>
              <a:rPr lang="en-US" b="1" dirty="0"/>
              <a:t> </a:t>
            </a:r>
            <a:r>
              <a:rPr lang="en-US" b="1" dirty="0" smtClean="0"/>
              <a:t>compared to </a:t>
            </a:r>
            <a:r>
              <a:rPr lang="en-US" b="1" dirty="0" err="1" smtClean="0"/>
              <a:t>StSt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</a:t>
            </a:r>
            <a:r>
              <a:rPr lang="en-US" dirty="0"/>
              <a:t>compatibility </a:t>
            </a:r>
            <a:r>
              <a:rPr lang="en-US" dirty="0" smtClean="0"/>
              <a:t>of coexisting </a:t>
            </a:r>
            <a:r>
              <a:rPr lang="en-US" dirty="0" err="1"/>
              <a:t>StSt</a:t>
            </a:r>
            <a:r>
              <a:rPr lang="en-US" dirty="0"/>
              <a:t> and a-C surfaces has been studied in </a:t>
            </a:r>
            <a:r>
              <a:rPr lang="en-US" dirty="0" smtClean="0"/>
              <a:t>an ECM </a:t>
            </a:r>
            <a:r>
              <a:rPr lang="en-US" dirty="0"/>
              <a:t>having </a:t>
            </a:r>
            <a:r>
              <a:rPr lang="en-US" b="1" dirty="0"/>
              <a:t>coated and uncoated areas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</a:t>
            </a:r>
            <a:r>
              <a:rPr lang="en-US" dirty="0"/>
              <a:t>results </a:t>
            </a:r>
            <a:r>
              <a:rPr lang="en-US" dirty="0" smtClean="0"/>
              <a:t>show </a:t>
            </a:r>
            <a:r>
              <a:rPr lang="en-US" b="1" dirty="0" smtClean="0"/>
              <a:t>no degradation of the properties of the a-C areas </a:t>
            </a:r>
            <a:r>
              <a:rPr lang="en-US" dirty="0" smtClean="0"/>
              <a:t>in 3 years.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 </a:t>
            </a:r>
            <a:r>
              <a:rPr lang="en-US" b="1" dirty="0"/>
              <a:t>complete suppression of e-cloud can </a:t>
            </a:r>
            <a:r>
              <a:rPr lang="en-US" b="1" dirty="0" smtClean="0"/>
              <a:t>be achieved </a:t>
            </a:r>
            <a:r>
              <a:rPr lang="en-US" b="1" dirty="0"/>
              <a:t>by coating of liners with a thin layer of</a:t>
            </a:r>
            <a:r>
              <a:rPr lang="en-US" dirty="0"/>
              <a:t> </a:t>
            </a:r>
            <a:r>
              <a:rPr lang="en-US" b="1" dirty="0" smtClean="0"/>
              <a:t>a-C</a:t>
            </a:r>
            <a:r>
              <a:rPr lang="en-US" dirty="0" smtClean="0"/>
              <a:t> (SEY ≈1.0 ).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429000"/>
            <a:ext cx="35814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6162675"/>
            <a:ext cx="36290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3752850"/>
            <a:ext cx="30956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3505200"/>
            <a:ext cx="35242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0" y="457200"/>
            <a:ext cx="7315200" cy="1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772400" y="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6" descr="logo_baja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7391" cy="79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810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30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September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990600"/>
            <a:ext cx="75438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 List of papers</a:t>
            </a:r>
          </a:p>
          <a:p>
            <a:pPr>
              <a:buFont typeface="Arial" pitchFamily="34" charset="0"/>
              <a:buChar char="•"/>
            </a:pPr>
            <a:endParaRPr lang="en-US" sz="3000" dirty="0" smtClean="0"/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 Some highlights on…</a:t>
            </a:r>
          </a:p>
          <a:p>
            <a:pPr>
              <a:buFont typeface="Arial" pitchFamily="34" charset="0"/>
              <a:buChar char="•"/>
            </a:pPr>
            <a:endParaRPr lang="en-US" sz="3000" dirty="0" smtClean="0"/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smtClean="0"/>
              <a:t> Instabilities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smtClean="0"/>
              <a:t> </a:t>
            </a:r>
            <a:r>
              <a:rPr lang="en-US" sz="3000" dirty="0" smtClean="0"/>
              <a:t>Mitigation techniques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smtClean="0"/>
              <a:t> </a:t>
            </a:r>
            <a:r>
              <a:rPr lang="en-US" sz="3000" dirty="0" smtClean="0"/>
              <a:t>Instrumentation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smtClean="0"/>
              <a:t> </a:t>
            </a:r>
            <a:r>
              <a:rPr lang="en-US" sz="3000" dirty="0" smtClean="0"/>
              <a:t>Vacuum and surfaces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Other studies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0" y="457200"/>
            <a:ext cx="7315200" cy="1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67200" y="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Some highlights…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ther studies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1/3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6" descr="logo_baja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7391" cy="79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5810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30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September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7620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hlinkClick r:id="rId3"/>
              </a:rPr>
              <a:t>MOPS053.PDF</a:t>
            </a:r>
            <a:r>
              <a:rPr lang="en-US" sz="1600" b="1" dirty="0" smtClean="0"/>
              <a:t>:</a:t>
            </a:r>
            <a:r>
              <a:rPr lang="en-US" sz="1600" dirty="0" smtClean="0"/>
              <a:t> </a:t>
            </a:r>
            <a:r>
              <a:rPr lang="en-US" sz="1600" b="1" dirty="0" smtClean="0"/>
              <a:t>Electron Cloud Effects in Coasting Heavy-ion Beams, </a:t>
            </a:r>
            <a:r>
              <a:rPr lang="en-US" sz="1600" i="1" dirty="0" smtClean="0"/>
              <a:t>Fedor Petrov (TEMF, TU Darmstadt, Darmstadt) et al.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29540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 To avoid EC build-up in a </a:t>
            </a:r>
            <a:r>
              <a:rPr lang="en-US" b="1" dirty="0" smtClean="0"/>
              <a:t>heavy-ion coasting beam</a:t>
            </a:r>
            <a:r>
              <a:rPr lang="en-US" dirty="0" smtClean="0"/>
              <a:t> (SIS-18 at GSI) one can introduce a gap in the beam using barrier RF bucket. 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The reduction of the build-up efficiency caused by the gap is studied in details based on analytical methods (solution of the </a:t>
            </a:r>
            <a:r>
              <a:rPr lang="en-US" b="1" dirty="0" smtClean="0"/>
              <a:t>Hill’s equation for electrons)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Estimation of the </a:t>
            </a:r>
            <a:r>
              <a:rPr lang="en-US" b="1" dirty="0" smtClean="0"/>
              <a:t>saturation level</a:t>
            </a:r>
            <a:r>
              <a:rPr lang="en-US" dirty="0" smtClean="0"/>
              <a:t> for the electron cloud density.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799" y="2819400"/>
            <a:ext cx="371161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5715000"/>
            <a:ext cx="3667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2922" y="2830918"/>
            <a:ext cx="3509078" cy="273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5715000"/>
            <a:ext cx="36385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0" y="457200"/>
            <a:ext cx="7315200" cy="1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67200" y="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Some highlights…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ther studies </a:t>
            </a:r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2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/3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6" descr="logo_baja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7391" cy="79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5810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30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September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7620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hlinkClick r:id="rId3"/>
              </a:rPr>
              <a:t>MOPS056.PDF </a:t>
            </a:r>
            <a:r>
              <a:rPr lang="en-US" sz="1600" b="1" dirty="0" smtClean="0"/>
              <a:t>: An Analytical Formula of the Electron Cloud Linear Map Coefficient in a Strong Dipole</a:t>
            </a:r>
            <a:r>
              <a:rPr lang="en-US" sz="1600" dirty="0" smtClean="0"/>
              <a:t>, </a:t>
            </a:r>
            <a:r>
              <a:rPr lang="en-US" sz="1600" i="1" dirty="0" smtClean="0"/>
              <a:t>Theo </a:t>
            </a:r>
            <a:r>
              <a:rPr lang="en-US" sz="1600" i="1" dirty="0" err="1" smtClean="0"/>
              <a:t>Demma</a:t>
            </a:r>
            <a:r>
              <a:rPr lang="en-US" sz="1600" i="1" dirty="0" smtClean="0"/>
              <a:t> (INFN/LNF, </a:t>
            </a:r>
            <a:r>
              <a:rPr lang="en-US" sz="1600" i="1" dirty="0" err="1" smtClean="0"/>
              <a:t>Frascati</a:t>
            </a:r>
            <a:r>
              <a:rPr lang="en-US" sz="1600" i="1" dirty="0" smtClean="0"/>
              <a:t> (Roma)) et al.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36267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 Derivation of a simple approximate formula relating the </a:t>
            </a:r>
            <a:r>
              <a:rPr lang="en-US" b="1" dirty="0" smtClean="0"/>
              <a:t>linear coefficient in the electron cloud density map to the parameters relevant for the electron cloud evolution </a:t>
            </a:r>
            <a:r>
              <a:rPr lang="en-US" dirty="0" smtClean="0"/>
              <a:t>with particular reference to the LHC dipoles.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514600"/>
            <a:ext cx="2995754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352800"/>
            <a:ext cx="405221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6172200"/>
            <a:ext cx="3648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2362200"/>
            <a:ext cx="434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352800"/>
            <a:ext cx="401013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6172200"/>
            <a:ext cx="3629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0" y="457200"/>
            <a:ext cx="7315200" cy="1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67200" y="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Some highlights…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ther studies </a:t>
            </a:r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3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/3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6" descr="logo_baja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7391" cy="79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5810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30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September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7620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hlinkClick r:id="rId3"/>
              </a:rPr>
              <a:t>MOPS091.PDF </a:t>
            </a:r>
            <a:r>
              <a:rPr lang="en-US" sz="1600" b="1" dirty="0" smtClean="0"/>
              <a:t>: Study of Electron Cloud for MEIC</a:t>
            </a:r>
            <a:r>
              <a:rPr lang="en-US" sz="1600" dirty="0" smtClean="0"/>
              <a:t>   </a:t>
            </a:r>
            <a:r>
              <a:rPr lang="en-US" sz="1600" i="1" dirty="0" err="1" smtClean="0"/>
              <a:t>Shahid</a:t>
            </a:r>
            <a:r>
              <a:rPr lang="en-US" sz="1600" i="1" dirty="0" smtClean="0"/>
              <a:t> Ahmed et al. (JLAB, Newport News, Virginia)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36267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First EC build up study </a:t>
            </a:r>
            <a:r>
              <a:rPr lang="en-US" dirty="0" smtClean="0"/>
              <a:t>for the future Medium energy Electron Ion Collider (</a:t>
            </a:r>
            <a:r>
              <a:rPr lang="en-US" b="1" dirty="0" smtClean="0"/>
              <a:t>MEIC</a:t>
            </a:r>
            <a:r>
              <a:rPr lang="en-US" dirty="0" smtClean="0"/>
              <a:t> at Jefferson Laboratory ).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Assumed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baseline="-25000" dirty="0" err="1" smtClean="0"/>
              <a:t>max</a:t>
            </a:r>
            <a:r>
              <a:rPr lang="en-US" dirty="0" smtClean="0"/>
              <a:t> = 1.6 </a:t>
            </a:r>
            <a:r>
              <a:rPr lang="en-US" dirty="0" smtClean="0">
                <a:sym typeface="Wingdings" pitchFamily="2" charset="2"/>
              </a:rPr>
              <a:t> S</a:t>
            </a:r>
            <a:r>
              <a:rPr lang="en-US" dirty="0" smtClean="0"/>
              <a:t>aturation level of 0.7 </a:t>
            </a:r>
            <a:r>
              <a:rPr lang="en-US" dirty="0" err="1" smtClean="0"/>
              <a:t>nC</a:t>
            </a:r>
            <a:r>
              <a:rPr lang="en-US" dirty="0" smtClean="0"/>
              <a:t>/m for 1500 consecutive bunches separated by 40 cm, with a tune shift per unit length of 2.6∙10</a:t>
            </a:r>
            <a:r>
              <a:rPr lang="en-US" baseline="30000" dirty="0" smtClean="0"/>
              <a:t>-5</a:t>
            </a:r>
            <a:r>
              <a:rPr lang="en-US" dirty="0" smtClean="0"/>
              <a:t> m</a:t>
            </a:r>
            <a:r>
              <a:rPr lang="en-US" baseline="30000" dirty="0" smtClean="0"/>
              <a:t>-1</a:t>
            </a:r>
            <a:r>
              <a:rPr lang="en-US" dirty="0" smtClean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399" y="2743200"/>
            <a:ext cx="404738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5943600"/>
            <a:ext cx="2867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2751273"/>
            <a:ext cx="4143375" cy="299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5943600"/>
            <a:ext cx="36195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an_Sebastian_Kursaal_Festiva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5334000" cy="3657600"/>
          </a:xfrm>
          <a:prstGeom prst="rect">
            <a:avLst/>
          </a:prstGeom>
        </p:spPr>
      </p:pic>
      <p:pic>
        <p:nvPicPr>
          <p:cNvPr id="6" name="Picture 5" descr="320px-San_Sebasti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57600"/>
            <a:ext cx="4343400" cy="3200400"/>
          </a:xfrm>
          <a:prstGeom prst="rect">
            <a:avLst/>
          </a:prstGeom>
        </p:spPr>
      </p:pic>
      <p:pic>
        <p:nvPicPr>
          <p:cNvPr id="7" name="Picture 6" descr="kursa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-1"/>
            <a:ext cx="4038600" cy="3131975"/>
          </a:xfrm>
          <a:prstGeom prst="rect">
            <a:avLst/>
          </a:prstGeom>
        </p:spPr>
      </p:pic>
      <p:pic>
        <p:nvPicPr>
          <p:cNvPr id="8" name="Picture 7" descr="san_sebastian_20100506_16845210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3124200"/>
            <a:ext cx="4800600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194907">
            <a:off x="802774" y="2529261"/>
            <a:ext cx="701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15FF7F"/>
                </a:solidFill>
              </a:rPr>
              <a:t>THANK YOU FOR YOUR ATTENTION!</a:t>
            </a:r>
            <a:endParaRPr lang="en-US" sz="5000" b="1" dirty="0">
              <a:solidFill>
                <a:srgbClr val="15FF7F"/>
              </a:solidFill>
            </a:endParaRPr>
          </a:p>
        </p:txBody>
      </p:sp>
      <p:pic>
        <p:nvPicPr>
          <p:cNvPr id="5" name="Picture 4" descr="logo_baja_small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2322" y="3200400"/>
            <a:ext cx="2915478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0" y="457200"/>
            <a:ext cx="7315200" cy="1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772400" y="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6" descr="logo_baja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7391" cy="79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810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30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September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990600"/>
            <a:ext cx="75438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List of papers</a:t>
            </a:r>
          </a:p>
          <a:p>
            <a:pPr>
              <a:buFont typeface="Arial" pitchFamily="34" charset="0"/>
              <a:buChar char="•"/>
            </a:pPr>
            <a:endParaRPr lang="en-US" sz="3000" dirty="0" smtClean="0"/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 Some highlights on…</a:t>
            </a:r>
          </a:p>
          <a:p>
            <a:pPr>
              <a:buFont typeface="Arial" pitchFamily="34" charset="0"/>
              <a:buChar char="•"/>
            </a:pPr>
            <a:endParaRPr lang="en-US" sz="3000" dirty="0" smtClean="0"/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smtClean="0"/>
              <a:t> Instabilities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smtClean="0"/>
              <a:t> </a:t>
            </a:r>
            <a:r>
              <a:rPr lang="en-US" sz="3000" dirty="0" smtClean="0"/>
              <a:t>Mitigation techniques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smtClean="0"/>
              <a:t> </a:t>
            </a:r>
            <a:r>
              <a:rPr lang="en-US" sz="3000" dirty="0" smtClean="0"/>
              <a:t>Instrumentation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smtClean="0"/>
              <a:t> </a:t>
            </a:r>
            <a:r>
              <a:rPr lang="en-US" sz="3000" dirty="0" smtClean="0"/>
              <a:t>Vacuum and surfaces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smtClean="0"/>
              <a:t> </a:t>
            </a:r>
            <a:r>
              <a:rPr lang="en-US" sz="3000" dirty="0" smtClean="0"/>
              <a:t>Other studies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24000" y="457200"/>
            <a:ext cx="7315200" cy="1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62600" y="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List of e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cloud papers 1/6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828800"/>
            <a:ext cx="8458200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000" b="1" dirty="0" smtClean="0">
                <a:hlinkClick r:id="rId2"/>
              </a:rPr>
              <a:t>MOPS001.PDF</a:t>
            </a:r>
            <a:r>
              <a:rPr lang="en-US" sz="2000" b="1" dirty="0" smtClean="0"/>
              <a:t>: Electron-cloud Pinch Dynamics in Presence of Lattice Magnet Fields,</a:t>
            </a:r>
            <a:r>
              <a:rPr lang="en-US" sz="2000" dirty="0" smtClean="0"/>
              <a:t>  </a:t>
            </a:r>
            <a:r>
              <a:rPr lang="en-US" sz="1900" i="1" dirty="0" smtClean="0"/>
              <a:t>Giuliano Franchetti (GSI, Darmstadt), Frank Zimmermann (CERN, Geneva)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b="1" dirty="0" smtClean="0">
                <a:hlinkClick r:id="rId3"/>
              </a:rPr>
              <a:t>MOPS069.PDF </a:t>
            </a:r>
            <a:r>
              <a:rPr lang="en-US" sz="2000" b="1" dirty="0" smtClean="0"/>
              <a:t>: Review of Beam Instabilities in the Presence of Electron Clouds in the LHC,</a:t>
            </a:r>
            <a:r>
              <a:rPr lang="en-US" sz="2000" dirty="0" smtClean="0"/>
              <a:t> </a:t>
            </a:r>
            <a:r>
              <a:rPr lang="en-US" sz="1900" i="1" dirty="0" smtClean="0"/>
              <a:t>Kevin Shing Bruce Li, Giovanni Rumolo (CERN, Geneva)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b="1" dirty="0" smtClean="0">
                <a:hlinkClick r:id="rId4"/>
              </a:rPr>
              <a:t>MOPS084.PDF</a:t>
            </a:r>
            <a:r>
              <a:rPr lang="en-US" sz="2000" dirty="0" smtClean="0"/>
              <a:t> </a:t>
            </a:r>
            <a:r>
              <a:rPr lang="en-US" sz="2000" b="1" dirty="0" smtClean="0"/>
              <a:t>: Status of Electron Cloud Dynamics Measurements at CESRTA, </a:t>
            </a:r>
            <a:r>
              <a:rPr lang="en-US" sz="1900" i="1" dirty="0" smtClean="0"/>
              <a:t>Michael Gerard Billing, Gerald Dugan, Michael Forster, David Louis </a:t>
            </a:r>
            <a:r>
              <a:rPr lang="en-US" sz="1900" i="1" dirty="0" err="1" smtClean="0"/>
              <a:t>Kreinick</a:t>
            </a:r>
            <a:r>
              <a:rPr lang="en-US" sz="1900" i="1" dirty="0" smtClean="0"/>
              <a:t>, Robert Edwin </a:t>
            </a:r>
            <a:r>
              <a:rPr lang="en-US" sz="1900" i="1" dirty="0" err="1" smtClean="0"/>
              <a:t>Meller</a:t>
            </a:r>
            <a:r>
              <a:rPr lang="en-US" sz="1900" i="1" dirty="0" smtClean="0"/>
              <a:t>, Mark Alan Palmer, Gabriel Ramirez, Matthew </a:t>
            </a:r>
            <a:r>
              <a:rPr lang="en-US" sz="1900" i="1" dirty="0" err="1" smtClean="0"/>
              <a:t>Rendina</a:t>
            </a:r>
            <a:r>
              <a:rPr lang="en-US" sz="1900" i="1" dirty="0" smtClean="0"/>
              <a:t>, Nate Rider, John </a:t>
            </a:r>
            <a:r>
              <a:rPr lang="en-US" sz="1900" i="1" dirty="0" err="1" smtClean="0"/>
              <a:t>Sikora</a:t>
            </a:r>
            <a:r>
              <a:rPr lang="en-US" sz="1900" i="1" dirty="0" smtClean="0"/>
              <a:t>, </a:t>
            </a:r>
            <a:r>
              <a:rPr lang="en-US" sz="1900" i="1" dirty="0" err="1" smtClean="0"/>
              <a:t>Kiran</a:t>
            </a:r>
            <a:r>
              <a:rPr lang="en-US" sz="1900" i="1" dirty="0" smtClean="0"/>
              <a:t> G. </a:t>
            </a:r>
            <a:r>
              <a:rPr lang="en-US" sz="1900" i="1" dirty="0" err="1" smtClean="0"/>
              <a:t>Sonnad</a:t>
            </a:r>
            <a:r>
              <a:rPr lang="en-US" sz="1900" i="1" dirty="0" smtClean="0"/>
              <a:t>, Heather Williams (CLASSE, Ithaca, New York), Jennifer </a:t>
            </a:r>
            <a:r>
              <a:rPr lang="en-US" sz="1900" i="1" dirty="0" err="1" smtClean="0"/>
              <a:t>Yuenjane</a:t>
            </a:r>
            <a:r>
              <a:rPr lang="en-US" sz="1900" i="1" dirty="0" smtClean="0"/>
              <a:t> Chu (CMU, Pittsburgh, Pennsylvania), Robert </a:t>
            </a:r>
            <a:r>
              <a:rPr lang="en-US" sz="1900" i="1" dirty="0" err="1" smtClean="0"/>
              <a:t>Holtzapple</a:t>
            </a:r>
            <a:r>
              <a:rPr lang="en-US" sz="1900" i="1" dirty="0" smtClean="0"/>
              <a:t>, Matthew </a:t>
            </a:r>
            <a:r>
              <a:rPr lang="en-US" sz="1900" i="1" dirty="0" err="1" smtClean="0"/>
              <a:t>Randazzo</a:t>
            </a:r>
            <a:r>
              <a:rPr lang="en-US" sz="1900" i="1" dirty="0" smtClean="0"/>
              <a:t> (</a:t>
            </a:r>
            <a:r>
              <a:rPr lang="en-US" sz="1900" i="1" dirty="0" err="1" smtClean="0"/>
              <a:t>CalPoly</a:t>
            </a:r>
            <a:r>
              <a:rPr lang="en-US" sz="1900" i="1" dirty="0" smtClean="0"/>
              <a:t>, San Luis Obispo, California), John Walter Flanagan (KEK, Ibaraki)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b="1" dirty="0" smtClean="0">
                <a:hlinkClick r:id="rId5"/>
              </a:rPr>
              <a:t>MOPS088.PDF</a:t>
            </a:r>
            <a:r>
              <a:rPr lang="en-US" sz="2000" dirty="0" smtClean="0"/>
              <a:t> </a:t>
            </a:r>
            <a:r>
              <a:rPr lang="en-US" sz="2000" b="1" dirty="0" smtClean="0"/>
              <a:t>:</a:t>
            </a:r>
            <a:r>
              <a:rPr lang="en-US" sz="2000" dirty="0" smtClean="0"/>
              <a:t> </a:t>
            </a:r>
            <a:r>
              <a:rPr lang="en-US" sz="2000" b="1" dirty="0" smtClean="0"/>
              <a:t>Simulation of Electron Cloud Beam Dynamics for </a:t>
            </a:r>
            <a:r>
              <a:rPr lang="en-US" sz="2000" b="1" dirty="0" err="1" smtClean="0"/>
              <a:t>CesrTA</a:t>
            </a:r>
            <a:r>
              <a:rPr lang="en-US" sz="2000" dirty="0" smtClean="0"/>
              <a:t> , </a:t>
            </a:r>
            <a:r>
              <a:rPr lang="en-US" sz="1900" i="1" dirty="0" err="1" smtClean="0"/>
              <a:t>Kiran</a:t>
            </a:r>
            <a:r>
              <a:rPr lang="en-US" sz="1900" i="1" dirty="0" smtClean="0"/>
              <a:t> G. </a:t>
            </a:r>
            <a:r>
              <a:rPr lang="en-US" sz="1900" i="1" dirty="0" err="1" smtClean="0"/>
              <a:t>Sonnad</a:t>
            </a:r>
            <a:r>
              <a:rPr lang="en-US" sz="1900" i="1" dirty="0" smtClean="0"/>
              <a:t>, Gerald Dugan, Mark Alan Palmer, Gabriel Ramirez, Heather Williams (CLASSE, Ithaca, New York), Kaitlin Butler (Cornell University, Ithaca, New York), Mauro Torino Francesco </a:t>
            </a:r>
            <a:r>
              <a:rPr lang="en-US" sz="1900" i="1" dirty="0" err="1" smtClean="0"/>
              <a:t>Pivi</a:t>
            </a:r>
            <a:r>
              <a:rPr lang="en-US" sz="1900" i="1" dirty="0" smtClean="0"/>
              <a:t> (SLAC, Menlo Park, California)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5810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30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September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1" name="Picture 10" descr="logo_baja_smal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377391" cy="79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720804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b="1" dirty="0" smtClean="0"/>
              <a:t> A total of 18 papers (17 posters + 1 oral presentation) on e</a:t>
            </a:r>
            <a:r>
              <a:rPr lang="en-US" sz="2400" b="1" baseline="30000" dirty="0" smtClean="0"/>
              <a:t>-</a:t>
            </a:r>
            <a:r>
              <a:rPr lang="en-US" sz="2400" b="1" dirty="0" smtClean="0"/>
              <a:t> cloud related topics have been presented  at IPAC 2011: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1447800"/>
            <a:ext cx="228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Instabilities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419285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just">
              <a:buFont typeface="Arial" pitchFamily="34" charset="0"/>
              <a:buChar char="•"/>
            </a:pPr>
            <a:r>
              <a:rPr lang="en-US" b="1" dirty="0" smtClean="0">
                <a:hlinkClick r:id="rId2"/>
              </a:rPr>
              <a:t>MOPS083.PDF</a:t>
            </a:r>
            <a:r>
              <a:rPr lang="en-US" dirty="0" smtClean="0"/>
              <a:t> </a:t>
            </a:r>
            <a:r>
              <a:rPr lang="en-US" b="1" dirty="0" smtClean="0"/>
              <a:t>: Update on Electron Cloud Mitigation Studies at </a:t>
            </a:r>
            <a:r>
              <a:rPr lang="en-US" b="1" dirty="0" err="1" smtClean="0"/>
              <a:t>Cesr</a:t>
            </a:r>
            <a:r>
              <a:rPr lang="en-US" b="1" dirty="0" smtClean="0"/>
              <a:t>-TA, </a:t>
            </a:r>
            <a:r>
              <a:rPr lang="en-US" dirty="0" smtClean="0"/>
              <a:t> </a:t>
            </a:r>
            <a:r>
              <a:rPr lang="en-US" i="1" dirty="0" smtClean="0"/>
              <a:t>Joseph </a:t>
            </a:r>
            <a:r>
              <a:rPr lang="en-US" i="1" dirty="0" err="1" smtClean="0"/>
              <a:t>Calvey</a:t>
            </a:r>
            <a:r>
              <a:rPr lang="en-US" i="1" dirty="0" smtClean="0"/>
              <a:t>, Michael Gerard Billing, Joseph Vincent Conway, Gerald Dugan, </a:t>
            </a:r>
            <a:r>
              <a:rPr lang="en-US" i="1" dirty="0" err="1" smtClean="0"/>
              <a:t>Shlomo</a:t>
            </a:r>
            <a:r>
              <a:rPr lang="en-US" i="1" dirty="0" smtClean="0"/>
              <a:t> Greenwald, </a:t>
            </a:r>
            <a:r>
              <a:rPr lang="en-US" i="1" dirty="0" err="1" smtClean="0"/>
              <a:t>Yulin</a:t>
            </a:r>
            <a:r>
              <a:rPr lang="en-US" i="1" dirty="0" smtClean="0"/>
              <a:t> Li, </a:t>
            </a:r>
            <a:r>
              <a:rPr lang="en-US" i="1" dirty="0" err="1" smtClean="0"/>
              <a:t>Xianghong</a:t>
            </a:r>
            <a:r>
              <a:rPr lang="en-US" i="1" dirty="0" smtClean="0"/>
              <a:t> Liu, Jesse Alexander </a:t>
            </a:r>
            <a:r>
              <a:rPr lang="en-US" i="1" dirty="0" err="1" smtClean="0"/>
              <a:t>Livezey</a:t>
            </a:r>
            <a:r>
              <a:rPr lang="en-US" i="1" dirty="0" smtClean="0"/>
              <a:t>, </a:t>
            </a:r>
            <a:r>
              <a:rPr lang="en-US" i="1" dirty="0" err="1" smtClean="0"/>
              <a:t>Junki</a:t>
            </a:r>
            <a:r>
              <a:rPr lang="en-US" i="1" dirty="0" smtClean="0"/>
              <a:t> Makita, Robert Edwin </a:t>
            </a:r>
            <a:r>
              <a:rPr lang="en-US" i="1" dirty="0" err="1" smtClean="0"/>
              <a:t>Meller</a:t>
            </a:r>
            <a:r>
              <a:rPr lang="en-US" i="1" dirty="0" smtClean="0"/>
              <a:t>, Mark Alan Palmer, Steven Santos, Robert Schwartz, John </a:t>
            </a:r>
            <a:r>
              <a:rPr lang="en-US" i="1" dirty="0" err="1" smtClean="0"/>
              <a:t>Sikora</a:t>
            </a:r>
            <a:r>
              <a:rPr lang="en-US" i="1" dirty="0" smtClean="0"/>
              <a:t>, Charles Ralph </a:t>
            </a:r>
            <a:r>
              <a:rPr lang="en-US" i="1" dirty="0" err="1" smtClean="0"/>
              <a:t>Strohman</a:t>
            </a:r>
            <a:r>
              <a:rPr lang="en-US" i="1" dirty="0" smtClean="0"/>
              <a:t> (CLASSE, Ithaca, New York), Sergio </a:t>
            </a:r>
            <a:r>
              <a:rPr lang="en-US" i="1" dirty="0" err="1" smtClean="0"/>
              <a:t>Calatroni</a:t>
            </a:r>
            <a:r>
              <a:rPr lang="en-US" i="1" dirty="0" smtClean="0"/>
              <a:t>, Giovanni Rumolo (CERN, Geneva), Ken-</a:t>
            </a:r>
            <a:r>
              <a:rPr lang="en-US" i="1" dirty="0" err="1" smtClean="0"/>
              <a:t>ichi</a:t>
            </a:r>
            <a:r>
              <a:rPr lang="en-US" i="1" dirty="0" smtClean="0"/>
              <a:t> Kanazawa, Yusuke </a:t>
            </a:r>
            <a:r>
              <a:rPr lang="en-US" i="1" dirty="0" err="1" smtClean="0"/>
              <a:t>Suetsugu</a:t>
            </a:r>
            <a:r>
              <a:rPr lang="en-US" i="1" dirty="0" smtClean="0"/>
              <a:t> (KEK, Ibaraki), Mauro Torino Francesco </a:t>
            </a:r>
            <a:r>
              <a:rPr lang="en-US" i="1" dirty="0" err="1" smtClean="0"/>
              <a:t>Pivi</a:t>
            </a:r>
            <a:r>
              <a:rPr lang="en-US" i="1" dirty="0" smtClean="0"/>
              <a:t>, </a:t>
            </a:r>
            <a:r>
              <a:rPr lang="en-US" i="1" dirty="0" err="1" smtClean="0"/>
              <a:t>Lanfa</a:t>
            </a:r>
            <a:r>
              <a:rPr lang="en-US" i="1" dirty="0" smtClean="0"/>
              <a:t> Wang (SLAC, Menlo Park, California)</a:t>
            </a:r>
          </a:p>
          <a:p>
            <a:pPr marL="347472" indent="-347472" algn="just"/>
            <a:endParaRPr lang="en-US" i="1" dirty="0" smtClean="0"/>
          </a:p>
          <a:p>
            <a:pPr marL="347472" indent="-347472" algn="just">
              <a:buFont typeface="Arial" pitchFamily="34" charset="0"/>
              <a:buChar char="•"/>
            </a:pPr>
            <a:r>
              <a:rPr lang="en-US" b="1" dirty="0" smtClean="0">
                <a:hlinkClick r:id="rId3"/>
              </a:rPr>
              <a:t>TUPC030.PDF </a:t>
            </a:r>
            <a:r>
              <a:rPr lang="en-US" b="1" dirty="0" smtClean="0"/>
              <a:t>: Recommendation for Mitigations of the Electron Cloud Instability in the ILC, </a:t>
            </a:r>
            <a:r>
              <a:rPr lang="en-US" dirty="0" smtClean="0"/>
              <a:t> </a:t>
            </a:r>
            <a:r>
              <a:rPr lang="en-US" i="1" dirty="0" smtClean="0"/>
              <a:t>Mauro Torino Francesco </a:t>
            </a:r>
            <a:r>
              <a:rPr lang="en-US" i="1" dirty="0" err="1" smtClean="0"/>
              <a:t>Pivi</a:t>
            </a:r>
            <a:r>
              <a:rPr lang="en-US" i="1" dirty="0" smtClean="0"/>
              <a:t>, </a:t>
            </a:r>
            <a:r>
              <a:rPr lang="en-US" i="1" dirty="0" err="1" smtClean="0"/>
              <a:t>Lanfa</a:t>
            </a:r>
            <a:r>
              <a:rPr lang="en-US" i="1" dirty="0" smtClean="0"/>
              <a:t> Wang (SLAC, Menlo Park, California), Laura Boon, Katherine C. </a:t>
            </a:r>
            <a:r>
              <a:rPr lang="en-US" i="1" dirty="0" err="1" smtClean="0"/>
              <a:t>Harkay</a:t>
            </a:r>
            <a:r>
              <a:rPr lang="en-US" i="1" dirty="0" smtClean="0"/>
              <a:t> (ANL, Argonne), Christina Yin Vallgren (CERN, Geneva; Chalmers University of Technology, Gothenburg), James Arthur Crittenden, Gerald Dugan, Mark Alan Palmer (CLASSE, Ithaca, New York), Theo </a:t>
            </a:r>
            <a:r>
              <a:rPr lang="en-US" i="1" dirty="0" err="1" smtClean="0"/>
              <a:t>Demma</a:t>
            </a:r>
            <a:r>
              <a:rPr lang="en-US" i="1" dirty="0" smtClean="0"/>
              <a:t>, Susanna </a:t>
            </a:r>
            <a:r>
              <a:rPr lang="en-US" i="1" dirty="0" err="1" smtClean="0"/>
              <a:t>Guiducci</a:t>
            </a:r>
            <a:r>
              <a:rPr lang="en-US" i="1" dirty="0" smtClean="0"/>
              <a:t> (INFN/LNF, </a:t>
            </a:r>
            <a:r>
              <a:rPr lang="en-US" i="1" dirty="0" err="1" smtClean="0"/>
              <a:t>Frascati</a:t>
            </a:r>
            <a:r>
              <a:rPr lang="en-US" i="1" dirty="0" smtClean="0"/>
              <a:t> (Roma)), </a:t>
            </a:r>
            <a:r>
              <a:rPr lang="en-US" i="1" dirty="0" err="1" smtClean="0"/>
              <a:t>Kazuhito</a:t>
            </a:r>
            <a:r>
              <a:rPr lang="en-US" i="1" dirty="0" smtClean="0"/>
              <a:t> </a:t>
            </a:r>
            <a:r>
              <a:rPr lang="en-US" i="1" dirty="0" err="1" smtClean="0"/>
              <a:t>Ohmi</a:t>
            </a:r>
            <a:r>
              <a:rPr lang="en-US" i="1" dirty="0" smtClean="0"/>
              <a:t>, </a:t>
            </a:r>
            <a:r>
              <a:rPr lang="en-US" i="1" dirty="0" err="1" smtClean="0"/>
              <a:t>Kyo</a:t>
            </a:r>
            <a:r>
              <a:rPr lang="en-US" i="1" dirty="0" smtClean="0"/>
              <a:t> Shibata, Yusuke </a:t>
            </a:r>
            <a:r>
              <a:rPr lang="en-US" i="1" dirty="0" err="1" smtClean="0"/>
              <a:t>Suetsugu</a:t>
            </a:r>
            <a:r>
              <a:rPr lang="en-US" i="1" dirty="0" smtClean="0"/>
              <a:t>, </a:t>
            </a:r>
            <a:r>
              <a:rPr lang="en-US" i="1" dirty="0" err="1" smtClean="0"/>
              <a:t>Junji</a:t>
            </a:r>
            <a:r>
              <a:rPr lang="en-US" i="1" dirty="0" smtClean="0"/>
              <a:t> Urakawa (KEK, Ibaraki), Miguel Furman (LBNL, Berkeley, California) </a:t>
            </a:r>
          </a:p>
          <a:p>
            <a:pPr marL="347472" indent="-347472" algn="just">
              <a:buFont typeface="Arial" pitchFamily="34" charset="0"/>
              <a:buChar char="•"/>
            </a:pPr>
            <a:endParaRPr lang="en-US" i="1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457200"/>
            <a:ext cx="7315200" cy="1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62600" y="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List of e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cloud papers 2/6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6" descr="logo_baja_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377391" cy="79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810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30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September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858798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Mitigation techniques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0" y="457200"/>
            <a:ext cx="7315200" cy="1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62600" y="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List of e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cloud papers 3/6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6" descr="logo_baja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7391" cy="79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706701"/>
            <a:ext cx="853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just">
              <a:buFont typeface="Arial" pitchFamily="34" charset="0"/>
              <a:buChar char="•"/>
            </a:pPr>
            <a:r>
              <a:rPr lang="en-US" sz="2000" b="1" dirty="0" smtClean="0">
                <a:hlinkClick r:id="rId3"/>
              </a:rPr>
              <a:t>TUPC170.PDF </a:t>
            </a:r>
            <a:r>
              <a:rPr lang="en-US" sz="2000" b="1" dirty="0" smtClean="0"/>
              <a:t>: Resonant TE Wave Measurements of Electron Cloud Densities at </a:t>
            </a:r>
            <a:r>
              <a:rPr lang="en-US" sz="2000" b="1" dirty="0" err="1" smtClean="0"/>
              <a:t>CesrTA</a:t>
            </a:r>
            <a:r>
              <a:rPr lang="en-US" sz="2000" dirty="0" smtClean="0"/>
              <a:t>   </a:t>
            </a:r>
            <a:r>
              <a:rPr lang="en-US" sz="2000" i="1" dirty="0" smtClean="0"/>
              <a:t>John </a:t>
            </a:r>
            <a:r>
              <a:rPr lang="en-US" sz="2000" i="1" dirty="0" err="1" smtClean="0"/>
              <a:t>Sikora</a:t>
            </a:r>
            <a:r>
              <a:rPr lang="en-US" sz="2000" i="1" dirty="0" smtClean="0"/>
              <a:t>, Michael Gerard Billing, Mark Alan Palmer, </a:t>
            </a:r>
            <a:r>
              <a:rPr lang="en-US" sz="2000" i="1" dirty="0" err="1" smtClean="0"/>
              <a:t>Kiran</a:t>
            </a:r>
            <a:r>
              <a:rPr lang="en-US" sz="2000" i="1" dirty="0" smtClean="0"/>
              <a:t> G. </a:t>
            </a:r>
            <a:r>
              <a:rPr lang="en-US" sz="2000" i="1" dirty="0" err="1" smtClean="0"/>
              <a:t>Sonnad</a:t>
            </a:r>
            <a:r>
              <a:rPr lang="en-US" sz="2000" i="1" dirty="0" smtClean="0"/>
              <a:t> (CLASSE, Ithaca, New York), Benjamin Carlson (CMU, Pittsburgh, Pennsylvania), Kenneth Hammond (Harvard University, Cambridge, Massachusetts), Stefano De </a:t>
            </a:r>
            <a:r>
              <a:rPr lang="en-US" sz="2000" i="1" dirty="0" err="1" smtClean="0"/>
              <a:t>Santis</a:t>
            </a:r>
            <a:r>
              <a:rPr lang="en-US" sz="2000" i="1" dirty="0" smtClean="0"/>
              <a:t> (LBNL, Berkeley, California)</a:t>
            </a:r>
            <a:br>
              <a:rPr lang="en-US" sz="2000" i="1" dirty="0" smtClean="0"/>
            </a:br>
            <a:r>
              <a:rPr lang="en-US" sz="2000" i="1" dirty="0" smtClean="0"/>
              <a:t> </a:t>
            </a:r>
          </a:p>
          <a:p>
            <a:pPr marL="347472" indent="-347472" algn="just">
              <a:buFont typeface="Arial" pitchFamily="34" charset="0"/>
              <a:buChar char="•"/>
            </a:pPr>
            <a:r>
              <a:rPr lang="en-US" sz="2000" b="1" dirty="0" smtClean="0">
                <a:hlinkClick r:id="rId4"/>
              </a:rPr>
              <a:t>MOPS089.PDF </a:t>
            </a:r>
            <a:r>
              <a:rPr lang="en-US" sz="2000" b="1" dirty="0" smtClean="0"/>
              <a:t>: Identification of Bunch Dynamics in the Presence of E-cloud and TMCI for the CERN SPS Ring</a:t>
            </a:r>
            <a:r>
              <a:rPr lang="en-US" sz="2000" dirty="0" smtClean="0"/>
              <a:t> , </a:t>
            </a:r>
            <a:r>
              <a:rPr lang="en-US" sz="2000" i="1" dirty="0" err="1" smtClean="0"/>
              <a:t>Ozhan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Turgut</a:t>
            </a:r>
            <a:r>
              <a:rPr lang="en-US" sz="2000" i="1" dirty="0" smtClean="0"/>
              <a:t>, John Fox, Claudio Hector </a:t>
            </a:r>
            <a:r>
              <a:rPr lang="en-US" sz="2000" i="1" dirty="0" err="1" smtClean="0"/>
              <a:t>Rivetta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Sho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Uemura</a:t>
            </a:r>
            <a:r>
              <a:rPr lang="en-US" sz="2000" i="1" dirty="0" smtClean="0"/>
              <a:t> (SLAC, Menlo Park, California), Wolfgang </a:t>
            </a:r>
            <a:r>
              <a:rPr lang="en-US" sz="2000" i="1" dirty="0" err="1" smtClean="0"/>
              <a:t>Höfle</a:t>
            </a:r>
            <a:r>
              <a:rPr lang="en-US" sz="2000" i="1" dirty="0" smtClean="0"/>
              <a:t> (CERN, Geneva)</a:t>
            </a:r>
          </a:p>
          <a:p>
            <a:pPr marL="347472" indent="-347472" algn="just"/>
            <a:endParaRPr lang="en-US" sz="2000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0" y="65810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30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September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940713"/>
            <a:ext cx="228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Instrumentation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0" y="457200"/>
            <a:ext cx="7315200" cy="1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62600" y="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List of e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cloud papers 4/6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6" descr="logo_baja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7391" cy="79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1189196"/>
            <a:ext cx="8458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just">
              <a:buFont typeface="Arial" pitchFamily="34" charset="0"/>
              <a:buChar char="•"/>
            </a:pPr>
            <a:r>
              <a:rPr lang="en-US" sz="2000" b="1" dirty="0" smtClean="0">
                <a:hlinkClick r:id="rId3"/>
              </a:rPr>
              <a:t>TUPS018.PDF </a:t>
            </a:r>
            <a:r>
              <a:rPr lang="en-US" sz="2000" b="1" dirty="0" smtClean="0"/>
              <a:t>: Observations of Electron Cloud Effects with the LHC Vacuum System,</a:t>
            </a:r>
            <a:r>
              <a:rPr lang="en-US" sz="2000" dirty="0" smtClean="0"/>
              <a:t> </a:t>
            </a:r>
            <a:r>
              <a:rPr lang="en-US" sz="2000" i="1" dirty="0" smtClean="0"/>
              <a:t>Vincent Baglin, Giuseppe Bregliozzi, Paolo </a:t>
            </a:r>
            <a:r>
              <a:rPr lang="en-US" sz="2000" i="1" dirty="0" err="1" smtClean="0"/>
              <a:t>Chiggiato</a:t>
            </a:r>
            <a:r>
              <a:rPr lang="en-US" sz="2000" i="1" dirty="0" smtClean="0"/>
              <a:t>, Paul Cruikshank, Bernard </a:t>
            </a:r>
            <a:r>
              <a:rPr lang="en-US" sz="2000" i="1" dirty="0" err="1" smtClean="0"/>
              <a:t>Henrist</a:t>
            </a:r>
            <a:r>
              <a:rPr lang="en-US" sz="2000" i="1" dirty="0" smtClean="0"/>
              <a:t>, José Miguel Jimenez, Giulia Lanza (CERN, Geneva)</a:t>
            </a:r>
          </a:p>
          <a:p>
            <a:pPr marL="347472" indent="-347472" algn="just">
              <a:buFont typeface="Arial" pitchFamily="34" charset="0"/>
              <a:buChar char="•"/>
            </a:pPr>
            <a:endParaRPr lang="en-US" sz="2000" i="1" dirty="0" smtClean="0"/>
          </a:p>
          <a:p>
            <a:pPr marL="347472" indent="-347472" algn="just">
              <a:buFont typeface="Arial" pitchFamily="34" charset="0"/>
              <a:buChar char="•"/>
            </a:pPr>
            <a:r>
              <a:rPr lang="en-US" sz="2000" b="1" dirty="0" smtClean="0">
                <a:hlinkClick r:id="rId4"/>
              </a:rPr>
              <a:t>TUPS023.PDF </a:t>
            </a:r>
            <a:r>
              <a:rPr lang="en-US" sz="2000" b="1" dirty="0" smtClean="0"/>
              <a:t>: Secondary Electron Yield on Cryogenic Surfaces as a Function of </a:t>
            </a:r>
            <a:r>
              <a:rPr lang="en-US" sz="2000" b="1" dirty="0" err="1" smtClean="0"/>
              <a:t>Physisorbed</a:t>
            </a:r>
            <a:r>
              <a:rPr lang="en-US" sz="2000" b="1" dirty="0" smtClean="0"/>
              <a:t> Gases,</a:t>
            </a:r>
            <a:r>
              <a:rPr lang="en-US" sz="2000" dirty="0" smtClean="0"/>
              <a:t> </a:t>
            </a:r>
            <a:r>
              <a:rPr lang="en-US" sz="2000" i="1" dirty="0" err="1" smtClean="0"/>
              <a:t>Asena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Kuzucan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Holger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Neupert</a:t>
            </a:r>
            <a:r>
              <a:rPr lang="en-US" sz="2000" i="1" dirty="0" smtClean="0"/>
              <a:t>, Mauro Taborelli (CERN, Geneva), Herbert </a:t>
            </a:r>
            <a:r>
              <a:rPr lang="en-US" sz="2000" i="1" dirty="0" err="1" smtClean="0"/>
              <a:t>Stoeri</a:t>
            </a:r>
            <a:r>
              <a:rPr lang="en-US" sz="2000" i="1" dirty="0" smtClean="0"/>
              <a:t> (IAP TUW, Wien)</a:t>
            </a:r>
          </a:p>
          <a:p>
            <a:pPr marL="347472" indent="-347472" algn="just">
              <a:buFont typeface="Arial" pitchFamily="34" charset="0"/>
              <a:buChar char="•"/>
            </a:pPr>
            <a:endParaRPr lang="en-US" sz="2000" i="1" dirty="0" smtClean="0"/>
          </a:p>
          <a:p>
            <a:pPr marL="347472" indent="-347472" algn="just">
              <a:buFont typeface="Arial" pitchFamily="34" charset="0"/>
              <a:buChar char="•"/>
            </a:pPr>
            <a:r>
              <a:rPr lang="en-US" sz="2000" b="1" dirty="0" smtClean="0">
                <a:hlinkClick r:id="rId5"/>
              </a:rPr>
              <a:t>TUPS027.PDF</a:t>
            </a:r>
            <a:r>
              <a:rPr lang="en-US" sz="2000" dirty="0" smtClean="0"/>
              <a:t> </a:t>
            </a:r>
            <a:r>
              <a:rPr lang="en-US" sz="2000" b="1" dirty="0" smtClean="0"/>
              <a:t>:</a:t>
            </a:r>
            <a:r>
              <a:rPr lang="en-US" sz="2000" dirty="0" smtClean="0"/>
              <a:t> </a:t>
            </a:r>
            <a:r>
              <a:rPr lang="en-US" sz="2000" b="1" dirty="0" smtClean="0"/>
              <a:t>Characterization of Carbon Coatings with Low Secondary Electron Yield, </a:t>
            </a:r>
            <a:r>
              <a:rPr lang="en-US" sz="2000" i="1" dirty="0" smtClean="0"/>
              <a:t>Christina Yin Vallgren, Sergio </a:t>
            </a:r>
            <a:r>
              <a:rPr lang="en-US" sz="2000" i="1" dirty="0" err="1" smtClean="0"/>
              <a:t>Calatroni</a:t>
            </a:r>
            <a:r>
              <a:rPr lang="en-US" sz="2000" i="1" dirty="0" smtClean="0"/>
              <a:t>, Pedro Costa Pinto, </a:t>
            </a:r>
            <a:r>
              <a:rPr lang="en-US" sz="2000" i="1" dirty="0" err="1" smtClean="0"/>
              <a:t>Asena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Kuzucan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Holger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Neupert</a:t>
            </a:r>
            <a:r>
              <a:rPr lang="en-US" sz="2000" i="1" dirty="0" smtClean="0"/>
              <a:t>, Mauro Taborelli (CERN, Geneva) </a:t>
            </a:r>
            <a:r>
              <a:rPr lang="en-US" sz="2000" dirty="0" smtClean="0"/>
              <a:t>  </a:t>
            </a:r>
          </a:p>
          <a:p>
            <a:pPr marL="347472" indent="-347472" algn="just">
              <a:buFont typeface="Arial" pitchFamily="34" charset="0"/>
              <a:buChar char="•"/>
            </a:pPr>
            <a:endParaRPr lang="en-US" sz="2000" dirty="0" smtClean="0"/>
          </a:p>
          <a:p>
            <a:pPr marL="347472" indent="-347472" algn="just">
              <a:buFont typeface="Arial" pitchFamily="34" charset="0"/>
              <a:buChar char="•"/>
            </a:pPr>
            <a:r>
              <a:rPr lang="en-US" sz="2000" b="1" dirty="0" smtClean="0">
                <a:hlinkClick r:id="rId6"/>
              </a:rPr>
              <a:t>TUPS028.PDF</a:t>
            </a:r>
            <a:r>
              <a:rPr lang="en-US" sz="2000" dirty="0" smtClean="0"/>
              <a:t> </a:t>
            </a:r>
            <a:r>
              <a:rPr lang="en-US" sz="2000" b="1" dirty="0" smtClean="0"/>
              <a:t>:</a:t>
            </a:r>
            <a:r>
              <a:rPr lang="en-US" sz="2000" dirty="0" smtClean="0"/>
              <a:t> </a:t>
            </a:r>
            <a:r>
              <a:rPr lang="en-US" sz="2000" b="1" dirty="0" smtClean="0"/>
              <a:t>Performance of Carbon Coating for Mitigation of Electron Cloud in the SPS, </a:t>
            </a:r>
            <a:r>
              <a:rPr lang="en-US" sz="2000" i="1" dirty="0" smtClean="0"/>
              <a:t>Christina Yin Vallgren, Paolo </a:t>
            </a:r>
            <a:r>
              <a:rPr lang="en-US" sz="2000" i="1" dirty="0" err="1" smtClean="0"/>
              <a:t>Chiggiato</a:t>
            </a:r>
            <a:r>
              <a:rPr lang="en-US" sz="2000" i="1" dirty="0" smtClean="0"/>
              <a:t>, Pedro Costa Pinto, </a:t>
            </a:r>
            <a:r>
              <a:rPr lang="en-US" sz="2000" i="1" dirty="0" err="1" smtClean="0"/>
              <a:t>Holger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Neupert</a:t>
            </a:r>
            <a:r>
              <a:rPr lang="en-US" sz="2000" i="1" dirty="0" smtClean="0"/>
              <a:t>, Giovanni Rumolo, Elena </a:t>
            </a:r>
            <a:r>
              <a:rPr lang="en-US" sz="2000" i="1" dirty="0" err="1" smtClean="0"/>
              <a:t>Shaposhnikova</a:t>
            </a:r>
            <a:r>
              <a:rPr lang="en-US" sz="2000" i="1" dirty="0" smtClean="0"/>
              <a:t>, Mauro Taborelli (CERN, Geneva)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30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September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685800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Vacuum and surfaces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0" y="457200"/>
            <a:ext cx="7315200" cy="1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_baja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7391" cy="79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5810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30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September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838200"/>
            <a:ext cx="838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b="1" dirty="0" smtClean="0">
                <a:hlinkClick r:id="rId3"/>
              </a:rPr>
              <a:t>MOPS053.PDF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b="1" dirty="0" smtClean="0"/>
              <a:t>Electron Cloud Effects in Coasting Heavy-ion Beams,   </a:t>
            </a:r>
            <a:r>
              <a:rPr lang="en-US" dirty="0" smtClean="0"/>
              <a:t>  </a:t>
            </a:r>
            <a:r>
              <a:rPr lang="en-US" i="1" dirty="0" smtClean="0"/>
              <a:t>Fedor Petrov, Thomas </a:t>
            </a:r>
            <a:r>
              <a:rPr lang="en-US" i="1" dirty="0" err="1" smtClean="0"/>
              <a:t>Weiland</a:t>
            </a:r>
            <a:r>
              <a:rPr lang="en-US" i="1" dirty="0" smtClean="0"/>
              <a:t> (TEMF, TU Darmstadt, Darmstadt), Oliver </a:t>
            </a:r>
            <a:r>
              <a:rPr lang="en-US" i="1" dirty="0" err="1" smtClean="0"/>
              <a:t>Boine-Frankenheim</a:t>
            </a:r>
            <a:r>
              <a:rPr lang="en-US" i="1" dirty="0" smtClean="0"/>
              <a:t> (GSI, Darmstadt)</a:t>
            </a:r>
          </a:p>
          <a:p>
            <a:pPr marL="342900" indent="-342900" algn="just"/>
            <a:endParaRPr lang="en-US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b="1" dirty="0" smtClean="0">
                <a:hlinkClick r:id="rId4"/>
              </a:rPr>
              <a:t>MOPS056.PDF </a:t>
            </a:r>
            <a:r>
              <a:rPr lang="en-US" b="1" dirty="0" smtClean="0"/>
              <a:t>: An Analytical Formula of the Electron Cloud Linear Map Coefficient in a Strong Dipole</a:t>
            </a:r>
            <a:r>
              <a:rPr lang="en-US" dirty="0" smtClean="0"/>
              <a:t>, </a:t>
            </a:r>
            <a:r>
              <a:rPr lang="en-US" i="1" dirty="0" smtClean="0"/>
              <a:t>Theo </a:t>
            </a:r>
            <a:r>
              <a:rPr lang="en-US" i="1" dirty="0" err="1" smtClean="0"/>
              <a:t>Demma</a:t>
            </a:r>
            <a:r>
              <a:rPr lang="en-US" i="1" dirty="0" smtClean="0"/>
              <a:t> (INFN/LNF, </a:t>
            </a:r>
            <a:r>
              <a:rPr lang="en-US" i="1" dirty="0" err="1" smtClean="0"/>
              <a:t>Frascati</a:t>
            </a:r>
            <a:r>
              <a:rPr lang="en-US" i="1" dirty="0" smtClean="0"/>
              <a:t> (Roma)), Giovanni Rumolo (CERN, Geneva), </a:t>
            </a:r>
            <a:r>
              <a:rPr lang="en-US" i="1" dirty="0" err="1" smtClean="0"/>
              <a:t>Stefania</a:t>
            </a:r>
            <a:r>
              <a:rPr lang="en-US" i="1" dirty="0" smtClean="0"/>
              <a:t> </a:t>
            </a:r>
            <a:r>
              <a:rPr lang="en-US" i="1" dirty="0" err="1" smtClean="0"/>
              <a:t>Petracca</a:t>
            </a:r>
            <a:r>
              <a:rPr lang="en-US" i="1" dirty="0" smtClean="0"/>
              <a:t>, Arturo Stabile (U. </a:t>
            </a:r>
            <a:r>
              <a:rPr lang="en-US" i="1" dirty="0" err="1" smtClean="0"/>
              <a:t>Sannio</a:t>
            </a:r>
            <a:r>
              <a:rPr lang="en-US" i="1" dirty="0" smtClean="0"/>
              <a:t>, Benevento)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b="1" dirty="0" smtClean="0">
                <a:hlinkClick r:id="rId5"/>
              </a:rPr>
              <a:t>MOPS091.PDF </a:t>
            </a:r>
            <a:r>
              <a:rPr lang="en-US" b="1" dirty="0" smtClean="0"/>
              <a:t>: Study of Electron Cloud for MEIC</a:t>
            </a:r>
            <a:r>
              <a:rPr lang="en-US" dirty="0" smtClean="0"/>
              <a:t>   </a:t>
            </a:r>
            <a:r>
              <a:rPr lang="en-US" i="1" dirty="0" err="1" smtClean="0"/>
              <a:t>Shahid</a:t>
            </a:r>
            <a:r>
              <a:rPr lang="en-US" i="1" dirty="0" smtClean="0"/>
              <a:t> Ahmed, Justin Don </a:t>
            </a:r>
            <a:r>
              <a:rPr lang="en-US" i="1" dirty="0" err="1" smtClean="0"/>
              <a:t>Dolph</a:t>
            </a:r>
            <a:r>
              <a:rPr lang="en-US" i="1" dirty="0" smtClean="0"/>
              <a:t>, Geoffrey Arthur </a:t>
            </a:r>
            <a:r>
              <a:rPr lang="en-US" i="1" dirty="0" err="1" smtClean="0"/>
              <a:t>Krafft</a:t>
            </a:r>
            <a:r>
              <a:rPr lang="en-US" i="1" dirty="0" smtClean="0"/>
              <a:t>, Todd </a:t>
            </a:r>
            <a:r>
              <a:rPr lang="en-US" i="1" dirty="0" err="1" smtClean="0"/>
              <a:t>Satogata</a:t>
            </a:r>
            <a:r>
              <a:rPr lang="en-US" i="1" dirty="0" smtClean="0"/>
              <a:t>, </a:t>
            </a:r>
            <a:r>
              <a:rPr lang="en-US" i="1" dirty="0" err="1" smtClean="0"/>
              <a:t>Byung</a:t>
            </a:r>
            <a:r>
              <a:rPr lang="en-US" i="1" dirty="0" smtClean="0"/>
              <a:t> </a:t>
            </a:r>
            <a:r>
              <a:rPr lang="en-US" i="1" dirty="0" err="1" smtClean="0"/>
              <a:t>Chel</a:t>
            </a:r>
            <a:r>
              <a:rPr lang="en-US" i="1" dirty="0" smtClean="0"/>
              <a:t> </a:t>
            </a:r>
            <a:r>
              <a:rPr lang="en-US" i="1" dirty="0" err="1" smtClean="0"/>
              <a:t>Yunn</a:t>
            </a:r>
            <a:r>
              <a:rPr lang="en-US" i="1" dirty="0" smtClean="0"/>
              <a:t> (JLAB, Newport News, Virginia)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i="1" dirty="0" smtClean="0"/>
          </a:p>
          <a:p>
            <a:pPr marL="347472" indent="-347472" algn="just">
              <a:buFont typeface="Arial" pitchFamily="34" charset="0"/>
              <a:buChar char="•"/>
            </a:pPr>
            <a:r>
              <a:rPr lang="en-US" b="1" dirty="0" smtClean="0">
                <a:hlinkClick r:id="rId6"/>
              </a:rPr>
              <a:t>TUPZ003.PDF </a:t>
            </a:r>
            <a:r>
              <a:rPr lang="en-US" b="1" dirty="0" smtClean="0"/>
              <a:t>: Simulation of Electron-cloud Build-Up for the Cold Arcs of the LHC and Comparison with Measured Data, </a:t>
            </a:r>
            <a:r>
              <a:rPr lang="en-US" i="1" dirty="0" err="1" smtClean="0"/>
              <a:t>Georfrey</a:t>
            </a:r>
            <a:r>
              <a:rPr lang="en-US" i="1" dirty="0" smtClean="0"/>
              <a:t> Humberto Israel Maury Cuna (CINVESTAV, Mérida), Gianluigi Arduini, Giovanni Rumolo, Laurent </a:t>
            </a:r>
            <a:r>
              <a:rPr lang="en-US" i="1" dirty="0" err="1" smtClean="0"/>
              <a:t>Tavian</a:t>
            </a:r>
            <a:r>
              <a:rPr lang="en-US" i="1" dirty="0" smtClean="0"/>
              <a:t>, Frank Zimmermann (CERN, Geneva)</a:t>
            </a:r>
          </a:p>
          <a:p>
            <a:pPr marL="347472" indent="-347472" algn="just">
              <a:buFont typeface="Arial" pitchFamily="34" charset="0"/>
              <a:buChar char="•"/>
            </a:pPr>
            <a:endParaRPr lang="en-US" i="1" dirty="0" smtClean="0"/>
          </a:p>
          <a:p>
            <a:pPr marL="347472" indent="-347472" algn="just">
              <a:buFont typeface="Arial" pitchFamily="34" charset="0"/>
              <a:buChar char="•"/>
            </a:pPr>
            <a:r>
              <a:rPr lang="en-US" b="1" dirty="0" smtClean="0">
                <a:hlinkClick r:id="rId7"/>
              </a:rPr>
              <a:t>TUPZ015.PDF </a:t>
            </a:r>
            <a:r>
              <a:rPr lang="en-US" b="1" dirty="0" smtClean="0"/>
              <a:t>: Electron Cloud Parameterization Studies in the LHC</a:t>
            </a:r>
            <a:r>
              <a:rPr lang="en-US" dirty="0" smtClean="0"/>
              <a:t>, </a:t>
            </a:r>
            <a:r>
              <a:rPr lang="en-US" i="1" dirty="0" smtClean="0"/>
              <a:t>César Octavio </a:t>
            </a:r>
            <a:r>
              <a:rPr lang="en-US" i="1" dirty="0" err="1" smtClean="0"/>
              <a:t>Domínguez</a:t>
            </a:r>
            <a:r>
              <a:rPr lang="en-US" i="1" dirty="0" smtClean="0"/>
              <a:t>, Gianluigi Arduini, Vincent Baglin, Giuseppe Bregliozzi, José Miguel Jimenez, Elias </a:t>
            </a:r>
            <a:r>
              <a:rPr lang="en-US" i="1" dirty="0" err="1" smtClean="0"/>
              <a:t>Métral</a:t>
            </a:r>
            <a:r>
              <a:rPr lang="en-US" i="1" dirty="0" smtClean="0"/>
              <a:t>, Giovanni Rumolo, Daniel Schulte, Frank Zimmermann (CERN, Geneva)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457200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Other studies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List of e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cloud papers 5/6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0" y="457200"/>
            <a:ext cx="7315200" cy="1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62600" y="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List of e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cloud papers 6/6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6" descr="logo_baja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7391" cy="79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2133600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just">
              <a:buFont typeface="Arial" pitchFamily="34" charset="0"/>
              <a:buChar char="•"/>
            </a:pPr>
            <a:r>
              <a:rPr lang="en-US" b="1" dirty="0" smtClean="0">
                <a:hlinkClick r:id="rId3"/>
              </a:rPr>
              <a:t>THOBA01.PDF </a:t>
            </a:r>
            <a:r>
              <a:rPr lang="en-US" b="1" dirty="0" smtClean="0"/>
              <a:t>: Electron Cloud Observations in LHC, </a:t>
            </a:r>
            <a:r>
              <a:rPr lang="en-US" i="1" dirty="0" smtClean="0"/>
              <a:t>Giovanni Rumolo, Gianluigi Arduini, Vincent Baglin, Hannes Bartosik, Philippe </a:t>
            </a:r>
            <a:r>
              <a:rPr lang="en-US" i="1" dirty="0" err="1" smtClean="0"/>
              <a:t>Baudrenghien</a:t>
            </a:r>
            <a:r>
              <a:rPr lang="en-US" i="1" dirty="0" smtClean="0"/>
              <a:t>, Nicolo Biancacci, Giuseppe Bregliozzi, Serge </a:t>
            </a:r>
            <a:r>
              <a:rPr lang="en-US" i="1" dirty="0" err="1" smtClean="0"/>
              <a:t>Claudet</a:t>
            </a:r>
            <a:r>
              <a:rPr lang="en-US" i="1" dirty="0" smtClean="0"/>
              <a:t>, Riccardo De Maria, Juan Esteban Muller, Mathilde Favier, Christian Hansen, Wolfgang </a:t>
            </a:r>
            <a:r>
              <a:rPr lang="en-US" i="1" dirty="0" err="1" smtClean="0"/>
              <a:t>Höfle</a:t>
            </a:r>
            <a:r>
              <a:rPr lang="en-US" i="1" dirty="0" smtClean="0"/>
              <a:t>, José Miguel Jimenez, </a:t>
            </a:r>
            <a:r>
              <a:rPr lang="en-US" i="1" dirty="0" err="1" smtClean="0"/>
              <a:t>Verena</a:t>
            </a:r>
            <a:r>
              <a:rPr lang="en-US" i="1" dirty="0" smtClean="0"/>
              <a:t> </a:t>
            </a:r>
            <a:r>
              <a:rPr lang="en-US" i="1" dirty="0" err="1" smtClean="0"/>
              <a:t>Kain</a:t>
            </a:r>
            <a:r>
              <a:rPr lang="en-US" i="1" dirty="0" smtClean="0"/>
              <a:t>, Eirini Koukovini, Giulia Lanza, Kevin Shing Bruce Li, </a:t>
            </a:r>
            <a:r>
              <a:rPr lang="en-US" i="1" dirty="0" err="1" smtClean="0"/>
              <a:t>Georfrey</a:t>
            </a:r>
            <a:r>
              <a:rPr lang="en-US" i="1" dirty="0" smtClean="0"/>
              <a:t> Humberto Israel Maury Cuna, Elias </a:t>
            </a:r>
            <a:r>
              <a:rPr lang="en-US" i="1" dirty="0" err="1" smtClean="0"/>
              <a:t>Métral</a:t>
            </a:r>
            <a:r>
              <a:rPr lang="en-US" i="1" dirty="0" smtClean="0"/>
              <a:t>, Giulia </a:t>
            </a:r>
            <a:r>
              <a:rPr lang="en-US" i="1" dirty="0" err="1" smtClean="0"/>
              <a:t>Papotti</a:t>
            </a:r>
            <a:r>
              <a:rPr lang="en-US" i="1" dirty="0" smtClean="0"/>
              <a:t>, Tatiana Pieloni, Federico Roncarolo, Benoit Salvant, Elena </a:t>
            </a:r>
            <a:r>
              <a:rPr lang="en-US" i="1" dirty="0" err="1" smtClean="0"/>
              <a:t>Shaposhnikova</a:t>
            </a:r>
            <a:r>
              <a:rPr lang="en-US" i="1" dirty="0" smtClean="0"/>
              <a:t>, Ralph Jeffrey Steinhagen, Laurent </a:t>
            </a:r>
            <a:r>
              <a:rPr lang="en-US" i="1" dirty="0" err="1" smtClean="0"/>
              <a:t>Tavian</a:t>
            </a:r>
            <a:r>
              <a:rPr lang="en-US" i="1" dirty="0" smtClean="0"/>
              <a:t>, Daniel </a:t>
            </a:r>
            <a:r>
              <a:rPr lang="en-US" i="1" dirty="0" err="1" smtClean="0"/>
              <a:t>Valuch</a:t>
            </a:r>
            <a:r>
              <a:rPr lang="en-US" i="1" dirty="0" smtClean="0"/>
              <a:t>, Walter Venturini Delsolaro, Frank Zimmermann (CERN, Geneva), Ubaldo Iriso (CELLS-ALBA Synchrotron, </a:t>
            </a:r>
            <a:r>
              <a:rPr lang="en-US" i="1" dirty="0" err="1" smtClean="0"/>
              <a:t>Cerdanyola</a:t>
            </a:r>
            <a:r>
              <a:rPr lang="en-US" i="1" dirty="0" smtClean="0"/>
              <a:t> del </a:t>
            </a:r>
            <a:r>
              <a:rPr lang="en-US" i="1" dirty="0" err="1" smtClean="0"/>
              <a:t>Vallès</a:t>
            </a:r>
            <a:r>
              <a:rPr lang="en-US" i="1" dirty="0" smtClean="0"/>
              <a:t>), Nicolas Mounet, Carlo Zannini (EPFL, Lausanne), Chandra Bhat (</a:t>
            </a:r>
            <a:r>
              <a:rPr lang="en-US" i="1" dirty="0" err="1" smtClean="0"/>
              <a:t>Fermilab</a:t>
            </a:r>
            <a:r>
              <a:rPr lang="en-US" i="1" dirty="0" smtClean="0"/>
              <a:t>, Batavia)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30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September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1295400"/>
            <a:ext cx="464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</a:rPr>
              <a:t>Oral presentation (by Giovanni)</a:t>
            </a:r>
            <a:endParaRPr lang="en-US" sz="2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2219</Words>
  <Application>Microsoft Office PowerPoint</Application>
  <PresentationFormat>On-screen Show (4:3)</PresentationFormat>
  <Paragraphs>206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cdomingu</dc:creator>
  <cp:lastModifiedBy>cdomingu</cp:lastModifiedBy>
  <cp:revision>58</cp:revision>
  <dcterms:created xsi:type="dcterms:W3CDTF">2011-09-28T09:17:37Z</dcterms:created>
  <dcterms:modified xsi:type="dcterms:W3CDTF">2011-09-30T06:55:37Z</dcterms:modified>
</cp:coreProperties>
</file>