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59" r:id="rId3"/>
    <p:sldId id="374" r:id="rId4"/>
    <p:sldId id="370" r:id="rId5"/>
    <p:sldId id="372" r:id="rId6"/>
    <p:sldId id="371" r:id="rId7"/>
    <p:sldId id="373" r:id="rId8"/>
    <p:sldId id="369" r:id="rId9"/>
    <p:sldId id="375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00CC"/>
    <a:srgbClr val="FFFF99"/>
    <a:srgbClr val="CC00FF"/>
    <a:srgbClr val="FFCC99"/>
    <a:srgbClr val="A50021"/>
    <a:srgbClr val="CC99FF"/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49" autoAdjust="0"/>
  </p:normalViewPr>
  <p:slideViewPr>
    <p:cSldViewPr snapToGrid="0" snapToObjects="1" showGuides="1">
      <p:cViewPr>
        <p:scale>
          <a:sx n="78" d="100"/>
          <a:sy n="78" d="100"/>
        </p:scale>
        <p:origin x="-154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-2466" y="-102"/>
      </p:cViewPr>
      <p:guideLst>
        <p:guide orient="horz" pos="3127"/>
        <p:guide pos="214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AF4E-3232-47B6-8F2F-F3C6B3C8163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9951-B83F-4C7A-BBF9-5FB69FAC5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A853-3F1E-4853-A07D-C67C7290086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D945-CA6D-482F-A83F-C4833E637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M. Bhat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M. Bhat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56" y="496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6375400"/>
            <a:ext cx="8534400" cy="0"/>
          </a:xfrm>
          <a:prstGeom prst="line">
            <a:avLst/>
          </a:prstGeom>
          <a:ln w="13970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04800" y="1206500"/>
            <a:ext cx="8534400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435050" y="11575"/>
            <a:ext cx="685800" cy="904875"/>
            <a:chOff x="8435050" y="11575"/>
            <a:chExt cx="685800" cy="904875"/>
          </a:xfrm>
        </p:grpSpPr>
        <p:pic>
          <p:nvPicPr>
            <p:cNvPr id="11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15000"/>
            </a:blip>
            <a:stretch>
              <a:fillRect/>
            </a:stretch>
          </p:blipFill>
          <p:spPr bwMode="auto">
            <a:xfrm>
              <a:off x="8435050" y="11575"/>
              <a:ext cx="6858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8614571" y="588059"/>
              <a:ext cx="3193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i="1" dirty="0" smtClean="0">
                  <a:solidFill>
                    <a:srgbClr val="C00000"/>
                  </a:solidFill>
                  <a:latin typeface="Britannic Bold" pitchFamily="34" charset="0"/>
                </a:rPr>
                <a:t>US</a:t>
              </a:r>
              <a:endParaRPr lang="en-US" sz="900" b="1" i="1" dirty="0">
                <a:solidFill>
                  <a:srgbClr val="C00000"/>
                </a:solidFill>
                <a:latin typeface="Britannic Bold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rgbClr val="C000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8600"/>
            <a:ext cx="7772400" cy="1470025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EC Simulations for HL-HLC Beam Scenarios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2577947"/>
            <a:ext cx="7366000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C. M. Bhat</a:t>
            </a:r>
          </a:p>
          <a:p>
            <a:pPr marL="0" lvl="1"/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ECLOUD Meeting </a:t>
            </a:r>
          </a:p>
          <a:p>
            <a:r>
              <a:rPr lang="en-US" sz="1800" b="1" dirty="0" smtClean="0">
                <a:solidFill>
                  <a:srgbClr val="0000CC"/>
                </a:solidFill>
              </a:rPr>
              <a:t>CERN</a:t>
            </a:r>
          </a:p>
          <a:p>
            <a:endParaRPr lang="en-US" sz="1800" b="1" dirty="0" smtClean="0">
              <a:solidFill>
                <a:srgbClr val="0000CC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October 1, 2012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 of the PS Expt.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56" y="1320800"/>
            <a:ext cx="7828844" cy="46609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Can </a:t>
            </a:r>
            <a:r>
              <a:rPr lang="en-US" sz="2800" dirty="0" smtClean="0">
                <a:solidFill>
                  <a:srgbClr val="0000CC"/>
                </a:solidFill>
              </a:rPr>
              <a:t>Bunch lengthening</a:t>
            </a:r>
            <a:r>
              <a:rPr lang="en-US" sz="2800" dirty="0" smtClean="0"/>
              <a:t> be a </a:t>
            </a:r>
            <a:r>
              <a:rPr lang="en-US" sz="2800" dirty="0" smtClean="0">
                <a:solidFill>
                  <a:srgbClr val="0000CC"/>
                </a:solidFill>
              </a:rPr>
              <a:t>viable e-cloud mitigation  technique for the </a:t>
            </a:r>
            <a:r>
              <a:rPr lang="en-US" sz="2800" dirty="0" smtClean="0">
                <a:solidFill>
                  <a:srgbClr val="0000CC"/>
                </a:solidFill>
              </a:rPr>
              <a:t>LHC </a:t>
            </a:r>
            <a:r>
              <a:rPr lang="en-US" sz="2800" dirty="0" smtClean="0">
                <a:solidFill>
                  <a:srgbClr val="0000CC"/>
                </a:solidFill>
              </a:rPr>
              <a:t>or the </a:t>
            </a:r>
            <a:r>
              <a:rPr lang="en-US" sz="2800" dirty="0" smtClean="0">
                <a:solidFill>
                  <a:srgbClr val="0000CC"/>
                </a:solidFill>
              </a:rPr>
              <a:t>HL-LHC</a:t>
            </a:r>
            <a:r>
              <a:rPr lang="en-US" sz="2800" dirty="0" smtClean="0">
                <a:solidFill>
                  <a:srgbClr val="0000CC"/>
                </a:solidFill>
              </a:rPr>
              <a:t>?</a:t>
            </a:r>
            <a:r>
              <a:rPr lang="en-US" sz="2800" dirty="0" smtClean="0"/>
              <a:t>  </a:t>
            </a:r>
            <a:endParaRPr lang="en-US" sz="28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PS  studies undeniably proved that bunch profiles have significant effect on e-cloud growth. BSM50 mode gives rise to about a factor of two smaller e-cloud growth.  Objective is to  extend the studies to the LHC using HL-LHC beam parameters </a:t>
            </a: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S</a:t>
            </a:r>
            <a:r>
              <a:rPr lang="en-US" dirty="0" smtClean="0">
                <a:sym typeface="Wingdings" pitchFamily="2" charset="2"/>
              </a:rPr>
              <a:t>imulations 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nly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  ECLOUD and </a:t>
            </a:r>
            <a:r>
              <a:rPr lang="en-US" dirty="0" err="1" smtClean="0">
                <a:sym typeface="Wingdings" pitchFamily="2" charset="2"/>
              </a:rPr>
              <a:t>PyECLOUD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365125"/>
          </a:xfrm>
        </p:spPr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837E67B7-8EDA-48F3-8287-4046F0EC24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365125"/>
          </a:xfrm>
        </p:spPr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between </a:t>
            </a:r>
            <a:br>
              <a:rPr lang="en-GB" dirty="0" smtClean="0"/>
            </a:br>
            <a:r>
              <a:rPr lang="en-GB" dirty="0" smtClean="0"/>
              <a:t>ECLOUD and </a:t>
            </a:r>
            <a:r>
              <a:rPr lang="en-GB" dirty="0" err="1" smtClean="0"/>
              <a:t>PyECLOUD</a:t>
            </a:r>
            <a:r>
              <a:rPr lang="en-GB" dirty="0" smtClean="0"/>
              <a:t> simulations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-180624" y="1254326"/>
            <a:ext cx="9200114" cy="5076967"/>
            <a:chOff x="-180624" y="1254326"/>
            <a:chExt cx="9200114" cy="50769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0817" y="1811008"/>
              <a:ext cx="5514976" cy="780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0817" y="1254326"/>
              <a:ext cx="4480014" cy="545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-180624" y="3064621"/>
              <a:ext cx="2031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Gaussian Bunches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2547" y="3123087"/>
              <a:ext cx="1185334" cy="147732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PyeCloud</a:t>
              </a:r>
              <a:r>
                <a:rPr lang="en-US" b="1" dirty="0" smtClean="0">
                  <a:solidFill>
                    <a:srgbClr val="006600"/>
                  </a:solidFill>
                </a:rPr>
                <a:t> gives 5% smaller heat-load in arcs</a:t>
              </a:r>
              <a:endParaRPr lang="en-US" b="1" dirty="0">
                <a:solidFill>
                  <a:srgbClr val="0066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22549" y="4991911"/>
              <a:ext cx="1596941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PyeCloud</a:t>
              </a:r>
              <a:r>
                <a:rPr lang="en-US" b="1" dirty="0" smtClean="0">
                  <a:solidFill>
                    <a:srgbClr val="C00000"/>
                  </a:solidFill>
                </a:rPr>
                <a:t> gives ~35% larger  heat-load in arcs !?!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676237" y="2601030"/>
              <a:ext cx="5530123" cy="3730263"/>
              <a:chOff x="1676236" y="2601030"/>
              <a:chExt cx="5701158" cy="3845631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6236" y="2601030"/>
                <a:ext cx="5667375" cy="3800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Oval 12"/>
              <p:cNvSpPr/>
              <p:nvPr/>
            </p:nvSpPr>
            <p:spPr>
              <a:xfrm>
                <a:off x="6931376" y="3307644"/>
                <a:ext cx="446018" cy="11627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920087" y="5283905"/>
                <a:ext cx="446018" cy="11627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76236" y="2601030"/>
                <a:ext cx="5667375" cy="38004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35046" y="323000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35966" y="3487896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2296" y="374579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39591" y="3991946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29300" y="5180599"/>
              <a:ext cx="307332" cy="1131277"/>
              <a:chOff x="1887446" y="3382401"/>
              <a:chExt cx="307332" cy="113127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887446" y="3382401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88366" y="3640296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94696" y="3898191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91991" y="4144346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Simulated Bunch</a:t>
            </a:r>
            <a:r>
              <a:rPr lang="en-US" sz="3200" dirty="0" smtClean="0"/>
              <a:t> Profiles (ESME) </a:t>
            </a:r>
            <a:br>
              <a:rPr lang="en-US" sz="3200" dirty="0" smtClean="0"/>
            </a:br>
            <a:r>
              <a:rPr lang="en-US" sz="3200" dirty="0" smtClean="0"/>
              <a:t>and Analytical form for WB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7330"/>
            <a:ext cx="5697388" cy="49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31556" y="2754489"/>
            <a:ext cx="345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bunch profiles are  used to generate one SPS batch of injected beam to the LHC</a:t>
            </a:r>
          </a:p>
          <a:p>
            <a:pPr>
              <a:buSzPct val="110000"/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FF"/>
                </a:solidFill>
              </a:rPr>
              <a:t>25 nsec filling pattern:</a:t>
            </a:r>
            <a:r>
              <a:rPr lang="en-US" b="1" dirty="0" smtClean="0">
                <a:solidFill>
                  <a:srgbClr val="0000FF"/>
                </a:solidFill>
              </a:rPr>
              <a:t>             288 bunches with 200 nsec kicker gap between every 72 bunches</a:t>
            </a:r>
          </a:p>
          <a:p>
            <a:pPr>
              <a:buSzPct val="110000"/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FF"/>
                </a:solidFill>
              </a:rPr>
              <a:t>50 nsec filling pattern:</a:t>
            </a:r>
            <a:r>
              <a:rPr lang="en-US" b="1" dirty="0" smtClean="0">
                <a:solidFill>
                  <a:srgbClr val="0000FF"/>
                </a:solidFill>
              </a:rPr>
              <a:t>             144 bunches with 200 nsec kicker gap between every 36 bunches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Beam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133" y="1425583"/>
            <a:ext cx="5689600" cy="4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361289" y="1715912"/>
            <a:ext cx="1326444" cy="349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7245" y="1715912"/>
            <a:ext cx="1326444" cy="349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61289" y="3183467"/>
            <a:ext cx="1326444" cy="564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7245" y="3183467"/>
            <a:ext cx="1326444" cy="564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61289" y="3951111"/>
            <a:ext cx="1326444" cy="349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7245" y="3951111"/>
            <a:ext cx="1326444" cy="349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Simulations with </a:t>
            </a:r>
            <a:br>
              <a:rPr lang="en-US" sz="3200" dirty="0" smtClean="0"/>
            </a:br>
            <a:r>
              <a:rPr lang="en-US" sz="3200" dirty="0" smtClean="0"/>
              <a:t>ECLOUD and </a:t>
            </a:r>
            <a:r>
              <a:rPr lang="en-US" sz="3200" dirty="0" err="1" smtClean="0"/>
              <a:t>PyECLOUD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472400"/>
            <a:ext cx="3889023" cy="43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156" y="1494976"/>
            <a:ext cx="4244621" cy="41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Average </a:t>
            </a:r>
            <a:r>
              <a:rPr lang="en-GB" dirty="0" err="1" smtClean="0"/>
              <a:t>Heatload</a:t>
            </a:r>
            <a:r>
              <a:rPr lang="en-GB" dirty="0" smtClean="0"/>
              <a:t> for the HLLHC beam scenarios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55" y="1233312"/>
            <a:ext cx="4171244" cy="51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06310" y="2235200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PyECLOUD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556" y="4888089"/>
            <a:ext cx="119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ECLOUD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&amp;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PyECLOUD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11" y="16256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We find that changing the bunch profiles will keep EC growth nearly constant. So BSM is not going to help EC growth in the LHC.  </a:t>
            </a:r>
          </a:p>
          <a:p>
            <a:r>
              <a:rPr lang="en-GB" sz="2400" dirty="0" smtClean="0"/>
              <a:t>However, foreseen use of </a:t>
            </a:r>
            <a:r>
              <a:rPr lang="en-GB" sz="2400" dirty="0" smtClean="0">
                <a:solidFill>
                  <a:srgbClr val="0000FF"/>
                </a:solidFill>
              </a:rPr>
              <a:t>second harmonic Landau cavity </a:t>
            </a:r>
            <a:r>
              <a:rPr lang="en-GB" sz="2400" dirty="0" smtClean="0"/>
              <a:t>that would change bunch profiles (shorter or nearly flat bunches) and makes beam longitudinally more stable, will not pose any additional EC related problem in the LHC/HL-LHC.    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3089" y="6457950"/>
            <a:ext cx="2133600" cy="365125"/>
          </a:xfrm>
        </p:spPr>
        <p:txBody>
          <a:bodyPr/>
          <a:lstStyle/>
          <a:p>
            <a:r>
              <a:rPr lang="en-US" dirty="0" smtClean="0"/>
              <a:t>C. M. Bhat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6798" y="6481586"/>
            <a:ext cx="1151467" cy="365125"/>
          </a:xfrm>
        </p:spPr>
        <p:txBody>
          <a:bodyPr/>
          <a:lstStyle/>
          <a:p>
            <a:pPr algn="r"/>
            <a:fld id="{837E67B7-8EDA-48F3-8287-4046F0EC242A}" type="slidenum">
              <a:rPr lang="en-US" smtClean="0"/>
              <a:pPr algn="r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Comparison between </a:t>
            </a:r>
            <a:br>
              <a:rPr lang="en-GB" sz="2800" dirty="0" smtClean="0"/>
            </a:br>
            <a:r>
              <a:rPr lang="en-GB" sz="2800" dirty="0" smtClean="0"/>
              <a:t>ECLOUD and </a:t>
            </a:r>
            <a:r>
              <a:rPr lang="en-GB" sz="2800" dirty="0" err="1" smtClean="0"/>
              <a:t>PyECLOUD</a:t>
            </a:r>
            <a:r>
              <a:rPr lang="en-GB" sz="2800" dirty="0" smtClean="0"/>
              <a:t> simulations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352" y="1313798"/>
            <a:ext cx="5984558" cy="494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18626</TotalTime>
  <Words>317</Words>
  <Application>Microsoft Office PowerPoint</Application>
  <PresentationFormat>On-screen Show (4:3)</PresentationFormat>
  <Paragraphs>68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EC Simulations for HL-HLC Beam Scenarios  </vt:lpstr>
      <vt:lpstr>Motivation of the PS Expt. </vt:lpstr>
      <vt:lpstr>Comparison between  ECLOUD and PyECLOUD simulations</vt:lpstr>
      <vt:lpstr>Simulated Bunch Profiles (ESME)  and Analytical form for WB</vt:lpstr>
      <vt:lpstr>HL-LHC Beam Parameters</vt:lpstr>
      <vt:lpstr>Simulations with  ECLOUD and PyECLOUD</vt:lpstr>
      <vt:lpstr>Average Heatload for the HLLHC beam scenarios</vt:lpstr>
      <vt:lpstr>Conclusions</vt:lpstr>
      <vt:lpstr>Comparison between  ECLOUD and PyECLOUD simulations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cbhat</dc:creator>
  <cp:lastModifiedBy>cbhat</cp:lastModifiedBy>
  <cp:revision>360</cp:revision>
  <dcterms:created xsi:type="dcterms:W3CDTF">2011-09-28T14:33:13Z</dcterms:created>
  <dcterms:modified xsi:type="dcterms:W3CDTF">2012-10-01T12:08:40Z</dcterms:modified>
</cp:coreProperties>
</file>