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59" r:id="rId3"/>
    <p:sldId id="360" r:id="rId4"/>
    <p:sldId id="370" r:id="rId5"/>
    <p:sldId id="371" r:id="rId6"/>
    <p:sldId id="364" r:id="rId7"/>
    <p:sldId id="366" r:id="rId8"/>
    <p:sldId id="367" r:id="rId9"/>
    <p:sldId id="368" r:id="rId10"/>
    <p:sldId id="369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99"/>
    <a:srgbClr val="CC00FF"/>
    <a:srgbClr val="FFCC99"/>
    <a:srgbClr val="A50021"/>
    <a:srgbClr val="CC99FF"/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49" autoAdjust="0"/>
  </p:normalViewPr>
  <p:slideViewPr>
    <p:cSldViewPr snapToGrid="0" snapToObjects="1" showGuides="1">
      <p:cViewPr>
        <p:scale>
          <a:sx n="100" d="100"/>
          <a:sy n="100" d="100"/>
        </p:scale>
        <p:origin x="-3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-2466" y="-102"/>
      </p:cViewPr>
      <p:guideLst>
        <p:guide orient="horz" pos="3127"/>
        <p:guide pos="214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AF4E-3232-47B6-8F2F-F3C6B3C8163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9951-B83F-4C7A-BBF9-5FB69FAC5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A853-3F1E-4853-A07D-C67C7290086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D945-CA6D-482F-A83F-C4833E637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D945-CA6D-482F-A83F-C4833E6377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M. Bhat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M. Bhat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7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37E67B7-8EDA-48F3-8287-4046F0EC24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56" y="496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6375400"/>
            <a:ext cx="8534400" cy="0"/>
          </a:xfrm>
          <a:prstGeom prst="line">
            <a:avLst/>
          </a:prstGeom>
          <a:ln w="13970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04800" y="1206500"/>
            <a:ext cx="8534400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435050" y="11575"/>
            <a:ext cx="685800" cy="904875"/>
            <a:chOff x="8435050" y="11575"/>
            <a:chExt cx="685800" cy="904875"/>
          </a:xfrm>
        </p:grpSpPr>
        <p:pic>
          <p:nvPicPr>
            <p:cNvPr id="11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15000"/>
            </a:blip>
            <a:stretch>
              <a:fillRect/>
            </a:stretch>
          </p:blipFill>
          <p:spPr bwMode="auto">
            <a:xfrm>
              <a:off x="8435050" y="11575"/>
              <a:ext cx="6858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8614571" y="588059"/>
              <a:ext cx="3193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i="1" dirty="0" smtClean="0">
                  <a:solidFill>
                    <a:srgbClr val="C00000"/>
                  </a:solidFill>
                  <a:latin typeface="Britannic Bold" pitchFamily="34" charset="0"/>
                </a:rPr>
                <a:t>US</a:t>
              </a:r>
              <a:endParaRPr lang="en-US" sz="900" b="1" i="1" dirty="0">
                <a:solidFill>
                  <a:srgbClr val="C00000"/>
                </a:solidFill>
                <a:latin typeface="Britannic Bold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rgbClr val="C000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86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PS e-Cloud Experiment and Simulations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2577947"/>
            <a:ext cx="7366000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C. M. Bhat</a:t>
            </a:r>
          </a:p>
          <a:p>
            <a:pPr marL="0" lvl="1"/>
            <a:r>
              <a:rPr lang="en-US" sz="2000" dirty="0" smtClean="0">
                <a:solidFill>
                  <a:srgbClr val="0000FF"/>
                </a:solidFill>
              </a:rPr>
              <a:t>H. </a:t>
            </a:r>
            <a:r>
              <a:rPr lang="en-US" sz="2000" dirty="0" err="1" smtClean="0">
                <a:solidFill>
                  <a:srgbClr val="0000FF"/>
                </a:solidFill>
              </a:rPr>
              <a:t>Damerau</a:t>
            </a:r>
            <a:r>
              <a:rPr lang="en-US" sz="2000" dirty="0" smtClean="0">
                <a:solidFill>
                  <a:srgbClr val="0000FF"/>
                </a:solidFill>
              </a:rPr>
              <a:t>, S. Hancock, E. </a:t>
            </a:r>
            <a:r>
              <a:rPr lang="en-US" sz="2000" dirty="0" err="1" smtClean="0">
                <a:solidFill>
                  <a:srgbClr val="0000FF"/>
                </a:solidFill>
              </a:rPr>
              <a:t>Mahner</a:t>
            </a:r>
            <a:r>
              <a:rPr lang="en-US" sz="2000" dirty="0" smtClean="0">
                <a:solidFill>
                  <a:srgbClr val="0000FF"/>
                </a:solidFill>
              </a:rPr>
              <a:t>, F. </a:t>
            </a:r>
            <a:r>
              <a:rPr lang="en-US" sz="2000" dirty="0" err="1" smtClean="0">
                <a:solidFill>
                  <a:srgbClr val="0000FF"/>
                </a:solidFill>
              </a:rPr>
              <a:t>Caspers</a:t>
            </a:r>
            <a:r>
              <a:rPr lang="en-US" sz="2000" dirty="0" smtClean="0">
                <a:solidFill>
                  <a:srgbClr val="0000FF"/>
                </a:solidFill>
              </a:rPr>
              <a:t>, G. </a:t>
            </a:r>
            <a:r>
              <a:rPr lang="en-US" sz="2000" dirty="0" err="1" smtClean="0">
                <a:solidFill>
                  <a:srgbClr val="0000FF"/>
                </a:solidFill>
              </a:rPr>
              <a:t>Iadarola</a:t>
            </a:r>
            <a:r>
              <a:rPr lang="en-US" sz="2000" dirty="0" smtClean="0">
                <a:solidFill>
                  <a:srgbClr val="0000FF"/>
                </a:solidFill>
              </a:rPr>
              <a:t>, T. </a:t>
            </a:r>
            <a:r>
              <a:rPr lang="en-US" sz="2000" dirty="0" err="1" smtClean="0">
                <a:solidFill>
                  <a:srgbClr val="0000FF"/>
                </a:solidFill>
              </a:rPr>
              <a:t>Argyropoulos</a:t>
            </a:r>
            <a:r>
              <a:rPr lang="en-US" sz="2000" dirty="0" smtClean="0">
                <a:solidFill>
                  <a:srgbClr val="0000FF"/>
                </a:solidFill>
              </a:rPr>
              <a:t> and F. Zimmermann,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lvl="1"/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ECLOUD Meeting </a:t>
            </a:r>
          </a:p>
          <a:p>
            <a:r>
              <a:rPr lang="en-US" sz="1800" b="1" dirty="0" smtClean="0">
                <a:solidFill>
                  <a:srgbClr val="0000CC"/>
                </a:solidFill>
              </a:rPr>
              <a:t>CERN</a:t>
            </a:r>
          </a:p>
          <a:p>
            <a:endParaRPr lang="en-US" sz="1800" b="1" dirty="0" smtClean="0">
              <a:solidFill>
                <a:srgbClr val="0000CC"/>
              </a:solidFill>
            </a:endParaRPr>
          </a:p>
          <a:p>
            <a:r>
              <a:rPr lang="en-US" sz="1800" b="1" dirty="0" smtClean="0">
                <a:solidFill>
                  <a:srgbClr val="0000CC"/>
                </a:solidFill>
              </a:rPr>
              <a:t>October 1, 2012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34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A dedicated study was carried out in the PS@26 </a:t>
            </a:r>
            <a:r>
              <a:rPr lang="en-US" sz="2400" dirty="0" smtClean="0"/>
              <a:t>to investigate the e-cloud  dependence on the bunch profile. We find that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0000CC"/>
                </a:solidFill>
              </a:rPr>
              <a:t>significant dependence </a:t>
            </a:r>
            <a:r>
              <a:rPr lang="en-US" sz="2000" dirty="0" smtClean="0"/>
              <a:t>of e-cloud on the bunch profiles.</a:t>
            </a:r>
          </a:p>
          <a:p>
            <a:pPr lvl="1"/>
            <a:r>
              <a:rPr lang="en-US" sz="2000" dirty="0" smtClean="0"/>
              <a:t>Simulations explain the </a:t>
            </a:r>
            <a:r>
              <a:rPr lang="en-US" sz="2000" dirty="0" smtClean="0">
                <a:solidFill>
                  <a:srgbClr val="0000CC"/>
                </a:solidFill>
              </a:rPr>
              <a:t>data quite </a:t>
            </a:r>
            <a:r>
              <a:rPr lang="en-US" sz="2000" smtClean="0">
                <a:solidFill>
                  <a:srgbClr val="0000CC"/>
                </a:solidFill>
              </a:rPr>
              <a:t>well. </a:t>
            </a:r>
            <a:endParaRPr lang="en-US" sz="2000" dirty="0" smtClean="0">
              <a:solidFill>
                <a:srgbClr val="0000CC"/>
              </a:solidFill>
            </a:endParaRPr>
          </a:p>
          <a:p>
            <a:pPr lvl="1"/>
            <a:r>
              <a:rPr lang="en-US" sz="2000" dirty="0" smtClean="0"/>
              <a:t>Comparison between the experimental data and the simulations sets a very tight range </a:t>
            </a:r>
            <a:r>
              <a:rPr lang="en-GB" sz="2000" dirty="0" smtClean="0"/>
              <a:t>on the SEY parameters. </a:t>
            </a:r>
            <a:r>
              <a:rPr lang="en-GB" sz="2000" dirty="0" smtClean="0">
                <a:solidFill>
                  <a:srgbClr val="0000CC"/>
                </a:solidFill>
              </a:rPr>
              <a:t>We find  </a:t>
            </a:r>
            <a:r>
              <a:rPr lang="en-GB" sz="2000" dirty="0" smtClean="0">
                <a:solidFill>
                  <a:srgbClr val="0000CC"/>
                </a:solidFill>
                <a:sym typeface="Symbol"/>
              </a:rPr>
              <a:t></a:t>
            </a:r>
            <a:r>
              <a:rPr lang="en-GB" sz="2000" baseline="-25000" dirty="0" smtClean="0">
                <a:solidFill>
                  <a:srgbClr val="0000CC"/>
                </a:solidFill>
                <a:sym typeface="Symbol"/>
              </a:rPr>
              <a:t>Max</a:t>
            </a:r>
            <a:r>
              <a:rPr lang="en-GB" sz="2000" dirty="0" smtClean="0">
                <a:solidFill>
                  <a:srgbClr val="0000CC"/>
                </a:solidFill>
              </a:rPr>
              <a:t>= 287 </a:t>
            </a:r>
            <a:r>
              <a:rPr lang="en-GB" sz="2000" dirty="0" err="1" smtClean="0">
                <a:solidFill>
                  <a:srgbClr val="0000CC"/>
                </a:solidFill>
              </a:rPr>
              <a:t>eV</a:t>
            </a:r>
            <a:r>
              <a:rPr lang="en-GB" sz="2000" dirty="0" smtClean="0">
                <a:solidFill>
                  <a:srgbClr val="0000CC"/>
                </a:solidFill>
              </a:rPr>
              <a:t> (</a:t>
            </a:r>
            <a:r>
              <a:rPr lang="en-GB" sz="2000" dirty="0" smtClean="0">
                <a:solidFill>
                  <a:srgbClr val="0000CC"/>
                </a:solidFill>
                <a:sym typeface="Symbol"/>
              </a:rPr>
              <a:t></a:t>
            </a:r>
            <a:r>
              <a:rPr lang="en-GB" sz="2000" dirty="0" smtClean="0">
                <a:solidFill>
                  <a:srgbClr val="0000CC"/>
                </a:solidFill>
              </a:rPr>
              <a:t>3%), </a:t>
            </a:r>
            <a:r>
              <a:rPr lang="en-GB" sz="2000" dirty="0" smtClean="0">
                <a:solidFill>
                  <a:srgbClr val="0000CC"/>
                </a:solidFill>
                <a:sym typeface="Symbol"/>
              </a:rPr>
              <a:t></a:t>
            </a:r>
            <a:r>
              <a:rPr lang="en-GB" sz="2000" baseline="-25000" dirty="0" smtClean="0">
                <a:solidFill>
                  <a:srgbClr val="0000CC"/>
                </a:solidFill>
                <a:sym typeface="Symbol"/>
              </a:rPr>
              <a:t>Max</a:t>
            </a:r>
            <a:r>
              <a:rPr lang="en-GB" sz="2000" dirty="0" smtClean="0">
                <a:solidFill>
                  <a:srgbClr val="0000CC"/>
                </a:solidFill>
              </a:rPr>
              <a:t> =1.57 (</a:t>
            </a:r>
            <a:r>
              <a:rPr lang="en-GB" sz="2000" dirty="0" smtClean="0">
                <a:solidFill>
                  <a:srgbClr val="0000CC"/>
                </a:solidFill>
                <a:sym typeface="Symbol"/>
              </a:rPr>
              <a:t></a:t>
            </a:r>
            <a:r>
              <a:rPr lang="en-GB" sz="2000" dirty="0" smtClean="0">
                <a:solidFill>
                  <a:srgbClr val="0000CC"/>
                </a:solidFill>
              </a:rPr>
              <a:t>1%) and </a:t>
            </a:r>
            <a:r>
              <a:rPr lang="en-GB" sz="2000" i="1" dirty="0" smtClean="0">
                <a:solidFill>
                  <a:srgbClr val="0000CC"/>
                </a:solidFill>
              </a:rPr>
              <a:t>R</a:t>
            </a:r>
            <a:r>
              <a:rPr lang="en-GB" sz="2000" dirty="0" smtClean="0">
                <a:solidFill>
                  <a:srgbClr val="0000CC"/>
                </a:solidFill>
              </a:rPr>
              <a:t>0=0.55 (</a:t>
            </a:r>
            <a:r>
              <a:rPr lang="en-GB" sz="2000" dirty="0" smtClean="0">
                <a:solidFill>
                  <a:srgbClr val="0000CC"/>
                </a:solidFill>
                <a:sym typeface="Symbol"/>
              </a:rPr>
              <a:t></a:t>
            </a:r>
            <a:r>
              <a:rPr lang="en-GB" sz="2000" dirty="0" smtClean="0">
                <a:solidFill>
                  <a:srgbClr val="0000CC"/>
                </a:solidFill>
              </a:rPr>
              <a:t>3%)</a:t>
            </a:r>
            <a:r>
              <a:rPr lang="en-US" sz="2000" dirty="0" smtClean="0">
                <a:solidFill>
                  <a:srgbClr val="0000CC"/>
                </a:solidFill>
              </a:rPr>
              <a:t> in the region of PS e-cloud monitor.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BSM50 mode gives rise to about </a:t>
            </a: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a factor of two smaller e-cloud growth</a:t>
            </a:r>
            <a:r>
              <a:rPr lang="en-US" sz="2000" dirty="0" smtClean="0">
                <a:solidFill>
                  <a:srgbClr val="0000CC"/>
                </a:solidFill>
              </a:rPr>
              <a:t>.</a:t>
            </a:r>
          </a:p>
          <a:p>
            <a:pPr lvl="1"/>
            <a:endParaRPr lang="en-US" sz="2000" dirty="0" smtClean="0">
              <a:solidFill>
                <a:srgbClr val="0000CC"/>
              </a:solidFill>
            </a:endParaRPr>
          </a:p>
          <a:p>
            <a:pPr lvl="1"/>
            <a:endParaRPr lang="en-US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June. 5-9,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 of the PS Expt.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105"/>
            <a:ext cx="8409709" cy="46609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early e-cloud simulation studies showed that “flat” bunches  are more favorable </a:t>
            </a:r>
            <a:r>
              <a:rPr lang="en-US" sz="2400" dirty="0" smtClean="0"/>
              <a:t>than</a:t>
            </a:r>
            <a:r>
              <a:rPr lang="en-US" sz="2400" dirty="0" smtClean="0"/>
              <a:t> </a:t>
            </a:r>
            <a:r>
              <a:rPr lang="en-US" sz="2400" dirty="0" smtClean="0"/>
              <a:t>Gaussian bunches in the LHC. </a:t>
            </a:r>
            <a:r>
              <a:rPr lang="en-US" sz="2400" dirty="0" smtClean="0">
                <a:solidFill>
                  <a:srgbClr val="0000CC"/>
                </a:solidFill>
              </a:rPr>
              <a:t>Bunch lengthening </a:t>
            </a:r>
            <a:r>
              <a:rPr lang="en-US" sz="2400" dirty="0" smtClean="0"/>
              <a:t>may be a </a:t>
            </a:r>
            <a:r>
              <a:rPr lang="en-US" sz="2400" dirty="0" smtClean="0">
                <a:solidFill>
                  <a:srgbClr val="0000CC"/>
                </a:solidFill>
              </a:rPr>
              <a:t>viable e-cloud mitigation  technique</a:t>
            </a:r>
            <a:r>
              <a:rPr lang="en-US" sz="2400" dirty="0" smtClean="0"/>
              <a:t>.  In this regard, </a:t>
            </a:r>
            <a:r>
              <a:rPr lang="en-US" sz="2400" dirty="0" smtClean="0">
                <a:sym typeface="Wingdings" pitchFamily="2" charset="2"/>
              </a:rPr>
              <a:t>a dedicated e-Cloud  study </a:t>
            </a: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dirty="0" smtClean="0">
                <a:sym typeface="Wingdings" pitchFamily="2" charset="2"/>
              </a:rPr>
              <a:t>as been </a:t>
            </a:r>
            <a:r>
              <a:rPr lang="en-US" sz="2400" dirty="0" smtClean="0">
                <a:sym typeface="Wingdings" pitchFamily="2" charset="2"/>
              </a:rPr>
              <a:t>undertaken in the  PS@26 </a:t>
            </a:r>
            <a:r>
              <a:rPr lang="en-US" sz="2400" dirty="0" err="1" smtClean="0">
                <a:sym typeface="Wingdings" pitchFamily="2" charset="2"/>
              </a:rPr>
              <a:t>GeV</a:t>
            </a:r>
            <a:r>
              <a:rPr lang="en-US" sz="2400" dirty="0" smtClean="0">
                <a:sym typeface="Wingdings" pitchFamily="2" charset="2"/>
              </a:rPr>
              <a:t> by,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Exploiting 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PS-</a:t>
            </a:r>
            <a:r>
              <a:rPr lang="en-US" sz="2000" dirty="0" err="1" smtClean="0">
                <a:solidFill>
                  <a:srgbClr val="0000CC"/>
                </a:solidFill>
                <a:sym typeface="Wingdings" pitchFamily="2" charset="2"/>
              </a:rPr>
              <a:t>rf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 capability </a:t>
            </a:r>
            <a:r>
              <a:rPr lang="en-US" sz="2000" dirty="0" smtClean="0">
                <a:sym typeface="Wingdings" pitchFamily="2" charset="2"/>
              </a:rPr>
              <a:t>&amp; using the existing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e-Cloud detector </a:t>
            </a:r>
            <a:r>
              <a:rPr lang="en-US" sz="2000" dirty="0" smtClean="0">
                <a:sym typeface="Wingdings" pitchFamily="2" charset="2"/>
              </a:rPr>
              <a:t> to study e-cloud growth on varieties of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bunch profiles .</a:t>
            </a: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Compare the measurements with simulations using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ECLOUD</a:t>
            </a:r>
            <a:r>
              <a:rPr lang="en-US" sz="2000" dirty="0" smtClean="0">
                <a:sym typeface="Wingdings" pitchFamily="2" charset="2"/>
              </a:rPr>
              <a:t> and </a:t>
            </a:r>
            <a:r>
              <a:rPr lang="en-US" sz="2000" dirty="0" err="1" smtClean="0">
                <a:solidFill>
                  <a:srgbClr val="0000CC"/>
                </a:solidFill>
                <a:sym typeface="Wingdings" pitchFamily="2" charset="2"/>
              </a:rPr>
              <a:t>PyECLOUD</a:t>
            </a:r>
            <a:r>
              <a:rPr lang="en-US" sz="2000" dirty="0" smtClean="0">
                <a:sym typeface="Wingdings" pitchFamily="2" charset="2"/>
              </a:rPr>
              <a:t>. Thereby bench-mark the codes.</a:t>
            </a:r>
          </a:p>
          <a:p>
            <a:r>
              <a:rPr lang="en-US" sz="2400" dirty="0" smtClean="0">
                <a:sym typeface="Wingdings" pitchFamily="2" charset="2"/>
              </a:rPr>
              <a:t>Extend the results to the LHC using HL-LHC beam parameters.</a:t>
            </a:r>
          </a:p>
          <a:p>
            <a:pPr>
              <a:buNone/>
            </a:pPr>
            <a:endParaRPr lang="en-US" sz="2400" dirty="0" smtClean="0">
              <a:solidFill>
                <a:srgbClr val="0000CC"/>
              </a:solidFill>
            </a:endParaRPr>
          </a:p>
          <a:p>
            <a:pPr lvl="2">
              <a:buNone/>
            </a:pP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365125"/>
          </a:xfrm>
        </p:spPr>
        <p:txBody>
          <a:bodyPr/>
          <a:lstStyle/>
          <a:p>
            <a:r>
              <a:rPr lang="en-US" smtClean="0"/>
              <a:t>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837E67B7-8EDA-48F3-8287-4046F0EC24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457950"/>
            <a:ext cx="2895600" cy="365125"/>
          </a:xfrm>
        </p:spPr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889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e-cloud studies in the PS </a:t>
            </a:r>
            <a:br>
              <a:rPr lang="en-US" sz="3200" dirty="0" smtClean="0"/>
            </a:br>
            <a:r>
              <a:rPr lang="en-US" sz="2400" dirty="0" smtClean="0"/>
              <a:t>(past)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8"/>
          <p:cNvGrpSpPr/>
          <p:nvPr/>
        </p:nvGrpSpPr>
        <p:grpSpPr>
          <a:xfrm>
            <a:off x="3484265" y="1158675"/>
            <a:ext cx="5397792" cy="4429324"/>
            <a:chOff x="3484265" y="1158675"/>
            <a:chExt cx="5397792" cy="4429324"/>
          </a:xfrm>
        </p:grpSpPr>
        <p:grpSp>
          <p:nvGrpSpPr>
            <p:cNvPr id="20" name="Group 56"/>
            <p:cNvGrpSpPr/>
            <p:nvPr/>
          </p:nvGrpSpPr>
          <p:grpSpPr>
            <a:xfrm>
              <a:off x="3484265" y="1158675"/>
              <a:ext cx="5397792" cy="4429324"/>
              <a:chOff x="3484265" y="1158675"/>
              <a:chExt cx="5397792" cy="442932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359480" y="3700689"/>
                <a:ext cx="1398371" cy="311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20MHz+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10MHz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96427" y="3177064"/>
                <a:ext cx="13676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20MHz</a:t>
                </a:r>
                <a:r>
                  <a:rPr lang="en-US" sz="1600" dirty="0" smtClean="0"/>
                  <a:t> (h=42)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12095" y="2717740"/>
                <a:ext cx="1398371" cy="311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40MHz+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20MHz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2095" y="2329081"/>
                <a:ext cx="1321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40MHz</a:t>
                </a:r>
                <a:r>
                  <a:rPr lang="en-US" sz="1600" dirty="0" smtClean="0"/>
                  <a:t>(h=84)</a:t>
                </a:r>
                <a:endParaRPr lang="en-US" sz="1600" dirty="0"/>
              </a:p>
            </p:txBody>
          </p:sp>
          <p:sp>
            <p:nvSpPr>
              <p:cNvPr id="12" name="Left Arrow 11"/>
              <p:cNvSpPr/>
              <p:nvPr/>
            </p:nvSpPr>
            <p:spPr>
              <a:xfrm>
                <a:off x="6972482" y="3805193"/>
                <a:ext cx="386998" cy="1861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Arrow 12"/>
              <p:cNvSpPr/>
              <p:nvPr/>
            </p:nvSpPr>
            <p:spPr>
              <a:xfrm>
                <a:off x="6992101" y="3272398"/>
                <a:ext cx="386998" cy="1861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eft Arrow 13"/>
              <p:cNvSpPr/>
              <p:nvPr/>
            </p:nvSpPr>
            <p:spPr>
              <a:xfrm>
                <a:off x="7007769" y="2809707"/>
                <a:ext cx="386998" cy="1861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eft Arrow 14"/>
              <p:cNvSpPr/>
              <p:nvPr/>
            </p:nvSpPr>
            <p:spPr>
              <a:xfrm>
                <a:off x="7007769" y="2418242"/>
                <a:ext cx="386998" cy="1861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11315" y="4844221"/>
                <a:ext cx="1321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10MHz</a:t>
                </a:r>
                <a:r>
                  <a:rPr lang="en-US" sz="1600" dirty="0" smtClean="0"/>
                  <a:t>(h=21)</a:t>
                </a:r>
                <a:endParaRPr lang="en-US" sz="1600" dirty="0"/>
              </a:p>
            </p:txBody>
          </p:sp>
          <p:sp>
            <p:nvSpPr>
              <p:cNvPr id="17" name="Left Arrow 16"/>
              <p:cNvSpPr/>
              <p:nvPr/>
            </p:nvSpPr>
            <p:spPr>
              <a:xfrm>
                <a:off x="7007769" y="4942361"/>
                <a:ext cx="386998" cy="1861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411423" y="1905090"/>
                <a:ext cx="1470634" cy="311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40MHz(+80MHz)</a:t>
                </a:r>
                <a:endParaRPr lang="en-US" sz="1600" dirty="0"/>
              </a:p>
            </p:txBody>
          </p:sp>
          <p:sp>
            <p:nvSpPr>
              <p:cNvPr id="19" name="Left Arrow 18"/>
              <p:cNvSpPr/>
              <p:nvPr/>
            </p:nvSpPr>
            <p:spPr>
              <a:xfrm>
                <a:off x="7007769" y="1994251"/>
                <a:ext cx="386998" cy="18614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02425" y="1587096"/>
                <a:ext cx="1273605" cy="311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PS RF Systems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829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4265" y="1868486"/>
                <a:ext cx="3457575" cy="371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799765" y="1201718"/>
                <a:ext cx="2408032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LHC25@26GeV</a:t>
                </a:r>
                <a:endParaRPr lang="en-US" sz="2400" b="1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8294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0768" y="2066111"/>
                <a:ext cx="2813032" cy="29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3" name="Group 52"/>
              <p:cNvGrpSpPr/>
              <p:nvPr/>
            </p:nvGrpSpPr>
            <p:grpSpPr>
              <a:xfrm>
                <a:off x="3573829" y="2076826"/>
                <a:ext cx="2840175" cy="2996165"/>
                <a:chOff x="2929392" y="2054930"/>
                <a:chExt cx="2840175" cy="2996165"/>
              </a:xfrm>
            </p:grpSpPr>
            <p:pic>
              <p:nvPicPr>
                <p:cNvPr id="82948" name="Picture 4"/>
                <p:cNvPicPr preferRelativeResize="0"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33748" y="2054930"/>
                  <a:ext cx="2814049" cy="2996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33748" y="4543278"/>
                  <a:ext cx="2814049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2955518" y="3239128"/>
                  <a:ext cx="2814049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2929392" y="2390033"/>
                  <a:ext cx="2814049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5621793" y="4116663"/>
                <a:ext cx="809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2</a:t>
                </a:r>
                <a:r>
                  <a:rPr lang="en-US" sz="1200" b="1" baseline="30000" dirty="0" smtClean="0"/>
                  <a:t>nd</a:t>
                </a:r>
                <a:r>
                  <a:rPr lang="en-US" sz="1200" b="1" dirty="0" smtClean="0"/>
                  <a:t> Bunch Splitting</a:t>
                </a:r>
                <a:endParaRPr lang="en-US" sz="12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731963" y="2864678"/>
                <a:ext cx="809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3</a:t>
                </a:r>
                <a:r>
                  <a:rPr lang="en-US" sz="1200" b="1" baseline="30000" dirty="0" smtClean="0"/>
                  <a:t>rd</a:t>
                </a:r>
                <a:r>
                  <a:rPr lang="en-US" sz="1200" b="1" dirty="0" smtClean="0"/>
                  <a:t> Bunch Splitting</a:t>
                </a:r>
                <a:endParaRPr lang="en-US" sz="1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12019" y="1158675"/>
                <a:ext cx="17169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Varying </a:t>
                </a:r>
              </a:p>
              <a:p>
                <a:pPr algn="ctr"/>
                <a:r>
                  <a:rPr lang="en-US" sz="1200" b="1" dirty="0" smtClean="0"/>
                  <a:t>bunch-length,</a:t>
                </a:r>
              </a:p>
              <a:p>
                <a:pPr algn="ctr"/>
                <a:r>
                  <a:rPr lang="en-US" sz="1200" b="1" dirty="0" smtClean="0"/>
                  <a:t> shape and inter-bunch distances</a:t>
                </a:r>
                <a:endParaRPr lang="en-US" sz="1200" b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799765" y="1567196"/>
              <a:ext cx="2295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Tomoscope</a:t>
              </a:r>
              <a:r>
                <a:rPr lang="en-US" sz="2400" b="1" dirty="0" smtClean="0"/>
                <a:t> Data</a:t>
              </a:r>
              <a:endParaRPr lang="en-US" sz="2400" b="1" dirty="0"/>
            </a:p>
          </p:txBody>
        </p:sp>
      </p:grpSp>
      <p:grpSp>
        <p:nvGrpSpPr>
          <p:cNvPr id="27" name="Group 46"/>
          <p:cNvGrpSpPr/>
          <p:nvPr/>
        </p:nvGrpSpPr>
        <p:grpSpPr>
          <a:xfrm>
            <a:off x="854154" y="1170940"/>
            <a:ext cx="7468645" cy="4871796"/>
            <a:chOff x="883606" y="1138795"/>
            <a:chExt cx="7468645" cy="4871796"/>
          </a:xfrm>
        </p:grpSpPr>
        <p:grpSp>
          <p:nvGrpSpPr>
            <p:cNvPr id="29" name="Group 42"/>
            <p:cNvGrpSpPr/>
            <p:nvPr/>
          </p:nvGrpSpPr>
          <p:grpSpPr>
            <a:xfrm>
              <a:off x="883606" y="1578754"/>
              <a:ext cx="7468645" cy="4431837"/>
              <a:chOff x="917725" y="1332244"/>
              <a:chExt cx="7468645" cy="443183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72298" y="5363971"/>
                <a:ext cx="6914072" cy="40011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itchFamily="66" charset="0"/>
                  </a:rPr>
                  <a:t>e-cloud is observed in the PS during </a:t>
                </a:r>
                <a:r>
                  <a:rPr lang="en-US" sz="2000" dirty="0" err="1" smtClean="0">
                    <a:latin typeface="Comic Sans MS" pitchFamily="66" charset="0"/>
                  </a:rPr>
                  <a:t>quadrupole</a:t>
                </a:r>
                <a:r>
                  <a:rPr lang="en-US" sz="2000" dirty="0" smtClean="0">
                    <a:latin typeface="Comic Sans MS" pitchFamily="66" charset="0"/>
                  </a:rPr>
                  <a:t> splitting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370070" y="2067961"/>
                <a:ext cx="3603926" cy="2508615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4" name="Right Brace 23"/>
              <p:cNvSpPr/>
              <p:nvPr/>
            </p:nvSpPr>
            <p:spPr>
              <a:xfrm>
                <a:off x="3420911" y="3288160"/>
                <a:ext cx="141330" cy="1107812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Brace 24"/>
              <p:cNvSpPr/>
              <p:nvPr/>
            </p:nvSpPr>
            <p:spPr>
              <a:xfrm rot="10800000">
                <a:off x="3938197" y="1798171"/>
                <a:ext cx="105998" cy="1206040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09449" y="1332244"/>
                <a:ext cx="1642942" cy="3213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e-Cloud Signals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1" name="Straight Arrow Connector 30"/>
              <p:cNvCxnSpPr>
                <a:stCxn id="24" idx="1"/>
                <a:endCxn id="25" idx="1"/>
              </p:cNvCxnSpPr>
              <p:nvPr/>
            </p:nvCxnSpPr>
            <p:spPr>
              <a:xfrm flipV="1">
                <a:off x="3562241" y="2401191"/>
                <a:ext cx="375956" cy="1440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238645" y="1138795"/>
              <a:ext cx="2326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E. </a:t>
              </a:r>
              <a:r>
                <a:rPr lang="en-US" sz="1300" b="1" dirty="0" err="1" smtClean="0"/>
                <a:t>Mahner</a:t>
              </a:r>
              <a:r>
                <a:rPr lang="en-US" sz="1300" b="1" dirty="0" smtClean="0"/>
                <a:t> </a:t>
              </a:r>
              <a:r>
                <a:rPr lang="en-US" sz="1300" b="1" dirty="0" err="1" smtClean="0"/>
                <a:t>et.al</a:t>
              </a:r>
              <a:r>
                <a:rPr lang="en-US" sz="1300" b="1" dirty="0" smtClean="0"/>
                <a:t>, </a:t>
              </a:r>
              <a:r>
                <a:rPr lang="en-US" sz="1300" b="1" dirty="0" err="1" smtClean="0"/>
                <a:t>PRSTAB</a:t>
              </a:r>
              <a:r>
                <a:rPr lang="en-US" sz="1300" b="1" dirty="0" smtClean="0"/>
                <a:t> </a:t>
              </a:r>
            </a:p>
            <a:p>
              <a:r>
                <a:rPr lang="en-US" sz="1300" b="1" dirty="0" smtClean="0"/>
                <a:t>Vol. 11, 094401(2008)</a:t>
              </a:r>
              <a:endParaRPr lang="en-US" sz="1300" dirty="0"/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2666346" y="695429"/>
            <a:ext cx="3193268" cy="4609266"/>
            <a:chOff x="2666346" y="695429"/>
            <a:chExt cx="3193268" cy="4609266"/>
          </a:xfrm>
        </p:grpSpPr>
        <p:grpSp>
          <p:nvGrpSpPr>
            <p:cNvPr id="33" name="Group 40"/>
            <p:cNvGrpSpPr/>
            <p:nvPr/>
          </p:nvGrpSpPr>
          <p:grpSpPr>
            <a:xfrm>
              <a:off x="2666346" y="2066111"/>
              <a:ext cx="2598077" cy="3238584"/>
              <a:chOff x="2677309" y="1871032"/>
              <a:chExt cx="2598077" cy="323858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942134" y="1871032"/>
                <a:ext cx="1016344" cy="129867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4128655" y="3169709"/>
                <a:ext cx="222165" cy="635485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9"/>
              <p:cNvGrpSpPr/>
              <p:nvPr/>
            </p:nvGrpSpPr>
            <p:grpSpPr>
              <a:xfrm>
                <a:off x="2677309" y="3472112"/>
                <a:ext cx="2598077" cy="1637504"/>
                <a:chOff x="2123554" y="2809707"/>
                <a:chExt cx="2481196" cy="2004288"/>
              </a:xfrm>
            </p:grpSpPr>
            <p:sp>
              <p:nvSpPr>
                <p:cNvPr id="36" name="Flowchart: Punched Tape 35"/>
                <p:cNvSpPr/>
                <p:nvPr/>
              </p:nvSpPr>
              <p:spPr>
                <a:xfrm flipH="1">
                  <a:off x="2237072" y="2809707"/>
                  <a:ext cx="2367678" cy="2004288"/>
                </a:xfrm>
                <a:prstGeom prst="flowChartPunchedTape">
                  <a:avLst/>
                </a:prstGeom>
                <a:solidFill>
                  <a:srgbClr val="92D050">
                    <a:alpha val="59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New e-cloud studies are done with special RF 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manipulations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123554" y="2919598"/>
                  <a:ext cx="1502367" cy="452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 smtClean="0"/>
                    <a:t>Present Expt.:</a:t>
                  </a: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3486849" y="695429"/>
              <a:ext cx="2372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CC"/>
                  </a:solidFill>
                  <a:latin typeface="Comic Sans MS" pitchFamily="66" charset="0"/>
                </a:rPr>
                <a:t>(Past and Present)</a:t>
              </a:r>
              <a:endParaRPr lang="en-US" sz="2000" dirty="0">
                <a:solidFill>
                  <a:srgbClr val="0000CC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flipH="1">
            <a:off x="5844572" y="1798960"/>
            <a:ext cx="708628" cy="880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June. 5-9,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46"/>
          <p:cNvGrpSpPr/>
          <p:nvPr/>
        </p:nvGrpSpPr>
        <p:grpSpPr>
          <a:xfrm>
            <a:off x="10520652" y="-1520728"/>
            <a:ext cx="8387807" cy="2720182"/>
            <a:chOff x="10520652" y="-1520728"/>
            <a:chExt cx="8387807" cy="2720182"/>
          </a:xfrm>
        </p:grpSpPr>
        <p:sp>
          <p:nvSpPr>
            <p:cNvPr id="12" name="Rectangle 11"/>
            <p:cNvSpPr/>
            <p:nvPr/>
          </p:nvSpPr>
          <p:spPr>
            <a:xfrm>
              <a:off x="11741177" y="-1244614"/>
              <a:ext cx="7167282" cy="243391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40 KV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741177" y="-27655"/>
              <a:ext cx="71672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038490" y="-274025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300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53866" y="-1520728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600</a:t>
              </a:r>
              <a:endParaRPr lang="en-US" sz="28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1741177" y="976626"/>
              <a:ext cx="5627295" cy="212679"/>
            </a:xfrm>
            <a:prstGeom prst="line">
              <a:avLst/>
            </a:prstGeom>
            <a:ln w="381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368472" y="976626"/>
              <a:ext cx="350520" cy="1"/>
            </a:xfrm>
            <a:prstGeom prst="line">
              <a:avLst/>
            </a:prstGeom>
            <a:ln w="381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736772" y="0"/>
              <a:ext cx="947468" cy="976629"/>
            </a:xfrm>
            <a:prstGeom prst="line">
              <a:avLst/>
            </a:prstGeom>
            <a:ln w="381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8684240" y="-1234462"/>
              <a:ext cx="224219" cy="237746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3541962" y="-1244612"/>
              <a:ext cx="0" cy="2433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5332662" y="-1234462"/>
              <a:ext cx="0" cy="2433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7123362" y="-1243361"/>
              <a:ext cx="0" cy="2433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10162702" y="-258488"/>
              <a:ext cx="1177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Vrf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(kV)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 flipV="1">
              <a:off x="17026054" y="681405"/>
              <a:ext cx="434340" cy="310464"/>
            </a:xfrm>
            <a:prstGeom prst="line">
              <a:avLst/>
            </a:prstGeom>
            <a:ln w="28575">
              <a:solidFill>
                <a:srgbClr val="0000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4330511" y="318366"/>
              <a:ext cx="3066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V1: 40 kV(40 MHz, h=84)</a:t>
              </a:r>
              <a:endPara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31369" y="-27655"/>
              <a:ext cx="2383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V2: 80 MHz, h=168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18315355" y="187640"/>
              <a:ext cx="4500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755120" y="-1302308"/>
              <a:ext cx="700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(a)</a:t>
              </a:r>
              <a:endParaRPr lang="en-US" sz="3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733462" y="-886810"/>
              <a:ext cx="277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Snap Bunch Rotation</a:t>
              </a:r>
              <a:endParaRPr lang="en-US" sz="2400" dirty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7224859" y="5642221"/>
            <a:ext cx="390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/>
          <p:nvPr/>
        </p:nvGrpSpPr>
        <p:grpSpPr>
          <a:xfrm>
            <a:off x="1421765" y="63785"/>
            <a:ext cx="6907660" cy="6257005"/>
            <a:chOff x="1421765" y="63785"/>
            <a:chExt cx="6907660" cy="6257005"/>
          </a:xfrm>
        </p:grpSpPr>
        <p:grpSp>
          <p:nvGrpSpPr>
            <p:cNvPr id="7" name="Group 52"/>
            <p:cNvGrpSpPr/>
            <p:nvPr/>
          </p:nvGrpSpPr>
          <p:grpSpPr>
            <a:xfrm>
              <a:off x="1421765" y="63785"/>
              <a:ext cx="6907660" cy="6257005"/>
              <a:chOff x="1421765" y="63785"/>
              <a:chExt cx="6907660" cy="6257005"/>
            </a:xfrm>
          </p:grpSpPr>
          <p:grpSp>
            <p:nvGrpSpPr>
              <p:cNvPr id="8" name="Group 48"/>
              <p:cNvGrpSpPr/>
              <p:nvPr/>
            </p:nvGrpSpPr>
            <p:grpSpPr>
              <a:xfrm>
                <a:off x="1696085" y="1173510"/>
                <a:ext cx="6040080" cy="5147280"/>
                <a:chOff x="1558925" y="1143000"/>
                <a:chExt cx="6040080" cy="5147280"/>
              </a:xfrm>
            </p:grpSpPr>
            <p:pic>
              <p:nvPicPr>
                <p:cNvPr id="10445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58925" y="1143000"/>
                  <a:ext cx="5179800" cy="171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4452" name="Picture 4"/>
                <p:cNvPicPr preferRelativeResize="0"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65605" y="2865120"/>
                  <a:ext cx="5933400" cy="3425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51" name="TextBox 50"/>
              <p:cNvSpPr txBox="1"/>
              <p:nvPr/>
            </p:nvSpPr>
            <p:spPr>
              <a:xfrm>
                <a:off x="1421765" y="63785"/>
                <a:ext cx="690766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RF Manipulations and  Bunch length</a:t>
                </a:r>
              </a:p>
              <a:p>
                <a:pPr algn="ctr"/>
                <a:r>
                  <a:rPr lang="en-US" sz="24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(Standard LHC25)</a:t>
                </a:r>
                <a:endParaRPr lang="en-US" sz="2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7342570" y="4860575"/>
              <a:ext cx="121920" cy="781646"/>
            </a:xfrm>
            <a:custGeom>
              <a:avLst/>
              <a:gdLst>
                <a:gd name="connsiteX0" fmla="*/ 0 w 121920"/>
                <a:gd name="connsiteY0" fmla="*/ 1630680 h 1630680"/>
                <a:gd name="connsiteX1" fmla="*/ 91440 w 121920"/>
                <a:gd name="connsiteY1" fmla="*/ 0 h 1630680"/>
                <a:gd name="connsiteX2" fmla="*/ 121920 w 121920"/>
                <a:gd name="connsiteY2" fmla="*/ 1630680 h 1630680"/>
                <a:gd name="connsiteX3" fmla="*/ 121920 w 121920"/>
                <a:gd name="connsiteY3" fmla="*/ 1630680 h 1630680"/>
                <a:gd name="connsiteX4" fmla="*/ 121920 w 121920"/>
                <a:gd name="connsiteY4" fmla="*/ 1615440 h 1630680"/>
                <a:gd name="connsiteX0" fmla="*/ 0 w 121920"/>
                <a:gd name="connsiteY0" fmla="*/ 1630680 h 1630680"/>
                <a:gd name="connsiteX1" fmla="*/ 64387 w 121920"/>
                <a:gd name="connsiteY1" fmla="*/ 0 h 1630680"/>
                <a:gd name="connsiteX2" fmla="*/ 121920 w 121920"/>
                <a:gd name="connsiteY2" fmla="*/ 1630680 h 1630680"/>
                <a:gd name="connsiteX3" fmla="*/ 121920 w 121920"/>
                <a:gd name="connsiteY3" fmla="*/ 1630680 h 1630680"/>
                <a:gd name="connsiteX4" fmla="*/ 121920 w 121920"/>
                <a:gd name="connsiteY4" fmla="*/ 1615440 h 16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630680">
                  <a:moveTo>
                    <a:pt x="0" y="1630680"/>
                  </a:moveTo>
                  <a:cubicBezTo>
                    <a:pt x="35560" y="815340"/>
                    <a:pt x="44067" y="0"/>
                    <a:pt x="64387" y="0"/>
                  </a:cubicBezTo>
                  <a:cubicBezTo>
                    <a:pt x="84707" y="0"/>
                    <a:pt x="112331" y="1358900"/>
                    <a:pt x="121920" y="1630680"/>
                  </a:cubicBezTo>
                  <a:lnTo>
                    <a:pt x="121920" y="1630680"/>
                  </a:lnTo>
                  <a:lnTo>
                    <a:pt x="121920" y="1615440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1258436" y="113339"/>
            <a:ext cx="7314064" cy="6293176"/>
            <a:chOff x="1015361" y="-3949"/>
            <a:chExt cx="7314064" cy="6293176"/>
          </a:xfrm>
        </p:grpSpPr>
        <p:grpSp>
          <p:nvGrpSpPr>
            <p:cNvPr id="10" name="Group 69"/>
            <p:cNvGrpSpPr/>
            <p:nvPr/>
          </p:nvGrpSpPr>
          <p:grpSpPr>
            <a:xfrm>
              <a:off x="1015361" y="0"/>
              <a:ext cx="7314064" cy="6286923"/>
              <a:chOff x="1015361" y="0"/>
              <a:chExt cx="7314064" cy="6286923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230489" y="0"/>
                <a:ext cx="7098936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015361" y="1261533"/>
                <a:ext cx="7098936" cy="50253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1230489" y="-3949"/>
              <a:ext cx="6907660" cy="6293176"/>
              <a:chOff x="1421765" y="63785"/>
              <a:chExt cx="6907660" cy="6293176"/>
            </a:xfrm>
          </p:grpSpPr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9059" y="1173480"/>
                <a:ext cx="6289675" cy="5183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1421765" y="63785"/>
                <a:ext cx="690766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RF Manipulations and  Bunch length</a:t>
                </a:r>
              </a:p>
              <a:p>
                <a:pPr algn="ctr"/>
                <a:r>
                  <a:rPr lang="en-US" sz="2400" dirty="0" smtClean="0">
                    <a:solidFill>
                      <a:srgbClr val="0000CC"/>
                    </a:solidFill>
                    <a:latin typeface="Comic Sans MS" pitchFamily="66" charset="0"/>
                  </a:rPr>
                  <a:t>(New Experiment )</a:t>
                </a:r>
                <a:endParaRPr lang="en-US" sz="24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Scope Data of the Observed EC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30" y="1240193"/>
            <a:ext cx="7483320" cy="48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Bunch Profiles and the e-Cloud</a:t>
            </a:r>
            <a:br>
              <a:rPr lang="en-US" sz="3200" dirty="0" smtClean="0"/>
            </a:br>
            <a:r>
              <a:rPr lang="en-US" sz="3200" dirty="0" smtClean="0"/>
              <a:t>(measurements)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378" y="1185334"/>
            <a:ext cx="3137667" cy="5227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542" y="1188156"/>
            <a:ext cx="3137667" cy="5227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5170" y="3318933"/>
            <a:ext cx="98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Bunch 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Profiles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3930" y="3330224"/>
            <a:ext cx="1483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e-Cloud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Line-density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from BU1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91090" y="3510845"/>
            <a:ext cx="447489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7387464" y="3509435"/>
            <a:ext cx="447489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PS: Simulations with </a:t>
            </a:r>
            <a:r>
              <a:rPr lang="en-US" dirty="0" err="1" smtClean="0"/>
              <a:t>PyECLOUD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25" y="1732940"/>
            <a:ext cx="3977475" cy="34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1" y="1213202"/>
            <a:ext cx="4154310" cy="51825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368801" y="1213202"/>
            <a:ext cx="4154310" cy="51825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e-cloud </a:t>
            </a:r>
            <a:r>
              <a:rPr lang="en-US" sz="3200" dirty="0" smtClean="0"/>
              <a:t>@ </a:t>
            </a:r>
            <a:r>
              <a:rPr lang="en-US" sz="3200" dirty="0" smtClean="0"/>
              <a:t>Ejection</a:t>
            </a:r>
            <a:br>
              <a:rPr lang="en-US" sz="32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Data </a:t>
            </a:r>
            <a:r>
              <a:rPr lang="en-US" sz="2800" dirty="0" smtClean="0">
                <a:solidFill>
                  <a:srgbClr val="FF0000"/>
                </a:solidFill>
              </a:rPr>
              <a:t>versus Simulations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C:\Chandra-Main\Backup-080723\LHC-Docs\ECLOUD12\ECLOUD12-PaperandTalk\ECLOUD12-Paper\Fig10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17" y="1210734"/>
            <a:ext cx="3949783" cy="50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66" y="1260109"/>
            <a:ext cx="3392311" cy="492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4086577" y="4027885"/>
            <a:ext cx="650440" cy="395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269851">
            <a:off x="6265334" y="2449689"/>
            <a:ext cx="12838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Experiment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703063">
            <a:off x="6505552" y="4865511"/>
            <a:ext cx="13030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Simulations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3044" y="3838221"/>
            <a:ext cx="176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After steady-state is reached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644" y="4417763"/>
            <a:ext cx="1162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</a:rPr>
              <a:t>Using measured bunch profiles</a:t>
            </a:r>
            <a:endParaRPr lang="en-US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Simulated cumulative electrons </a:t>
            </a:r>
            <a:br>
              <a:rPr lang="en-US" sz="3200" dirty="0" smtClean="0"/>
            </a:br>
            <a:r>
              <a:rPr lang="en-US" sz="3200" dirty="0" smtClean="0"/>
              <a:t>during the entire e-cloud activity in PS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M.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E67B7-8EDA-48F3-8287-4046F0EC242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1575" y="1266825"/>
            <a:ext cx="6019799" cy="4411838"/>
            <a:chOff x="2457450" y="1991929"/>
            <a:chExt cx="4126089" cy="3639109"/>
          </a:xfrm>
        </p:grpSpPr>
        <p:pic>
          <p:nvPicPr>
            <p:cNvPr id="8" name="Picture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7450" y="1991929"/>
              <a:ext cx="4126089" cy="36391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6357756" y="2323394"/>
              <a:ext cx="197556" cy="25400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1486" y="5724551"/>
            <a:ext cx="47676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Data@ Ejection show 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that 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BSM50/BLM50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  <a:sym typeface="Symbol"/>
              </a:rPr>
              <a:t>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2.7 and SH/BLM50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  <a:sym typeface="Symbol"/>
              </a:rPr>
              <a:t>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2.3 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50192" y="3086100"/>
            <a:ext cx="1833835" cy="1200329"/>
            <a:chOff x="7566795" y="3086100"/>
            <a:chExt cx="1833835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7566795" y="3086100"/>
              <a:ext cx="18338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</a:t>
              </a:r>
              <a:r>
                <a:rPr lang="en-US" sz="2400" baseline="-25000" dirty="0" smtClean="0">
                  <a:sym typeface="Symbol"/>
                </a:rPr>
                <a:t>Max</a:t>
              </a:r>
              <a:r>
                <a:rPr lang="en-US" sz="2400" dirty="0" smtClean="0">
                  <a:sym typeface="Symbol"/>
                </a:rPr>
                <a:t> = 287 </a:t>
              </a:r>
              <a:r>
                <a:rPr lang="en-US" sz="2400" dirty="0" err="1" smtClean="0">
                  <a:sym typeface="Symbol"/>
                </a:rPr>
                <a:t>eV</a:t>
              </a:r>
              <a:endParaRPr lang="en-US" sz="2400" dirty="0" smtClean="0"/>
            </a:p>
            <a:p>
              <a:pPr>
                <a:buFont typeface="Symbol"/>
                <a:buChar char="d"/>
              </a:pPr>
              <a:r>
                <a:rPr lang="en-US" sz="2400" baseline="-25000" dirty="0" smtClean="0">
                  <a:sym typeface="Symbol"/>
                </a:rPr>
                <a:t>Max</a:t>
              </a:r>
              <a:r>
                <a:rPr lang="en-US" sz="2400" dirty="0" smtClean="0">
                  <a:sym typeface="Symbol"/>
                </a:rPr>
                <a:t> = 1.57</a:t>
              </a:r>
            </a:p>
            <a:p>
              <a:r>
                <a:rPr lang="en-US" sz="2400" dirty="0" smtClean="0">
                  <a:sym typeface="Symbol"/>
                </a:rPr>
                <a:t>R0    = 0.55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79509" y="3086100"/>
              <a:ext cx="3385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*</a:t>
              </a:r>
            </a:p>
            <a:p>
              <a:r>
                <a:rPr lang="en-US" sz="2400" dirty="0" smtClean="0"/>
                <a:t>*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18463</TotalTime>
  <Words>515</Words>
  <Application>Microsoft Office PowerPoint</Application>
  <PresentationFormat>On-screen Show (4:3)</PresentationFormat>
  <Paragraphs>111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PS e-Cloud Experiment and Simulations  </vt:lpstr>
      <vt:lpstr>Motivation of the PS Expt. </vt:lpstr>
      <vt:lpstr>e-cloud studies in the PS  (past)</vt:lpstr>
      <vt:lpstr>Slide 4</vt:lpstr>
      <vt:lpstr>Scope Data of the Observed EC</vt:lpstr>
      <vt:lpstr>Bunch Profiles and the e-Cloud (measurements)</vt:lpstr>
      <vt:lpstr>PS: Simulations with PyECLOUD</vt:lpstr>
      <vt:lpstr>e-cloud @ Ejection Data versus Simulations </vt:lpstr>
      <vt:lpstr>Simulated cumulative electrons  during the entire e-cloud activity in PS  </vt:lpstr>
      <vt:lpstr>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cbhat</dc:creator>
  <cp:lastModifiedBy>cbhat</cp:lastModifiedBy>
  <cp:revision>361</cp:revision>
  <dcterms:created xsi:type="dcterms:W3CDTF">2011-09-28T14:33:13Z</dcterms:created>
  <dcterms:modified xsi:type="dcterms:W3CDTF">2012-10-01T12:31:10Z</dcterms:modified>
</cp:coreProperties>
</file>