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365" r:id="rId3"/>
    <p:sldId id="406" r:id="rId4"/>
    <p:sldId id="417" r:id="rId5"/>
    <p:sldId id="413" r:id="rId6"/>
    <p:sldId id="419" r:id="rId7"/>
    <p:sldId id="420" r:id="rId8"/>
    <p:sldId id="421" r:id="rId9"/>
    <p:sldId id="422" r:id="rId10"/>
    <p:sldId id="423" r:id="rId11"/>
    <p:sldId id="415" r:id="rId12"/>
    <p:sldId id="414" r:id="rId13"/>
    <p:sldId id="418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ocuments\CERN\Heat%20load%20comparison%20PyEcloud%20and%20Ecloud\HEATLOAD_25NS_7TEV_REDO_ECLOUD_vs_PYECLOU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Heat</a:t>
            </a:r>
            <a:r>
              <a:rPr lang="en-GB" baseline="0"/>
              <a:t> load values ratio (Ecloud/PyEcloud)</a:t>
            </a:r>
            <a:endParaRPr lang="en-GB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107351037843423E-2"/>
          <c:y val="0.13812429332491266"/>
          <c:w val="0.80328830829182563"/>
          <c:h val="0.7820883967770523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Sheet1!$N$1</c:f>
              <c:strCache>
                <c:ptCount val="1"/>
                <c:pt idx="0">
                  <c:v>y1p1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Sheet1!$N$2:$N$11</c:f>
              <c:numCache>
                <c:formatCode>General</c:formatCode>
                <c:ptCount val="10"/>
                <c:pt idx="0">
                  <c:v>0.7745591328020458</c:v>
                </c:pt>
                <c:pt idx="1">
                  <c:v>0.60640648194195179</c:v>
                </c:pt>
                <c:pt idx="2">
                  <c:v>0.61425244487829367</c:v>
                </c:pt>
                <c:pt idx="3">
                  <c:v>0.6686461526724039</c:v>
                </c:pt>
                <c:pt idx="4">
                  <c:v>0.69573040529530317</c:v>
                </c:pt>
                <c:pt idx="5">
                  <c:v>0.7309757081106788</c:v>
                </c:pt>
                <c:pt idx="6">
                  <c:v>0.73803883917019375</c:v>
                </c:pt>
                <c:pt idx="7">
                  <c:v>0.76760408099504673</c:v>
                </c:pt>
                <c:pt idx="8">
                  <c:v>0.78542181169468461</c:v>
                </c:pt>
                <c:pt idx="9">
                  <c:v>0.78597832963535463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Sheet1!$O$1</c:f>
              <c:strCache>
                <c:ptCount val="1"/>
                <c:pt idx="0">
                  <c:v>y1p2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Sheet1!$O$2:$O$11</c:f>
              <c:numCache>
                <c:formatCode>General</c:formatCode>
                <c:ptCount val="10"/>
                <c:pt idx="0">
                  <c:v>0.90703496865913003</c:v>
                </c:pt>
                <c:pt idx="1">
                  <c:v>0.59807475065305793</c:v>
                </c:pt>
                <c:pt idx="2">
                  <c:v>0.59520985242003888</c:v>
                </c:pt>
                <c:pt idx="3">
                  <c:v>0.72717435385088736</c:v>
                </c:pt>
                <c:pt idx="4">
                  <c:v>0.79764985404040389</c:v>
                </c:pt>
                <c:pt idx="5">
                  <c:v>0.85923464745864564</c:v>
                </c:pt>
                <c:pt idx="6">
                  <c:v>0.90438083860250262</c:v>
                </c:pt>
                <c:pt idx="7">
                  <c:v>0.91287557711834377</c:v>
                </c:pt>
                <c:pt idx="8">
                  <c:v>0.94484289716115311</c:v>
                </c:pt>
                <c:pt idx="9">
                  <c:v>0.96437081998450536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Sheet1!$P$1</c:f>
              <c:strCache>
                <c:ptCount val="1"/>
                <c:pt idx="0">
                  <c:v>y1p3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Sheet1!$P$2:$P$11</c:f>
              <c:numCache>
                <c:formatCode>General</c:formatCode>
                <c:ptCount val="10"/>
                <c:pt idx="0">
                  <c:v>0.90217531774471171</c:v>
                </c:pt>
                <c:pt idx="1">
                  <c:v>0.37248859055733646</c:v>
                </c:pt>
                <c:pt idx="2">
                  <c:v>0.51463997973831554</c:v>
                </c:pt>
                <c:pt idx="3">
                  <c:v>0.72060633075763703</c:v>
                </c:pt>
                <c:pt idx="4">
                  <c:v>0.8154460468495851</c:v>
                </c:pt>
                <c:pt idx="5">
                  <c:v>0.90131622190980287</c:v>
                </c:pt>
                <c:pt idx="6">
                  <c:v>0.90109237746724413</c:v>
                </c:pt>
                <c:pt idx="7">
                  <c:v>0.9158659138544325</c:v>
                </c:pt>
                <c:pt idx="8">
                  <c:v>0.96429138499929967</c:v>
                </c:pt>
                <c:pt idx="9">
                  <c:v>0.95483389245751638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Sheet1!$Q$1</c:f>
              <c:strCache>
                <c:ptCount val="1"/>
                <c:pt idx="0">
                  <c:v>y1p4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Sheet1!$Q$2:$Q$11</c:f>
              <c:numCache>
                <c:formatCode>General</c:formatCode>
                <c:ptCount val="10"/>
                <c:pt idx="0">
                  <c:v>0.99464226729692429</c:v>
                </c:pt>
                <c:pt idx="1">
                  <c:v>0.62281276738501945</c:v>
                </c:pt>
                <c:pt idx="2">
                  <c:v>0.86463619116159174</c:v>
                </c:pt>
                <c:pt idx="3">
                  <c:v>0.99096774651296748</c:v>
                </c:pt>
                <c:pt idx="4">
                  <c:v>1.0223107830071512</c:v>
                </c:pt>
                <c:pt idx="5">
                  <c:v>1.0489756489401605</c:v>
                </c:pt>
                <c:pt idx="6">
                  <c:v>0.99636385359475332</c:v>
                </c:pt>
                <c:pt idx="7">
                  <c:v>1.0032757330911715</c:v>
                </c:pt>
                <c:pt idx="8">
                  <c:v>1.0205838323985723</c:v>
                </c:pt>
                <c:pt idx="9">
                  <c:v>0.99011072574018544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Sheet1!$R$1</c:f>
              <c:strCache>
                <c:ptCount val="1"/>
                <c:pt idx="0">
                  <c:v>y1p5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Sheet1!$R$2:$R$11</c:f>
              <c:numCache>
                <c:formatCode>General</c:formatCode>
                <c:ptCount val="10"/>
                <c:pt idx="0">
                  <c:v>1.1647597704787258</c:v>
                </c:pt>
                <c:pt idx="1">
                  <c:v>0.61425562168214576</c:v>
                </c:pt>
                <c:pt idx="2">
                  <c:v>0.8378313900570391</c:v>
                </c:pt>
                <c:pt idx="3">
                  <c:v>1.0777095297379067</c:v>
                </c:pt>
                <c:pt idx="4">
                  <c:v>1.1720718839411202</c:v>
                </c:pt>
                <c:pt idx="5">
                  <c:v>1.2330317025710686</c:v>
                </c:pt>
                <c:pt idx="6">
                  <c:v>1.220928126872534</c:v>
                </c:pt>
                <c:pt idx="7">
                  <c:v>1.1931488335330287</c:v>
                </c:pt>
                <c:pt idx="8">
                  <c:v>1.2277369569335905</c:v>
                </c:pt>
                <c:pt idx="9">
                  <c:v>1.2148348834254761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Sheet1!$S$1</c:f>
              <c:strCache>
                <c:ptCount val="1"/>
                <c:pt idx="0">
                  <c:v>y1p6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Sheet1!$S$2:$S$11</c:f>
              <c:numCache>
                <c:formatCode>General</c:formatCode>
                <c:ptCount val="10"/>
                <c:pt idx="0">
                  <c:v>1.1710338568700875</c:v>
                </c:pt>
                <c:pt idx="1">
                  <c:v>0.98626048444895842</c:v>
                </c:pt>
                <c:pt idx="2">
                  <c:v>0.96899875186979878</c:v>
                </c:pt>
                <c:pt idx="3">
                  <c:v>1.0875323980322946</c:v>
                </c:pt>
                <c:pt idx="4">
                  <c:v>1.1464927333481147</c:v>
                </c:pt>
                <c:pt idx="5">
                  <c:v>1.175462656179741</c:v>
                </c:pt>
                <c:pt idx="6">
                  <c:v>1.2253838017784182</c:v>
                </c:pt>
                <c:pt idx="7">
                  <c:v>1.1892531576108627</c:v>
                </c:pt>
                <c:pt idx="8">
                  <c:v>1.202975118710403</c:v>
                </c:pt>
                <c:pt idx="9">
                  <c:v>1.2269687135419038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Sheet1!$T$1</c:f>
              <c:strCache>
                <c:ptCount val="1"/>
                <c:pt idx="0">
                  <c:v>y1p7</c:v>
                </c:pt>
              </c:strCache>
            </c:strRef>
          </c:tx>
          <c:xVal>
            <c:numRef>
              <c:f>Sheet1!$M$2:$M$11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Sheet1!$T$2:$T$11</c:f>
              <c:numCache>
                <c:formatCode>General</c:formatCode>
                <c:ptCount val="10"/>
                <c:pt idx="0">
                  <c:v>1.1493181353577084</c:v>
                </c:pt>
                <c:pt idx="1">
                  <c:v>0.87895960296216091</c:v>
                </c:pt>
                <c:pt idx="2">
                  <c:v>0.94497569706709272</c:v>
                </c:pt>
                <c:pt idx="3">
                  <c:v>1.0152078889581737</c:v>
                </c:pt>
                <c:pt idx="4">
                  <c:v>1.0194054730827384</c:v>
                </c:pt>
                <c:pt idx="5">
                  <c:v>1.0905711353112293</c:v>
                </c:pt>
                <c:pt idx="6">
                  <c:v>1.0718565402071845</c:v>
                </c:pt>
                <c:pt idx="7">
                  <c:v>1.0309642747230061</c:v>
                </c:pt>
                <c:pt idx="8">
                  <c:v>1.0303349082221633</c:v>
                </c:pt>
                <c:pt idx="9">
                  <c:v>1.0769690490783408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29024"/>
        <c:axId val="41330944"/>
      </c:scatterChart>
      <c:valAx>
        <c:axId val="4132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Nb</a:t>
                </a:r>
              </a:p>
            </c:rich>
          </c:tx>
          <c:layout/>
          <c:overlay val="0"/>
        </c:title>
        <c:numFmt formatCode="0.00E+00" sourceLinked="1"/>
        <c:majorTickMark val="none"/>
        <c:minorTickMark val="none"/>
        <c:tickLblPos val="nextTo"/>
        <c:crossAx val="41330944"/>
        <c:crosses val="autoZero"/>
        <c:crossBetween val="midCat"/>
      </c:valAx>
      <c:valAx>
        <c:axId val="413309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Ratio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13290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0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708920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Simulations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070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E-cloud Simulation Meeting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3f6fb54b-13b4-456b-b113-965b5badbb2b" descr="C3FEBFB5-9CC8-44F3-8196-50BDF63D6E87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142875"/>
            <a:ext cx="5628878" cy="42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7442de84-3b64-49b9-bdb4-ddc0baf48c21" descr="8248919F-23C5-4763-8CD8-A2C250E7144E@ce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91" y="2314575"/>
            <a:ext cx="57816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84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2530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Heat-load comparison studies for 25 ns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301"/>
              </p:ext>
            </p:extLst>
          </p:nvPr>
        </p:nvGraphicFramePr>
        <p:xfrm>
          <a:off x="1115616" y="1254770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25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(2 – 20) x 10</a:t>
                      </a:r>
                      <a:r>
                        <a:rPr lang="en-US" baseline="30000" dirty="0" smtClean="0"/>
                        <a:t>10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TeV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3275856" y="501317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</p:cNvCxnSpPr>
          <p:nvPr/>
        </p:nvCxnSpPr>
        <p:spPr>
          <a:xfrm>
            <a:off x="4644008" y="5193196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0" y="5229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704" y="4725144"/>
            <a:ext cx="511256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5576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57332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nistep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102953"/>
              </p:ext>
            </p:extLst>
          </p:nvPr>
        </p:nvGraphicFramePr>
        <p:xfrm>
          <a:off x="1692747" y="2852936"/>
          <a:ext cx="64076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223069"/>
                <a:gridCol w="1152128"/>
                <a:gridCol w="1441227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Normalize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emittance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7.55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8.4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3.75 um</a:t>
                      </a:r>
                      <a:r>
                        <a:rPr lang="en-US" baseline="0" dirty="0" smtClean="0"/>
                        <a:t> 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5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014412" y="514350"/>
          <a:ext cx="7115175" cy="5829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9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PyEcloud</a:t>
            </a:r>
            <a:r>
              <a:rPr lang="en-GB" dirty="0" smtClean="0"/>
              <a:t> is very robust when changing simulation parameters</a:t>
            </a:r>
          </a:p>
          <a:p>
            <a:r>
              <a:rPr lang="en-GB" dirty="0" err="1" smtClean="0"/>
              <a:t>Ecloud</a:t>
            </a:r>
            <a:r>
              <a:rPr lang="en-GB" dirty="0" smtClean="0"/>
              <a:t> has some issues changing time steps.</a:t>
            </a:r>
          </a:p>
          <a:p>
            <a:r>
              <a:rPr lang="en-GB" dirty="0" smtClean="0"/>
              <a:t>Heat load values are near each other for higher SEY and Nb.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03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85293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Convergency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Heat load values</a:t>
            </a:r>
          </a:p>
          <a:p>
            <a:r>
              <a:rPr lang="en-US" dirty="0" smtClean="0"/>
              <a:t>Reflection fraction prob</a:t>
            </a:r>
            <a:r>
              <a:rPr lang="en-US" dirty="0" smtClean="0"/>
              <a:t>lem (pending list)</a:t>
            </a:r>
          </a:p>
          <a:p>
            <a:r>
              <a:rPr lang="en-US" dirty="0" smtClean="0"/>
              <a:t>Multipacting </a:t>
            </a:r>
            <a:r>
              <a:rPr lang="en-US" dirty="0" err="1" smtClean="0"/>
              <a:t>thresolds</a:t>
            </a:r>
            <a:r>
              <a:rPr lang="en-US" dirty="0" smtClean="0"/>
              <a:t> for a round beam pipe (pending list)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</a:t>
            </a:r>
            <a:r>
              <a:rPr lang="en-US" sz="3400" dirty="0" smtClean="0"/>
              <a:t>25</a:t>
            </a:r>
            <a:r>
              <a:rPr lang="en-US" sz="3400" dirty="0" smtClean="0"/>
              <a:t> </a:t>
            </a:r>
            <a:r>
              <a:rPr lang="en-US" sz="3400" dirty="0" smtClean="0"/>
              <a:t>ns – </a:t>
            </a:r>
            <a:r>
              <a:rPr lang="en-US" sz="3400" dirty="0" smtClean="0"/>
              <a:t>Dipole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967929"/>
              </p:ext>
            </p:extLst>
          </p:nvPr>
        </p:nvGraphicFramePr>
        <p:xfrm>
          <a:off x="1115616" y="908720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25 </a:t>
                      </a:r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1.15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7 TeV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93720"/>
              </p:ext>
            </p:extLst>
          </p:nvPr>
        </p:nvGraphicFramePr>
        <p:xfrm>
          <a:off x="1691680" y="2996952"/>
          <a:ext cx="6552728" cy="1888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364"/>
                <a:gridCol w="1660516"/>
                <a:gridCol w="1615848"/>
              </a:tblGrid>
              <a:tr h="20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Range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Default value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N_mp_max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50k – 300k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N_mp_regen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25k -80k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N_mp_regen_low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2.5k – 30k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N_mp_after_regen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1k – 40k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Nel_mp_ref_0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5k – 30k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0.1ps – 100ps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25ps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Dt_sc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1-100 (x10</a:t>
                      </a:r>
                      <a:r>
                        <a:rPr lang="en-GB" sz="1100" baseline="30000">
                          <a:effectLst/>
                        </a:rPr>
                        <a:t>-10</a:t>
                      </a:r>
                      <a:r>
                        <a:rPr lang="en-GB" sz="1100">
                          <a:effectLst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5x10</a:t>
                      </a:r>
                      <a:r>
                        <a:rPr lang="en-GB" sz="1100" baseline="30000">
                          <a:effectLst/>
                        </a:rPr>
                        <a:t>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Dh_sc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0.5-50 (x10</a:t>
                      </a:r>
                      <a:r>
                        <a:rPr lang="en-GB" sz="1100" baseline="30000">
                          <a:effectLst/>
                        </a:rPr>
                        <a:t>-5</a:t>
                      </a:r>
                      <a:r>
                        <a:rPr lang="en-GB" sz="1100">
                          <a:effectLst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0.5x10</a:t>
                      </a:r>
                      <a:r>
                        <a:rPr lang="en-GB" sz="1100" baseline="30000" dirty="0">
                          <a:effectLst/>
                        </a:rPr>
                        <a:t>-3)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28699"/>
              </p:ext>
            </p:extLst>
          </p:nvPr>
        </p:nvGraphicFramePr>
        <p:xfrm>
          <a:off x="1835696" y="5373216"/>
          <a:ext cx="6552728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770"/>
                <a:gridCol w="2184479"/>
                <a:gridCol w="2184479"/>
              </a:tblGrid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Parameter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Range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Default value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Npepb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500 – 10000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Nbstep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150 – 6000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nistep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500 – 5000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3968" y="2564904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PyEcloud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941168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Ecloud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8914" name="b3a0b90b-567d-44d7-8504-65200fabd125" descr="06332CE5-703A-4D20-B74E-0964C17882A2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42875"/>
            <a:ext cx="9048750" cy="679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53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83cc6820-d978-4899-ab48-5dad094d30cd" descr="7BF76CE5-078C-4E78-9D73-C4751320DAE7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" y="3849"/>
            <a:ext cx="592455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61b3b11a-5b94-4822-9195-906b47af4353" descr="840ED6E4-736B-469D-8D56-D6EC3145F069@ce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8" y="2227936"/>
            <a:ext cx="8948848" cy="444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00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0bede072-5c40-400c-af04-a543d9060de8" descr="0CE6CDF9-88C8-442F-A39C-F5921B76D22C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912896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95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4506a61d-a632-4e91-ae20-30645a737dbe" descr="CE74DD1A-B580-4C26-A5AC-B4D1D0246888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4488" cy="673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47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5a3bf7d9-2010-4f57-ad30-d4802c34174a" descr="2E171D99-A4B8-4F09-88F4-9C9EAF1BC645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912896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13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632daa43-bbef-4880-805f-1594a105de1a" descr="8A4B8608-3C0A-4F4F-A006-4F0BFE7EE879@ce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404664"/>
            <a:ext cx="10154253" cy="626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367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</TotalTime>
  <Words>236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Ecloud Simulations  Update</vt:lpstr>
      <vt:lpstr>Outline</vt:lpstr>
      <vt:lpstr>Simulation parameters for 25 ns – Dipole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Heat-load comparison studies for 25 ns</vt:lpstr>
      <vt:lpstr>PowerPoint Presentation</vt:lpstr>
      <vt:lpstr>Conclusions 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358</cp:revision>
  <dcterms:created xsi:type="dcterms:W3CDTF">2010-11-26T08:03:10Z</dcterms:created>
  <dcterms:modified xsi:type="dcterms:W3CDTF">2012-10-01T12:38:08Z</dcterms:modified>
</cp:coreProperties>
</file>