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58" r:id="rId3"/>
    <p:sldId id="257" r:id="rId4"/>
    <p:sldId id="260" r:id="rId5"/>
    <p:sldId id="272" r:id="rId6"/>
    <p:sldId id="273" r:id="rId7"/>
    <p:sldId id="286" r:id="rId8"/>
    <p:sldId id="276" r:id="rId9"/>
    <p:sldId id="282" r:id="rId10"/>
    <p:sldId id="288" r:id="rId11"/>
    <p:sldId id="28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38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3148D-1EFC-4F7E-B33F-909DD23903EC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30CBB-93BE-4E88-BA19-9FF0E6A1013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585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0025-9964-408B-84A8-01B52B1289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30CBB-93BE-4E88-BA19-9FF0E6A10132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29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72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26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3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03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61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28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02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97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50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B2D10-4B17-4554-A5FA-B94C6678CF49}" type="datetimeFigureOut">
              <a:rPr lang="en-GB" smtClean="0"/>
              <a:pPr/>
              <a:t>10/08/2012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29A29-8579-49B3-BB3A-0CC9095491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70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11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ourorbs Clou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-27384"/>
            <a:ext cx="9180512" cy="7056784"/>
          </a:xfrm>
          <a:prstGeom prst="rect">
            <a:avLst/>
          </a:prstGeom>
          <a:noFill/>
        </p:spPr>
      </p:pic>
      <p:pic>
        <p:nvPicPr>
          <p:cNvPr id="1031" name="Picture 7" descr="http://www.ptw.de/uploads/pics/CERNlogotyp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60A1"/>
              </a:clrFrom>
              <a:clrTo>
                <a:srgbClr val="2960A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509120"/>
            <a:ext cx="1224136" cy="1224136"/>
          </a:xfrm>
          <a:prstGeom prst="rect">
            <a:avLst/>
          </a:prstGeom>
          <a:noFill/>
        </p:spPr>
      </p:pic>
      <p:pic>
        <p:nvPicPr>
          <p:cNvPr id="119810" name="Picture 2" descr="http://verano.fis.cinvestav.mx/images/cinvestav.png"/>
          <p:cNvPicPr>
            <a:picLocks noChangeAspect="1" noChangeArrowheads="1"/>
          </p:cNvPicPr>
          <p:nvPr/>
        </p:nvPicPr>
        <p:blipFill>
          <a:blip r:embed="rId5" cstate="print">
            <a:lum bright="70000" contrast="40000"/>
          </a:blip>
          <a:srcRect/>
          <a:stretch>
            <a:fillRect/>
          </a:stretch>
        </p:blipFill>
        <p:spPr bwMode="auto">
          <a:xfrm>
            <a:off x="6583661" y="4869160"/>
            <a:ext cx="1080118" cy="1080120"/>
          </a:xfrm>
          <a:prstGeom prst="rect">
            <a:avLst/>
          </a:prstGeom>
          <a:noFill/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512" y="2636912"/>
            <a:ext cx="9180512" cy="14700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Mystery of the Missing Photoelectrons</a:t>
            </a:r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560" y="5301208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Humberto Maury Cuna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CINVESTAV/CERN</a:t>
            </a:r>
          </a:p>
          <a:p>
            <a:pPr algn="ctr"/>
            <a:endParaRPr lang="en-US" sz="3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88640"/>
            <a:ext cx="79928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ECLOUD and </a:t>
            </a:r>
            <a:r>
              <a:rPr lang="en-US" sz="3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PyECOUD</a:t>
            </a:r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Simulations Update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651605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10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4226292"/>
            <a:ext cx="61206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 to C. Bhat, G. Iadarola and F. Zimmermann</a:t>
            </a:r>
            <a:endParaRPr lang="en-GB" sz="2200" dirty="0">
              <a:effectLst>
                <a:glow rad="101600">
                  <a:schemeClr val="bg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92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11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457200" y="202630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Open Questions and Future Work </a:t>
            </a:r>
            <a:endParaRPr lang="en-GB" dirty="0"/>
          </a:p>
        </p:txBody>
      </p:sp>
      <p:pic>
        <p:nvPicPr>
          <p:cNvPr id="6" name="Picture 5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In principle, both codes use the same photoemission model. Then, why there is a difference in the peak of the electron linear density calculated by ECLOUD in comparison with the expected value?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Is this difference due to the fact that some of the PE created in the primary impact point don´t contribute with the further EC build up? Is this taken into account in ECLOUD simulations? If yes, where?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Or, both codes are correct but they are just showing different aspects of the same thing?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57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11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457200" y="202630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Open Questions and Future Work </a:t>
            </a:r>
            <a:endParaRPr lang="en-GB" dirty="0"/>
          </a:p>
        </p:txBody>
      </p:sp>
      <p:pic>
        <p:nvPicPr>
          <p:cNvPr id="6" name="Picture 5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Heat load calculations are qualitatively in agreement with PyECLOUD and POSINST.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A crosscheck between PyECLOUD and ECLOUD heat load calculated values is being performed.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20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19228" y="2276872"/>
            <a:ext cx="64087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  <a:endParaRPr lang="en-US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7400" y="4581128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and feedback is totally welcome </a:t>
            </a:r>
            <a:r>
              <a:rPr lang="en-GB" sz="3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</a:t>
            </a:r>
            <a:endParaRPr lang="en-GB" sz="3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731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8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531805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Introduction: </a:t>
            </a:r>
          </a:p>
          <a:p>
            <a:pPr lvl="1"/>
            <a:r>
              <a:rPr lang="en-GB" dirty="0" smtClean="0"/>
              <a:t>Photoemission model</a:t>
            </a:r>
          </a:p>
          <a:p>
            <a:pPr lvl="1"/>
            <a:r>
              <a:rPr lang="en-GB" dirty="0" smtClean="0"/>
              <a:t>How the total number of photoelectrons is calculated? 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EClOUd</a:t>
            </a:r>
            <a:r>
              <a:rPr lang="en-GB" dirty="0" smtClean="0"/>
              <a:t> vs. </a:t>
            </a:r>
            <a:r>
              <a:rPr lang="en-GB" dirty="0" err="1" smtClean="0"/>
              <a:t>PyECLOUD</a:t>
            </a:r>
            <a:r>
              <a:rPr lang="en-GB" dirty="0" smtClean="0"/>
              <a:t> Simulations</a:t>
            </a:r>
          </a:p>
          <a:p>
            <a:pPr lvl="1"/>
            <a:r>
              <a:rPr lang="en-GB" dirty="0" smtClean="0"/>
              <a:t>Methodology</a:t>
            </a: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Results</a:t>
            </a:r>
            <a:endParaRPr lang="en-GB" dirty="0"/>
          </a:p>
          <a:p>
            <a:pPr lvl="1"/>
            <a:r>
              <a:rPr lang="en-GB" dirty="0" smtClean="0"/>
              <a:t>Different PE reflection fractions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Conclusions</a:t>
            </a:r>
          </a:p>
          <a:p>
            <a:pPr lvl="1"/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</p:txBody>
      </p:sp>
      <p:pic>
        <p:nvPicPr>
          <p:cNvPr id="1028" name="Picture 4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8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Introduction: Photoemission Model</a:t>
            </a:r>
            <a:endParaRPr lang="en-US" dirty="0"/>
          </a:p>
        </p:txBody>
      </p:sp>
      <p:pic>
        <p:nvPicPr>
          <p:cNvPr id="1028" name="Picture 4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7584" y="908721"/>
            <a:ext cx="7848872" cy="1323439"/>
          </a:xfrm>
          <a:prstGeom prst="rect">
            <a:avLst/>
          </a:prstGeom>
          <a:solidFill>
            <a:srgbClr val="FFFF66">
              <a:alpha val="18039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The assumed creation rate of primary photoelectrons (PPE), corresponds to the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computed synchrotron radiation flux </a:t>
            </a:r>
            <a:r>
              <a:rPr lang="en-US" sz="2000" dirty="0" smtClean="0"/>
              <a:t>in the arcs and the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photoelectron generation rate inferred from measurements</a:t>
            </a:r>
            <a:r>
              <a:rPr lang="en-US" sz="2000" dirty="0" smtClean="0"/>
              <a:t> with test beams on prototype chambers.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2372687"/>
            <a:ext cx="78488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Total Number of primary photoelectrons due to synchrotron radiation,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PPE</a:t>
            </a:r>
            <a:r>
              <a:rPr lang="en-US" sz="2200" b="1" dirty="0" smtClean="0"/>
              <a:t> = (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peeff</a:t>
            </a:r>
            <a:r>
              <a:rPr lang="en-US" sz="2200" b="1" dirty="0" smtClean="0"/>
              <a:t>)(</a:t>
            </a:r>
            <a:r>
              <a:rPr lang="en-US" sz="22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200" b="1" baseline="-25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200" b="1" dirty="0" smtClean="0"/>
              <a:t>),</a:t>
            </a:r>
          </a:p>
          <a:p>
            <a:endParaRPr lang="en-US" sz="2200" b="1" dirty="0" smtClean="0"/>
          </a:p>
          <a:p>
            <a:r>
              <a:rPr lang="en-US" sz="2200" dirty="0" smtClean="0">
                <a:solidFill>
                  <a:srgbClr val="002060"/>
                </a:solidFill>
              </a:rPr>
              <a:t>where</a:t>
            </a:r>
            <a:r>
              <a:rPr lang="en-US" sz="2200" dirty="0" smtClean="0"/>
              <a:t>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peeff</a:t>
            </a: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= photoelectron emission yield (e-/proton/meter) and </a:t>
            </a:r>
            <a:r>
              <a:rPr lang="en-US" sz="22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200" b="1" baseline="-25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the intensity per bunch.    </a:t>
            </a:r>
          </a:p>
        </p:txBody>
      </p:sp>
      <p:pic>
        <p:nvPicPr>
          <p:cNvPr id="11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39552" y="4509120"/>
            <a:ext cx="8229600" cy="278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200" dirty="0" smtClean="0"/>
              <a:t>Both codes divide the PPE in two separated categories with different distributions:</a:t>
            </a:r>
          </a:p>
          <a:p>
            <a:pPr lvl="1" algn="just">
              <a:lnSpc>
                <a:spcPct val="90000"/>
              </a:lnSpc>
            </a:pPr>
            <a:r>
              <a:rPr lang="en-US" sz="2200" dirty="0" smtClean="0"/>
              <a:t>PE created at the primary impact point of the synchrotron radiation(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PE’</a:t>
            </a:r>
            <a:r>
              <a:rPr lang="en-US" sz="2200" dirty="0" smtClean="0"/>
              <a:t>). Gaussian distribution.</a:t>
            </a:r>
          </a:p>
          <a:p>
            <a:pPr lvl="1" algn="just">
              <a:lnSpc>
                <a:spcPct val="90000"/>
              </a:lnSpc>
            </a:pPr>
            <a:r>
              <a:rPr lang="en-US" sz="2200" dirty="0" smtClean="0"/>
              <a:t>PE created by diffusively reflected photons (</a:t>
            </a:r>
            <a:r>
              <a:rPr lang="en-US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PE’’</a:t>
            </a:r>
            <a:r>
              <a:rPr lang="en-US" sz="2200" dirty="0" smtClean="0"/>
              <a:t>). Cosine square distribution.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99"/>
                </a:solidFill>
              </a:rPr>
              <a:t> </a:t>
            </a:r>
          </a:p>
          <a:p>
            <a:pPr algn="just">
              <a:lnSpc>
                <a:spcPct val="90000"/>
              </a:lnSpc>
            </a:pPr>
            <a:endParaRPr lang="es-ES" dirty="0" smtClean="0">
              <a:solidFill>
                <a:srgbClr val="C00000"/>
              </a:solidFill>
            </a:endParaRPr>
          </a:p>
          <a:p>
            <a:pPr algn="just">
              <a:lnSpc>
                <a:spcPct val="90000"/>
              </a:lnSpc>
            </a:pPr>
            <a:endParaRPr lang="es-ES" dirty="0" smtClean="0">
              <a:solidFill>
                <a:srgbClr val="CC9900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s-MX" dirty="0" smtClean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0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9552" y="83671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 percentage of the total flux of photons is reflected:</a:t>
            </a:r>
          </a:p>
          <a:p>
            <a:pPr lvl="1" algn="just">
              <a:lnSpc>
                <a:spcPct val="9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this fraction is called “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” in ECLOUD and “</a:t>
            </a:r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refl_frac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” in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PyECLOUD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lvl="1" algn="just">
              <a:lnSpc>
                <a:spcPct val="9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 typical value of this reflected fraction is 20%.</a:t>
            </a:r>
          </a:p>
          <a:p>
            <a:pPr algn="just">
              <a:lnSpc>
                <a:spcPct val="9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About  80% of the incident photon flux produces PE at the primary impact point within a narrow cone of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rms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angle 11.25</a:t>
            </a:r>
            <a:r>
              <a:rPr lang="en-US" sz="2400" baseline="30000" dirty="0" smtClean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. Due to the strong magnetic bending field some of these electrons cannot approach to the photon beam and do not contribute to the further electron-cloud build up.</a:t>
            </a:r>
            <a:endParaRPr lang="en-US" sz="2400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99"/>
                </a:solidFill>
              </a:rPr>
              <a:t> </a:t>
            </a:r>
            <a:endParaRPr lang="es-ES" dirty="0">
              <a:solidFill>
                <a:srgbClr val="000099"/>
              </a:solidFill>
            </a:endParaRPr>
          </a:p>
          <a:p>
            <a:pPr algn="just">
              <a:lnSpc>
                <a:spcPct val="90000"/>
              </a:lnSpc>
            </a:pPr>
            <a:endParaRPr lang="es-ES" dirty="0" smtClean="0">
              <a:solidFill>
                <a:srgbClr val="C00000"/>
              </a:solidFill>
            </a:endParaRPr>
          </a:p>
          <a:p>
            <a:pPr algn="just">
              <a:lnSpc>
                <a:spcPct val="90000"/>
              </a:lnSpc>
            </a:pPr>
            <a:endParaRPr lang="es-ES" dirty="0" smtClean="0">
              <a:solidFill>
                <a:srgbClr val="CC9900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s-MX" dirty="0" smtClean="0">
              <a:solidFill>
                <a:srgbClr val="000099"/>
              </a:solidFill>
            </a:endParaRPr>
          </a:p>
        </p:txBody>
      </p:sp>
      <p:pic>
        <p:nvPicPr>
          <p:cNvPr id="9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971600" y="2875583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PE’</a:t>
            </a:r>
            <a:r>
              <a:rPr lang="es-MX" dirty="0" smtClean="0"/>
              <a:t>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s-MX" dirty="0" smtClean="0"/>
              <a:t>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(1-</a:t>
            </a:r>
            <a:r>
              <a:rPr lang="es-MX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)(</a:t>
            </a:r>
            <a: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PPE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s-MX" dirty="0" smtClean="0"/>
              <a:t>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es-MX" dirty="0" smtClean="0"/>
              <a:t>  </a:t>
            </a:r>
            <a:r>
              <a:rPr lang="es-MX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PE’’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(</a:t>
            </a:r>
            <a:r>
              <a:rPr lang="es-MX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)(</a:t>
            </a:r>
            <a: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PPE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MX" dirty="0" smtClean="0"/>
              <a:t>. </a:t>
            </a:r>
            <a:r>
              <a:rPr lang="es-MX" dirty="0" err="1" smtClean="0">
                <a:solidFill>
                  <a:schemeClr val="accent1">
                    <a:lumMod val="50000"/>
                  </a:schemeClr>
                </a:solidFill>
              </a:rPr>
              <a:t>Therefore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pPr algn="ctr"/>
            <a:r>
              <a:rPr lang="es-MX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PE’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s-MX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PE’’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s-MX" dirty="0" smtClean="0"/>
              <a:t> </a:t>
            </a:r>
            <a:r>
              <a:rPr lang="es-MX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PPE</a:t>
            </a:r>
          </a:p>
        </p:txBody>
      </p:sp>
      <p:sp>
        <p:nvSpPr>
          <p:cNvPr id="16" name="15 Elipse"/>
          <p:cNvSpPr/>
          <p:nvPr/>
        </p:nvSpPr>
        <p:spPr>
          <a:xfrm>
            <a:off x="2987824" y="3717032"/>
            <a:ext cx="2952328" cy="20162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5724128" y="4437112"/>
            <a:ext cx="360040" cy="57606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CuadroTexto"/>
          <p:cNvSpPr txBox="1"/>
          <p:nvPr/>
        </p:nvSpPr>
        <p:spPr>
          <a:xfrm>
            <a:off x="6516216" y="3861048"/>
            <a:ext cx="2232248" cy="12618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PE’</a:t>
            </a:r>
            <a:r>
              <a:rPr lang="es-MX" dirty="0" smtClean="0"/>
              <a:t> are </a:t>
            </a:r>
            <a:r>
              <a:rPr lang="es-MX" dirty="0" err="1" smtClean="0"/>
              <a:t>produced</a:t>
            </a:r>
            <a:r>
              <a:rPr lang="es-MX" dirty="0" smtClean="0"/>
              <a:t> at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primary</a:t>
            </a:r>
            <a:r>
              <a:rPr lang="es-MX" dirty="0" smtClean="0"/>
              <a:t> </a:t>
            </a:r>
            <a:r>
              <a:rPr lang="es-MX" dirty="0" err="1" smtClean="0"/>
              <a:t>impact</a:t>
            </a:r>
            <a:r>
              <a:rPr lang="es-MX" dirty="0" smtClean="0"/>
              <a:t> </a:t>
            </a:r>
            <a:r>
              <a:rPr lang="es-MX" dirty="0" err="1" smtClean="0"/>
              <a:t>point</a:t>
            </a:r>
            <a:r>
              <a:rPr lang="es-MX" dirty="0" smtClean="0"/>
              <a:t> and </a:t>
            </a:r>
            <a:r>
              <a:rPr lang="es-MX" dirty="0" err="1" smtClean="0"/>
              <a:t>following</a:t>
            </a:r>
            <a:r>
              <a:rPr lang="es-MX" dirty="0" smtClean="0"/>
              <a:t> a </a:t>
            </a:r>
            <a:r>
              <a:rPr lang="es-MX" dirty="0" err="1" smtClean="0"/>
              <a:t>Gaussian</a:t>
            </a:r>
            <a:r>
              <a:rPr lang="es-MX" dirty="0" smtClean="0"/>
              <a:t> </a:t>
            </a:r>
            <a:r>
              <a:rPr lang="es-MX" dirty="0" err="1" smtClean="0"/>
              <a:t>distribution</a:t>
            </a:r>
            <a:r>
              <a:rPr lang="es-MX" dirty="0" smtClean="0"/>
              <a:t>.</a:t>
            </a:r>
            <a:endParaRPr lang="es-MX" dirty="0"/>
          </a:p>
        </p:txBody>
      </p:sp>
      <p:cxnSp>
        <p:nvCxnSpPr>
          <p:cNvPr id="21" name="20 Conector recto de flecha"/>
          <p:cNvCxnSpPr>
            <a:stCxn id="19" idx="1"/>
            <a:endCxn id="17" idx="6"/>
          </p:cNvCxnSpPr>
          <p:nvPr/>
        </p:nvCxnSpPr>
        <p:spPr>
          <a:xfrm flipH="1">
            <a:off x="6084168" y="4491990"/>
            <a:ext cx="432048" cy="2331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Abrir llave"/>
          <p:cNvSpPr/>
          <p:nvPr/>
        </p:nvSpPr>
        <p:spPr>
          <a:xfrm>
            <a:off x="2699792" y="3789040"/>
            <a:ext cx="432048" cy="19442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Introduction: Photoemission Model</a:t>
            </a:r>
            <a:endParaRPr lang="en-U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67544" y="4149080"/>
            <a:ext cx="216024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PE’’ are </a:t>
            </a:r>
            <a:r>
              <a:rPr lang="es-MX" dirty="0" err="1" smtClean="0"/>
              <a:t>distributed</a:t>
            </a:r>
            <a:r>
              <a:rPr lang="es-MX" dirty="0" smtClean="0"/>
              <a:t> </a:t>
            </a:r>
            <a:r>
              <a:rPr lang="es-MX" dirty="0" err="1" smtClean="0"/>
              <a:t>azimuthally</a:t>
            </a:r>
            <a:r>
              <a:rPr lang="es-MX" dirty="0" smtClean="0"/>
              <a:t> </a:t>
            </a:r>
            <a:r>
              <a:rPr lang="es-MX" dirty="0" err="1" smtClean="0"/>
              <a:t>according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a cos</a:t>
            </a:r>
            <a:r>
              <a:rPr lang="es-MX" baseline="30000" dirty="0" smtClean="0"/>
              <a:t>2</a:t>
            </a:r>
            <a:r>
              <a:rPr lang="el-GR" dirty="0" smtClean="0"/>
              <a:t>φ</a:t>
            </a:r>
            <a:r>
              <a:rPr lang="es-MX" dirty="0" smtClean="0"/>
              <a:t> </a:t>
            </a:r>
            <a:r>
              <a:rPr lang="es-MX" dirty="0" err="1" smtClean="0"/>
              <a:t>distribution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25" name="24 CuadroTexto"/>
          <p:cNvSpPr txBox="1"/>
          <p:nvPr/>
        </p:nvSpPr>
        <p:spPr>
          <a:xfrm>
            <a:off x="3851920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Beam</a:t>
            </a:r>
            <a:r>
              <a:rPr lang="es-MX" dirty="0" smtClean="0"/>
              <a:t> pipe</a:t>
            </a:r>
            <a:endParaRPr lang="es-MX" dirty="0"/>
          </a:p>
        </p:txBody>
      </p:sp>
      <p:sp>
        <p:nvSpPr>
          <p:cNvPr id="26" name="25 CuadroTexto"/>
          <p:cNvSpPr txBox="1"/>
          <p:nvPr/>
        </p:nvSpPr>
        <p:spPr>
          <a:xfrm>
            <a:off x="899592" y="5877272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Where</a:t>
            </a:r>
            <a:r>
              <a:rPr lang="es-MX" dirty="0" smtClean="0"/>
              <a:t> </a:t>
            </a:r>
            <a:r>
              <a:rPr lang="el-GR" dirty="0" smtClean="0"/>
              <a:t>φ</a:t>
            </a:r>
            <a:r>
              <a:rPr lang="es-MX" dirty="0" smtClean="0"/>
              <a:t> denotes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azimuthal</a:t>
            </a:r>
            <a:r>
              <a:rPr lang="es-MX" dirty="0" smtClean="0"/>
              <a:t> </a:t>
            </a:r>
            <a:r>
              <a:rPr lang="es-MX" dirty="0" err="1" smtClean="0"/>
              <a:t>angle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respect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horizontal </a:t>
            </a:r>
            <a:r>
              <a:rPr lang="es-MX" dirty="0" err="1" smtClean="0"/>
              <a:t>plane</a:t>
            </a:r>
            <a:r>
              <a:rPr lang="es-MX" dirty="0" smtClean="0"/>
              <a:t>, </a:t>
            </a:r>
            <a:r>
              <a:rPr lang="es-MX" dirty="0" err="1" smtClean="0"/>
              <a:t>spanned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primary</a:t>
            </a:r>
            <a:r>
              <a:rPr lang="es-MX" dirty="0" smtClean="0"/>
              <a:t> </a:t>
            </a:r>
            <a:r>
              <a:rPr lang="es-MX" dirty="0" err="1" smtClean="0"/>
              <a:t>impact</a:t>
            </a:r>
            <a:r>
              <a:rPr lang="es-MX" dirty="0" smtClean="0"/>
              <a:t> </a:t>
            </a:r>
            <a:r>
              <a:rPr lang="es-MX" dirty="0" err="1" smtClean="0"/>
              <a:t>point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synchrotron</a:t>
            </a:r>
            <a:r>
              <a:rPr lang="es-MX" dirty="0" smtClean="0"/>
              <a:t> </a:t>
            </a:r>
            <a:r>
              <a:rPr lang="es-MX" dirty="0" err="1" smtClean="0"/>
              <a:t>radiatio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745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57200" y="202630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Motivation</a:t>
            </a:r>
            <a:endParaRPr lang="en-GB" dirty="0"/>
          </a:p>
        </p:txBody>
      </p:sp>
      <p:pic>
        <p:nvPicPr>
          <p:cNvPr id="5" name="Picture 4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7544" y="1052736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GB" sz="2400" dirty="0" smtClean="0"/>
              <a:t>C. BHAT pointed out an inconsistency observed during comparison studies between </a:t>
            </a:r>
            <a:r>
              <a:rPr lang="en-GB" sz="2400" dirty="0" err="1" smtClean="0"/>
              <a:t>PyECLOUD</a:t>
            </a:r>
            <a:r>
              <a:rPr lang="en-GB" sz="2400" dirty="0" smtClean="0"/>
              <a:t> and ECLOUD.</a:t>
            </a:r>
          </a:p>
          <a:p>
            <a:pPr algn="just">
              <a:lnSpc>
                <a:spcPct val="90000"/>
              </a:lnSpc>
            </a:pPr>
            <a:endParaRPr lang="en-GB" sz="2400" dirty="0" smtClean="0"/>
          </a:p>
          <a:p>
            <a:pPr algn="just">
              <a:lnSpc>
                <a:spcPct val="90000"/>
              </a:lnSpc>
              <a:buNone/>
            </a:pPr>
            <a:endParaRPr lang="es-ES" dirty="0" smtClean="0">
              <a:solidFill>
                <a:srgbClr val="C00000"/>
              </a:solidFill>
            </a:endParaRPr>
          </a:p>
          <a:p>
            <a:pPr algn="just">
              <a:lnSpc>
                <a:spcPct val="90000"/>
              </a:lnSpc>
            </a:pPr>
            <a:endParaRPr lang="es-ES" dirty="0" smtClean="0">
              <a:solidFill>
                <a:srgbClr val="CC9900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s-MX" dirty="0" smtClean="0">
              <a:solidFill>
                <a:srgbClr val="000099"/>
              </a:solidFill>
            </a:endParaRPr>
          </a:p>
        </p:txBody>
      </p:sp>
      <p:pic>
        <p:nvPicPr>
          <p:cNvPr id="9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5" name="Picture 1" descr="C:\Users\Israel\AppData\Local\Microsoft\Windows\Temporary Internet Files\Content.Outlook\QXP5E19T\ECLOUDred_PyecloudBlue-peefpt001233-4E1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00808"/>
            <a:ext cx="5532107" cy="4149080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683568" y="5879013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Image</a:t>
            </a:r>
            <a:r>
              <a:rPr lang="es-MX" dirty="0" smtClean="0"/>
              <a:t> </a:t>
            </a:r>
            <a:r>
              <a:rPr lang="es-MX" dirty="0" err="1" smtClean="0"/>
              <a:t>courtesy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C. Bhat. </a:t>
            </a:r>
            <a:r>
              <a:rPr lang="es-MX" dirty="0" err="1" smtClean="0"/>
              <a:t>Peeff</a:t>
            </a:r>
            <a:r>
              <a:rPr lang="es-MX" dirty="0" smtClean="0"/>
              <a:t> = 0.001233, </a:t>
            </a:r>
            <a:r>
              <a:rPr lang="es-MX" dirty="0" err="1" smtClean="0"/>
              <a:t>Ib</a:t>
            </a:r>
            <a:r>
              <a:rPr lang="es-MX" dirty="0" smtClean="0"/>
              <a:t> = 4e11.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899592" y="270892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 smtClean="0">
                <a:solidFill>
                  <a:schemeClr val="accent1">
                    <a:lumMod val="50000"/>
                  </a:schemeClr>
                </a:solidFill>
              </a:rPr>
              <a:t>PyECLOUD</a:t>
            </a:r>
            <a:endParaRPr lang="es-MX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5" name="14 Conector recto de flecha"/>
          <p:cNvCxnSpPr>
            <a:stCxn id="12" idx="3"/>
          </p:cNvCxnSpPr>
          <p:nvPr/>
        </p:nvCxnSpPr>
        <p:spPr>
          <a:xfrm>
            <a:off x="1979712" y="2878197"/>
            <a:ext cx="648072" cy="478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827584" y="4077072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rgbClr val="C00000"/>
                </a:solidFill>
              </a:rPr>
              <a:t>ECLOUD</a:t>
            </a:r>
            <a:endParaRPr lang="es-MX" sz="1600" dirty="0">
              <a:solidFill>
                <a:srgbClr val="C00000"/>
              </a:solidFill>
            </a:endParaRPr>
          </a:p>
        </p:txBody>
      </p:sp>
      <p:cxnSp>
        <p:nvCxnSpPr>
          <p:cNvPr id="18" name="17 Conector recto de flecha"/>
          <p:cNvCxnSpPr>
            <a:stCxn id="16" idx="2"/>
          </p:cNvCxnSpPr>
          <p:nvPr/>
        </p:nvCxnSpPr>
        <p:spPr>
          <a:xfrm>
            <a:off x="1259632" y="4415626"/>
            <a:ext cx="648072" cy="525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5148064" y="1956896"/>
            <a:ext cx="35283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In the image, C. Bhat presented the results of 2 equivalent simulations.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Analitically</a:t>
            </a:r>
            <a:r>
              <a:rPr lang="en-US" dirty="0" smtClean="0"/>
              <a:t>, the total number of photoelectrons produced is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PPE</a:t>
            </a:r>
            <a:r>
              <a:rPr lang="en-US" b="1" dirty="0" smtClean="0"/>
              <a:t> = (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peeff</a:t>
            </a:r>
            <a:r>
              <a:rPr lang="en-US" b="1" dirty="0" smtClean="0"/>
              <a:t>)(</a:t>
            </a:r>
            <a:r>
              <a:rPr lang="en-US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baseline="-25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b="1" dirty="0" smtClean="0"/>
              <a:t>) = 4.932e8.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dirty="0" smtClean="0"/>
              <a:t>In the case of </a:t>
            </a:r>
            <a:r>
              <a:rPr lang="en-US" dirty="0" err="1" smtClean="0"/>
              <a:t>PyECLOUD</a:t>
            </a:r>
            <a:r>
              <a:rPr lang="en-US" dirty="0" smtClean="0"/>
              <a:t> simulation we can observe the intensity of the first peak of the electron linear density is equal to the expected value.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For ECLOUD, this value is </a:t>
            </a:r>
            <a:r>
              <a:rPr lang="en-US" dirty="0" err="1" smtClean="0"/>
              <a:t>aprox</a:t>
            </a:r>
            <a:r>
              <a:rPr lang="en-US" dirty="0" smtClean="0"/>
              <a:t>. 40% of the expected value.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979712" y="55172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Time (s)</a:t>
            </a:r>
            <a:endParaRPr lang="es-MX" dirty="0"/>
          </a:p>
        </p:txBody>
      </p:sp>
      <p:sp>
        <p:nvSpPr>
          <p:cNvPr id="21" name="20 CuadroTexto"/>
          <p:cNvSpPr txBox="1"/>
          <p:nvPr/>
        </p:nvSpPr>
        <p:spPr>
          <a:xfrm rot="16200000">
            <a:off x="-1390148" y="3486492"/>
            <a:ext cx="3508653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s-MX" dirty="0" err="1" smtClean="0"/>
              <a:t>Electron</a:t>
            </a:r>
            <a:r>
              <a:rPr lang="es-MX" dirty="0" smtClean="0"/>
              <a:t> linear </a:t>
            </a:r>
            <a:r>
              <a:rPr lang="es-MX" dirty="0" err="1" smtClean="0"/>
              <a:t>density</a:t>
            </a:r>
            <a:r>
              <a:rPr lang="es-MX" dirty="0" smtClean="0"/>
              <a:t> (e-/m)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745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9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590872" y="202630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Electron Cloud Simulations: Methodology</a:t>
            </a:r>
            <a:endParaRPr lang="en-GB" dirty="0"/>
          </a:p>
        </p:txBody>
      </p:sp>
      <p:pic>
        <p:nvPicPr>
          <p:cNvPr id="5" name="Picture 4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9552" y="1124744"/>
            <a:ext cx="8229600" cy="561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3600" dirty="0" err="1" smtClean="0"/>
              <a:t>All</a:t>
            </a:r>
            <a:r>
              <a:rPr lang="es-MX" sz="3600" dirty="0" smtClean="0"/>
              <a:t>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simulations</a:t>
            </a:r>
            <a:r>
              <a:rPr lang="es-MX" sz="3600" dirty="0" smtClean="0"/>
              <a:t> </a:t>
            </a:r>
            <a:r>
              <a:rPr lang="es-MX" sz="3600" dirty="0" err="1" smtClean="0"/>
              <a:t>were</a:t>
            </a:r>
            <a:r>
              <a:rPr lang="es-MX" sz="3600" dirty="0" smtClean="0"/>
              <a:t> </a:t>
            </a:r>
            <a:r>
              <a:rPr lang="es-MX" sz="3600" dirty="0" err="1" smtClean="0"/>
              <a:t>performed</a:t>
            </a:r>
            <a:r>
              <a:rPr lang="es-MX" sz="3600" dirty="0" smtClean="0"/>
              <a:t> </a:t>
            </a:r>
            <a:r>
              <a:rPr lang="es-MX" sz="3600" dirty="0" err="1" smtClean="0"/>
              <a:t>for</a:t>
            </a:r>
            <a:r>
              <a:rPr lang="es-MX" sz="3600" dirty="0" smtClean="0"/>
              <a:t> a </a:t>
            </a:r>
            <a:r>
              <a:rPr lang="es-MX" sz="3600" dirty="0" err="1" smtClean="0"/>
              <a:t>bending</a:t>
            </a:r>
            <a:r>
              <a:rPr lang="es-MX" sz="3600" dirty="0" smtClean="0"/>
              <a:t> </a:t>
            </a:r>
            <a:r>
              <a:rPr lang="es-MX" sz="3600" dirty="0" err="1" smtClean="0"/>
              <a:t>magnet</a:t>
            </a:r>
            <a:r>
              <a:rPr lang="es-MX" sz="3600" dirty="0" smtClean="0"/>
              <a:t> and </a:t>
            </a:r>
            <a:r>
              <a:rPr lang="es-MX" sz="3600" dirty="0" err="1" smtClean="0"/>
              <a:t>considering</a:t>
            </a:r>
            <a:r>
              <a:rPr lang="es-MX" sz="3600" dirty="0" smtClean="0"/>
              <a:t> </a:t>
            </a:r>
            <a:r>
              <a:rPr lang="es-MX" sz="3600" dirty="0" err="1" smtClean="0"/>
              <a:t>photoemission</a:t>
            </a:r>
            <a:r>
              <a:rPr lang="es-MX" sz="3600" dirty="0" smtClean="0"/>
              <a:t> as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main</a:t>
            </a:r>
            <a:r>
              <a:rPr lang="es-MX" sz="3600" dirty="0" smtClean="0"/>
              <a:t> </a:t>
            </a:r>
            <a:r>
              <a:rPr lang="es-MX" sz="3600" dirty="0" err="1" smtClean="0"/>
              <a:t>electron</a:t>
            </a:r>
            <a:r>
              <a:rPr lang="es-MX" sz="3600" dirty="0" smtClean="0"/>
              <a:t> </a:t>
            </a:r>
            <a:r>
              <a:rPr lang="es-MX" sz="3600" dirty="0" err="1" smtClean="0"/>
              <a:t>source</a:t>
            </a:r>
            <a:r>
              <a:rPr lang="es-MX" sz="36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en-GB" sz="3600" dirty="0" smtClean="0"/>
          </a:p>
          <a:p>
            <a:pPr marL="342900" lvl="1" indent="-3429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s-MX" sz="3600" dirty="0" err="1" smtClean="0"/>
              <a:t>Only</a:t>
            </a:r>
            <a:r>
              <a:rPr lang="es-MX" sz="3600" dirty="0" smtClean="0"/>
              <a:t> 5 </a:t>
            </a:r>
            <a:r>
              <a:rPr lang="es-MX" sz="3600" dirty="0" err="1" smtClean="0"/>
              <a:t>bunches</a:t>
            </a:r>
            <a:r>
              <a:rPr lang="es-MX" sz="3600" dirty="0" smtClean="0"/>
              <a:t> </a:t>
            </a:r>
            <a:r>
              <a:rPr lang="es-MX" sz="3600" dirty="0" err="1" smtClean="0"/>
              <a:t>were</a:t>
            </a:r>
            <a:r>
              <a:rPr lang="es-MX" sz="3600" dirty="0" smtClean="0"/>
              <a:t> </a:t>
            </a:r>
            <a:r>
              <a:rPr lang="es-MX" sz="3600" dirty="0" err="1" smtClean="0"/>
              <a:t>simulated</a:t>
            </a:r>
            <a:r>
              <a:rPr lang="es-MX" sz="3600" dirty="0" smtClean="0"/>
              <a:t> in </a:t>
            </a:r>
            <a:r>
              <a:rPr lang="es-MX" sz="3600" dirty="0" err="1" smtClean="0"/>
              <a:t>both</a:t>
            </a:r>
            <a:r>
              <a:rPr lang="es-MX" sz="3600" dirty="0" smtClean="0"/>
              <a:t> </a:t>
            </a:r>
            <a:r>
              <a:rPr lang="es-MX" sz="3600" dirty="0" err="1" smtClean="0"/>
              <a:t>codes</a:t>
            </a:r>
            <a:r>
              <a:rPr lang="es-MX" sz="3600" dirty="0" smtClean="0"/>
              <a:t>.</a:t>
            </a:r>
          </a:p>
          <a:p>
            <a:pPr marL="342900" lvl="1" indent="-342900" algn="just">
              <a:lnSpc>
                <a:spcPct val="90000"/>
              </a:lnSpc>
              <a:buFont typeface="Arial" pitchFamily="34" charset="0"/>
              <a:buChar char="•"/>
            </a:pPr>
            <a:endParaRPr lang="en-GB" sz="3600" dirty="0" smtClean="0"/>
          </a:p>
          <a:p>
            <a:pPr marL="342900" lvl="1" indent="-3429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GB" sz="3600" dirty="0" smtClean="0"/>
              <a:t>The </a:t>
            </a:r>
            <a:r>
              <a:rPr lang="en-GB" sz="3600" dirty="0" err="1" smtClean="0"/>
              <a:t>refl</a:t>
            </a:r>
            <a:r>
              <a:rPr lang="en-GB" sz="3600" dirty="0" smtClean="0"/>
              <a:t> % was varied from 0 % to 100%.</a:t>
            </a:r>
          </a:p>
          <a:p>
            <a:pPr marL="342900" lvl="1" indent="-342900" algn="just">
              <a:lnSpc>
                <a:spcPct val="90000"/>
              </a:lnSpc>
              <a:buFont typeface="Arial" pitchFamily="34" charset="0"/>
              <a:buChar char="•"/>
            </a:pPr>
            <a:endParaRPr lang="en-GB" sz="3200" dirty="0" smtClean="0"/>
          </a:p>
          <a:p>
            <a:pPr algn="just">
              <a:lnSpc>
                <a:spcPct val="90000"/>
              </a:lnSpc>
              <a:buNone/>
            </a:pPr>
            <a:endParaRPr lang="en-GB" dirty="0" smtClean="0"/>
          </a:p>
          <a:p>
            <a:pPr lvl="1" algn="just">
              <a:lnSpc>
                <a:spcPct val="90000"/>
              </a:lnSpc>
            </a:pPr>
            <a:endParaRPr lang="en-GB" dirty="0" smtClean="0"/>
          </a:p>
          <a:p>
            <a:pPr lvl="1" algn="just">
              <a:lnSpc>
                <a:spcPct val="90000"/>
              </a:lnSpc>
            </a:pPr>
            <a:endParaRPr lang="en-GB" dirty="0" smtClean="0"/>
          </a:p>
          <a:p>
            <a:pPr lvl="1" algn="just">
              <a:lnSpc>
                <a:spcPct val="90000"/>
              </a:lnSpc>
            </a:pPr>
            <a:endParaRPr lang="en-GB" dirty="0" smtClean="0"/>
          </a:p>
          <a:p>
            <a:pPr lvl="1" algn="just">
              <a:lnSpc>
                <a:spcPct val="90000"/>
              </a:lnSpc>
            </a:pPr>
            <a:endParaRPr lang="es-ES" dirty="0" smtClean="0">
              <a:solidFill>
                <a:srgbClr val="000099"/>
              </a:solidFill>
            </a:endParaRPr>
          </a:p>
          <a:p>
            <a:pPr algn="just">
              <a:lnSpc>
                <a:spcPct val="90000"/>
              </a:lnSpc>
            </a:pPr>
            <a:endParaRPr lang="es-ES" dirty="0" smtClean="0">
              <a:solidFill>
                <a:srgbClr val="C00000"/>
              </a:solidFill>
            </a:endParaRPr>
          </a:p>
          <a:p>
            <a:pPr algn="just">
              <a:lnSpc>
                <a:spcPct val="90000"/>
              </a:lnSpc>
            </a:pPr>
            <a:endParaRPr lang="es-ES" dirty="0" smtClean="0">
              <a:solidFill>
                <a:srgbClr val="CC9900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s-MX" dirty="0" smtClean="0">
              <a:solidFill>
                <a:srgbClr val="000099"/>
              </a:solidFill>
            </a:endParaRPr>
          </a:p>
        </p:txBody>
      </p:sp>
      <p:pic>
        <p:nvPicPr>
          <p:cNvPr id="9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45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:\REFL_PROBLEM\ECLOUD_resul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3560" y="764704"/>
            <a:ext cx="3960440" cy="2970329"/>
          </a:xfrm>
          <a:prstGeom prst="rect">
            <a:avLst/>
          </a:prstGeom>
          <a:noFill/>
        </p:spPr>
      </p:pic>
      <p:cxnSp>
        <p:nvCxnSpPr>
          <p:cNvPr id="11" name="10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457200" y="202630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Results: ECLOUD Simulations </a:t>
            </a:r>
            <a:endParaRPr lang="en-GB" dirty="0"/>
          </a:p>
        </p:txBody>
      </p:sp>
      <p:pic>
        <p:nvPicPr>
          <p:cNvPr id="6" name="Picture 5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827584" y="933688"/>
            <a:ext cx="38164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dirty="0" smtClean="0"/>
              <a:t>Simulated electron linear density at 3.5 TeV for a bending section, </a:t>
            </a:r>
            <a:r>
              <a:rPr lang="en-GB" sz="2000" b="1" dirty="0" err="1" smtClean="0"/>
              <a:t>peeff</a:t>
            </a:r>
            <a:r>
              <a:rPr lang="en-GB" sz="2000" b="1" dirty="0" smtClean="0"/>
              <a:t> = 0.0001233 and </a:t>
            </a:r>
            <a:r>
              <a:rPr lang="en-GB" sz="2000" b="1" dirty="0" err="1" smtClean="0"/>
              <a:t>I</a:t>
            </a:r>
            <a:r>
              <a:rPr lang="en-GB" sz="2000" b="1" baseline="-25000" dirty="0" err="1" smtClean="0"/>
              <a:t>b</a:t>
            </a:r>
            <a:r>
              <a:rPr lang="en-GB" sz="2000" b="1" dirty="0" smtClean="0"/>
              <a:t> = 1.15e11 -&gt; </a:t>
            </a:r>
            <a:r>
              <a:rPr lang="en-GB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PPE = 1.417e7 (e-/m)</a:t>
            </a:r>
            <a:endParaRPr lang="es-MX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000" b="1" dirty="0" smtClean="0"/>
              <a:t> </a:t>
            </a:r>
            <a:endParaRPr lang="es-MX" sz="2000" b="1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5508104" y="4329403"/>
          <a:ext cx="3312368" cy="1619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100"/>
                <a:gridCol w="1311146"/>
                <a:gridCol w="1104122"/>
              </a:tblGrid>
              <a:tr h="284339">
                <a:tc>
                  <a:txBody>
                    <a:bodyPr/>
                    <a:lstStyle/>
                    <a:p>
                      <a:r>
                        <a:rPr lang="es-MX" sz="1500" dirty="0" smtClean="0"/>
                        <a:t>REFL (%)</a:t>
                      </a:r>
                      <a:endParaRPr lang="es-MX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baseline="0" dirty="0" err="1" smtClean="0"/>
                        <a:t>Peak</a:t>
                      </a:r>
                      <a:r>
                        <a:rPr lang="es-MX" sz="1500" baseline="0" dirty="0" smtClean="0"/>
                        <a:t> (e-/m)</a:t>
                      </a:r>
                      <a:endParaRPr lang="es-MX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err="1" smtClean="0"/>
                        <a:t>Peak</a:t>
                      </a:r>
                      <a:r>
                        <a:rPr lang="es-MX" sz="1500" dirty="0" smtClean="0"/>
                        <a:t>/PPE</a:t>
                      </a:r>
                      <a:endParaRPr lang="es-MX" sz="1500" dirty="0"/>
                    </a:p>
                  </a:txBody>
                  <a:tcPr/>
                </a:tc>
              </a:tr>
              <a:tr h="129983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</a:t>
                      </a:r>
                    </a:p>
                    <a:p>
                      <a:pPr algn="ctr"/>
                      <a:r>
                        <a:rPr lang="es-MX" dirty="0" smtClean="0"/>
                        <a:t>20</a:t>
                      </a:r>
                    </a:p>
                    <a:p>
                      <a:pPr algn="ctr"/>
                      <a:r>
                        <a:rPr lang="es-MX" dirty="0" smtClean="0"/>
                        <a:t>80</a:t>
                      </a:r>
                    </a:p>
                    <a:p>
                      <a:pPr algn="ctr"/>
                      <a:r>
                        <a:rPr lang="es-MX" dirty="0" smtClean="0"/>
                        <a:t>100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4.313e6</a:t>
                      </a:r>
                    </a:p>
                    <a:p>
                      <a:pPr algn="ctr"/>
                      <a:r>
                        <a:rPr lang="es-MX" dirty="0" smtClean="0"/>
                        <a:t>5.574e6</a:t>
                      </a:r>
                    </a:p>
                    <a:p>
                      <a:pPr algn="ctr"/>
                      <a:r>
                        <a:rPr lang="es-MX" dirty="0" smtClean="0"/>
                        <a:t>9.645e6</a:t>
                      </a:r>
                    </a:p>
                    <a:p>
                      <a:pPr algn="ctr"/>
                      <a:r>
                        <a:rPr lang="es-MX" dirty="0" smtClean="0"/>
                        <a:t>1.105e7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0.3044</a:t>
                      </a:r>
                    </a:p>
                    <a:p>
                      <a:pPr algn="ctr"/>
                      <a:r>
                        <a:rPr lang="es-MX" dirty="0" smtClean="0"/>
                        <a:t>0.3934</a:t>
                      </a:r>
                    </a:p>
                    <a:p>
                      <a:pPr algn="ctr"/>
                      <a:r>
                        <a:rPr lang="es-MX" dirty="0" smtClean="0"/>
                        <a:t>0.6807</a:t>
                      </a:r>
                    </a:p>
                    <a:p>
                      <a:pPr algn="ctr"/>
                      <a:r>
                        <a:rPr lang="es-MX" dirty="0" smtClean="0"/>
                        <a:t>0.7798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11 Elipse"/>
          <p:cNvSpPr/>
          <p:nvPr/>
        </p:nvSpPr>
        <p:spPr>
          <a:xfrm>
            <a:off x="5508104" y="2852936"/>
            <a:ext cx="504056" cy="64807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3010" name="Picture 2" descr="H:\REFL_PROBLEM\ECLOUD_results_ZOO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708920"/>
            <a:ext cx="5112568" cy="3834426"/>
          </a:xfrm>
          <a:prstGeom prst="rect">
            <a:avLst/>
          </a:prstGeom>
          <a:noFill/>
        </p:spPr>
      </p:pic>
      <p:cxnSp>
        <p:nvCxnSpPr>
          <p:cNvPr id="16" name="15 Conector recto de flecha"/>
          <p:cNvCxnSpPr>
            <a:stCxn id="12" idx="0"/>
          </p:cNvCxnSpPr>
          <p:nvPr/>
        </p:nvCxnSpPr>
        <p:spPr>
          <a:xfrm flipH="1">
            <a:off x="4644008" y="2852936"/>
            <a:ext cx="11161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12" idx="4"/>
          </p:cNvCxnSpPr>
          <p:nvPr/>
        </p:nvCxnSpPr>
        <p:spPr>
          <a:xfrm flipH="1">
            <a:off x="4716016" y="3501008"/>
            <a:ext cx="1044116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7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H:\REFL_PROBLEM\PyECLOUD_results_ZO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252" y="2852936"/>
            <a:ext cx="4992554" cy="3744416"/>
          </a:xfrm>
          <a:prstGeom prst="rect">
            <a:avLst/>
          </a:prstGeom>
          <a:noFill/>
        </p:spPr>
      </p:pic>
      <p:pic>
        <p:nvPicPr>
          <p:cNvPr id="31748" name="Picture 4" descr="H:\REFL_PROBLEM\PyECLOUD_result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764704"/>
            <a:ext cx="4032451" cy="3024337"/>
          </a:xfrm>
          <a:prstGeom prst="rect">
            <a:avLst/>
          </a:prstGeom>
          <a:noFill/>
        </p:spPr>
      </p:pic>
      <p:cxnSp>
        <p:nvCxnSpPr>
          <p:cNvPr id="12" name="11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57200" y="202630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Results: </a:t>
            </a:r>
            <a:r>
              <a:rPr lang="en-GB" dirty="0" err="1" smtClean="0"/>
              <a:t>PyECLOUD</a:t>
            </a:r>
            <a:r>
              <a:rPr lang="en-GB" dirty="0" smtClean="0"/>
              <a:t> Simulations </a:t>
            </a:r>
            <a:endParaRPr lang="en-GB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5724127" y="4221088"/>
          <a:ext cx="3096345" cy="1619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7"/>
                <a:gridCol w="1200133"/>
                <a:gridCol w="1032115"/>
              </a:tblGrid>
              <a:tr h="284339">
                <a:tc>
                  <a:txBody>
                    <a:bodyPr/>
                    <a:lstStyle/>
                    <a:p>
                      <a:r>
                        <a:rPr lang="es-MX" sz="1500" dirty="0" smtClean="0"/>
                        <a:t>REFL (%)</a:t>
                      </a:r>
                      <a:endParaRPr lang="es-MX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baseline="0" dirty="0" err="1" smtClean="0"/>
                        <a:t>Peak</a:t>
                      </a:r>
                      <a:r>
                        <a:rPr lang="es-MX" sz="1500" baseline="0" dirty="0" smtClean="0"/>
                        <a:t> (e-/m)</a:t>
                      </a:r>
                      <a:endParaRPr lang="es-MX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err="1" smtClean="0"/>
                        <a:t>Peak</a:t>
                      </a:r>
                      <a:r>
                        <a:rPr lang="es-MX" sz="1500" dirty="0" smtClean="0"/>
                        <a:t>/PPE</a:t>
                      </a:r>
                      <a:endParaRPr lang="es-MX" sz="1500" dirty="0"/>
                    </a:p>
                  </a:txBody>
                  <a:tcPr/>
                </a:tc>
              </a:tr>
              <a:tr h="129983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</a:t>
                      </a:r>
                    </a:p>
                    <a:p>
                      <a:pPr algn="ctr"/>
                      <a:r>
                        <a:rPr lang="es-MX" dirty="0" smtClean="0"/>
                        <a:t>20</a:t>
                      </a:r>
                    </a:p>
                    <a:p>
                      <a:pPr algn="ctr"/>
                      <a:r>
                        <a:rPr lang="es-MX" dirty="0" smtClean="0"/>
                        <a:t>80</a:t>
                      </a:r>
                    </a:p>
                    <a:p>
                      <a:pPr algn="ctr"/>
                      <a:r>
                        <a:rPr lang="es-MX" dirty="0" smtClean="0"/>
                        <a:t>100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6.658e7</a:t>
                      </a:r>
                    </a:p>
                    <a:p>
                      <a:pPr algn="ctr"/>
                      <a:r>
                        <a:rPr lang="es-MX" dirty="0" smtClean="0"/>
                        <a:t>6.664e7</a:t>
                      </a:r>
                    </a:p>
                    <a:p>
                      <a:pPr algn="ctr"/>
                      <a:r>
                        <a:rPr lang="es-MX" dirty="0" smtClean="0"/>
                        <a:t>6.661e7</a:t>
                      </a:r>
                    </a:p>
                    <a:p>
                      <a:pPr algn="ctr"/>
                      <a:r>
                        <a:rPr lang="es-MX" dirty="0" smtClean="0"/>
                        <a:t>6.656e7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0.9982</a:t>
                      </a:r>
                    </a:p>
                    <a:p>
                      <a:pPr algn="ctr"/>
                      <a:r>
                        <a:rPr lang="es-MX" dirty="0" smtClean="0"/>
                        <a:t>0.9991</a:t>
                      </a:r>
                    </a:p>
                    <a:p>
                      <a:pPr algn="ctr"/>
                      <a:r>
                        <a:rPr lang="es-MX" dirty="0" smtClean="0"/>
                        <a:t>0.9987</a:t>
                      </a:r>
                    </a:p>
                    <a:p>
                      <a:pPr algn="ctr"/>
                      <a:r>
                        <a:rPr lang="es-MX" dirty="0" smtClean="0"/>
                        <a:t>0.9979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827584" y="933688"/>
            <a:ext cx="38164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dirty="0" smtClean="0"/>
              <a:t>Simulated electron linear density at 3.5 TeV for a bending section, </a:t>
            </a:r>
            <a:r>
              <a:rPr lang="en-GB" sz="2000" b="1" dirty="0" err="1" smtClean="0"/>
              <a:t>peeff</a:t>
            </a:r>
            <a:r>
              <a:rPr lang="en-GB" sz="2000" b="1" dirty="0" smtClean="0"/>
              <a:t> = 0.000580 and </a:t>
            </a:r>
            <a:r>
              <a:rPr lang="en-GB" sz="2000" b="1" dirty="0" err="1" smtClean="0"/>
              <a:t>I</a:t>
            </a:r>
            <a:r>
              <a:rPr lang="en-GB" sz="2000" b="1" baseline="-25000" dirty="0" err="1" smtClean="0"/>
              <a:t>b</a:t>
            </a:r>
            <a:r>
              <a:rPr lang="en-GB" sz="2000" b="1" dirty="0" smtClean="0"/>
              <a:t> = 1.15e11 -&gt; </a:t>
            </a:r>
            <a:r>
              <a:rPr lang="en-GB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PPE = 6.67e7 (e-/m)</a:t>
            </a:r>
            <a:endParaRPr lang="es-MX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000" b="1" dirty="0" smtClean="0"/>
              <a:t> </a:t>
            </a:r>
            <a:endParaRPr lang="es-MX" sz="2000" b="1" dirty="0"/>
          </a:p>
        </p:txBody>
      </p:sp>
      <p:sp>
        <p:nvSpPr>
          <p:cNvPr id="15" name="14 Elipse"/>
          <p:cNvSpPr/>
          <p:nvPr/>
        </p:nvSpPr>
        <p:spPr>
          <a:xfrm>
            <a:off x="5292080" y="2492896"/>
            <a:ext cx="792088" cy="108012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7" name="16 Conector recto de flecha"/>
          <p:cNvCxnSpPr>
            <a:stCxn id="15" idx="2"/>
          </p:cNvCxnSpPr>
          <p:nvPr/>
        </p:nvCxnSpPr>
        <p:spPr>
          <a:xfrm flipH="1">
            <a:off x="4644008" y="3032956"/>
            <a:ext cx="648072" cy="1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15" idx="4"/>
          </p:cNvCxnSpPr>
          <p:nvPr/>
        </p:nvCxnSpPr>
        <p:spPr>
          <a:xfrm flipH="1">
            <a:off x="4716016" y="3573016"/>
            <a:ext cx="972108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7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11 Conector recto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457200" y="202630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Conclusions </a:t>
            </a:r>
            <a:endParaRPr lang="en-GB" dirty="0"/>
          </a:p>
        </p:txBody>
      </p:sp>
      <p:pic>
        <p:nvPicPr>
          <p:cNvPr id="6" name="Picture 5" descr="http://blogforever.eu/wp-content/uploads/2011/02/cern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8" y="260648"/>
            <a:ext cx="65905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770712" y="764704"/>
            <a:ext cx="7905744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computacion.cs.cinvestav.mx/~iavila/images/cinvestav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287" y="6237312"/>
            <a:ext cx="520906" cy="51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For both codes:</a:t>
            </a:r>
          </a:p>
          <a:p>
            <a:pPr lvl="1" algn="just"/>
            <a:r>
              <a:rPr lang="en-US" dirty="0" smtClean="0"/>
              <a:t>There is a difference for the further EC evolution depending on the reflection fraction.</a:t>
            </a:r>
          </a:p>
          <a:p>
            <a:pPr lvl="1" algn="just"/>
            <a:r>
              <a:rPr lang="en-US" dirty="0" smtClean="0"/>
              <a:t>Higher </a:t>
            </a:r>
            <a:r>
              <a:rPr lang="en-US" dirty="0" err="1" smtClean="0"/>
              <a:t>refl</a:t>
            </a:r>
            <a:r>
              <a:rPr lang="en-US" dirty="0" smtClean="0"/>
              <a:t> fraction gives higher EC linear density</a:t>
            </a:r>
          </a:p>
          <a:p>
            <a:pPr algn="just"/>
            <a:r>
              <a:rPr lang="en-US" dirty="0" smtClean="0"/>
              <a:t>ECLOUD: </a:t>
            </a:r>
          </a:p>
          <a:p>
            <a:pPr lvl="1" algn="just"/>
            <a:r>
              <a:rPr lang="en-US" dirty="0" smtClean="0"/>
              <a:t>At 0% reflected fraction there is no evidence of </a:t>
            </a:r>
            <a:r>
              <a:rPr lang="en-US" dirty="0" err="1" smtClean="0"/>
              <a:t>multipacting</a:t>
            </a:r>
            <a:r>
              <a:rPr lang="en-US" dirty="0" smtClean="0"/>
              <a:t>, however the total number of electrons created by the first butch is around 30% of the total expected number of PE.</a:t>
            </a:r>
          </a:p>
          <a:p>
            <a:pPr lvl="1" algn="just"/>
            <a:r>
              <a:rPr lang="en-US" dirty="0" smtClean="0"/>
              <a:t>At 100% reflected fraction we have the larger contribution to </a:t>
            </a:r>
            <a:r>
              <a:rPr lang="en-US" dirty="0" err="1" smtClean="0"/>
              <a:t>multipacting</a:t>
            </a:r>
            <a:r>
              <a:rPr lang="en-US" dirty="0" smtClean="0"/>
              <a:t> but the electrons due to the first butch is roughly 80% of the total expected number of PE.</a:t>
            </a:r>
          </a:p>
          <a:p>
            <a:pPr algn="just"/>
            <a:r>
              <a:rPr lang="en-US" dirty="0" err="1" smtClean="0"/>
              <a:t>PyECLOUD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For all the reflection fractions considered in this study the simulated number of electrons due to the first butch is around 99.9% of the expected number of 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905</Words>
  <Application>Microsoft Office PowerPoint</Application>
  <PresentationFormat>On-screen Show (4:3)</PresentationFormat>
  <Paragraphs>140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Mystery of the Missing Photoelectrons</vt:lpstr>
      <vt:lpstr>Outline</vt:lpstr>
      <vt:lpstr>Introduction: Photoemission Model</vt:lpstr>
      <vt:lpstr>Introduction: Photoemission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Humberto Maury Cuna</dc:creator>
  <cp:lastModifiedBy>Humberto Maury Cuna</cp:lastModifiedBy>
  <cp:revision>116</cp:revision>
  <dcterms:created xsi:type="dcterms:W3CDTF">2012-03-29T13:42:20Z</dcterms:created>
  <dcterms:modified xsi:type="dcterms:W3CDTF">2012-08-10T09:00:27Z</dcterms:modified>
</cp:coreProperties>
</file>