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331" r:id="rId3"/>
    <p:sldId id="358" r:id="rId4"/>
    <p:sldId id="357" r:id="rId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00FF"/>
    <a:srgbClr val="0000CC"/>
    <a:srgbClr val="FFFF99"/>
    <a:srgbClr val="FFCC99"/>
    <a:srgbClr val="A50021"/>
    <a:srgbClr val="CC99FF"/>
    <a:srgbClr val="FF00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649" autoAdjust="0"/>
  </p:normalViewPr>
  <p:slideViewPr>
    <p:cSldViewPr snapToGrid="0" snapToObjects="1" showGuides="1">
      <p:cViewPr>
        <p:scale>
          <a:sx n="86" d="100"/>
          <a:sy n="86" d="100"/>
        </p:scale>
        <p:origin x="-1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5" d="100"/>
          <a:sy n="75" d="100"/>
        </p:scale>
        <p:origin x="-2466" y="-102"/>
      </p:cViewPr>
      <p:guideLst>
        <p:guide orient="horz" pos="3127"/>
        <p:guide pos="2141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FAF4E-3232-47B6-8F2F-F3C6B3C81634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B9951-B83F-4C7A-BBF9-5FB69FAC59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0A853-3F1E-4853-A07D-C67C72900860}" type="datetimeFigureOut">
              <a:rPr lang="en-US" smtClean="0"/>
              <a:pPr/>
              <a:t>8/10/2012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BD945-CA6D-482F-A83F-C4833E6377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BD945-CA6D-482F-A83F-C4833E63771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BD945-CA6D-482F-A83F-C4833E6377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BD945-CA6D-482F-A83F-C4833E6377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>
                <a:latin typeface="Comic Sans MS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omic Sans M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Tx/>
              <a:buBlip>
                <a:blip r:embed="rId2"/>
              </a:buBlip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C. M. Bhat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79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June. 5-9,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79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C. M. Bhat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79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37E67B7-8EDA-48F3-8287-4046F0EC242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856" y="496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304800" y="6375400"/>
            <a:ext cx="8534400" cy="0"/>
          </a:xfrm>
          <a:prstGeom prst="line">
            <a:avLst/>
          </a:prstGeom>
          <a:ln w="139700" cmpd="thinThick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04800" y="1206500"/>
            <a:ext cx="8534400" cy="0"/>
          </a:xfrm>
          <a:prstGeom prst="line">
            <a:avLst/>
          </a:prstGeom>
          <a:ln w="635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 userDrawn="1"/>
        </p:nvGrpSpPr>
        <p:grpSpPr>
          <a:xfrm>
            <a:off x="8435050" y="11575"/>
            <a:ext cx="685800" cy="904875"/>
            <a:chOff x="8435050" y="11575"/>
            <a:chExt cx="685800" cy="904875"/>
          </a:xfrm>
        </p:grpSpPr>
        <p:pic>
          <p:nvPicPr>
            <p:cNvPr id="11" name="Picture 1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15000"/>
            </a:blip>
            <a:stretch>
              <a:fillRect/>
            </a:stretch>
          </p:blipFill>
          <p:spPr bwMode="auto">
            <a:xfrm>
              <a:off x="8435050" y="11575"/>
              <a:ext cx="685800" cy="904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8614571" y="588059"/>
              <a:ext cx="31931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i="1" dirty="0" smtClean="0">
                  <a:solidFill>
                    <a:srgbClr val="C00000"/>
                  </a:solidFill>
                  <a:latin typeface="Britannic Bold" pitchFamily="34" charset="0"/>
                </a:rPr>
                <a:t>US</a:t>
              </a:r>
              <a:endParaRPr lang="en-US" sz="900" b="1" i="1" dirty="0">
                <a:solidFill>
                  <a:srgbClr val="C00000"/>
                </a:solidFill>
                <a:latin typeface="Britannic Bold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00FF"/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2800" kern="1200">
          <a:solidFill>
            <a:srgbClr val="C00000"/>
          </a:solidFill>
          <a:latin typeface="Comic Sans MS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C00000"/>
          </a:solidFill>
          <a:latin typeface="Comic Sans MS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gi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8600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dirty="0" smtClean="0"/>
              <a:t>ECLOUD </a:t>
            </a:r>
            <a:r>
              <a:rPr lang="en-US" sz="3200" dirty="0" err="1" smtClean="0"/>
              <a:t>vs</a:t>
            </a:r>
            <a:r>
              <a:rPr lang="en-US" sz="3200" dirty="0" smtClean="0"/>
              <a:t> </a:t>
            </a:r>
            <a:r>
              <a:rPr lang="en-US" sz="3200" dirty="0" err="1" smtClean="0"/>
              <a:t>PyECLOUD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LHC Scenario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FF0000"/>
                </a:solidFill>
              </a:rPr>
              <a:t>Are there some issues?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6300" y="3314700"/>
            <a:ext cx="7366000" cy="17526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C. M. </a:t>
            </a:r>
            <a:r>
              <a:rPr lang="en-US" sz="2800" b="1" dirty="0" smtClean="0">
                <a:solidFill>
                  <a:schemeClr val="tx1"/>
                </a:solidFill>
              </a:rPr>
              <a:t>Bhat, </a:t>
            </a:r>
            <a:r>
              <a:rPr lang="en-US" sz="2800" b="1" dirty="0" err="1" smtClean="0">
                <a:solidFill>
                  <a:schemeClr val="tx1"/>
                </a:solidFill>
              </a:rPr>
              <a:t>Humberto</a:t>
            </a:r>
            <a:r>
              <a:rPr lang="en-US" sz="2800" b="1" dirty="0" smtClean="0">
                <a:solidFill>
                  <a:schemeClr val="tx1"/>
                </a:solidFill>
              </a:rPr>
              <a:t> M </a:t>
            </a:r>
            <a:r>
              <a:rPr lang="en-US" sz="2800" b="1" dirty="0" err="1" smtClean="0">
                <a:solidFill>
                  <a:schemeClr val="tx1"/>
                </a:solidFill>
              </a:rPr>
              <a:t>Cuna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0" lvl="1"/>
            <a:endParaRPr lang="en-US" sz="1800" b="1" dirty="0" smtClean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rgbClr val="0000CC"/>
                </a:solidFill>
              </a:rPr>
              <a:t>ECLOUD Meeting </a:t>
            </a:r>
          </a:p>
          <a:p>
            <a:r>
              <a:rPr lang="en-US" sz="1800" b="1" dirty="0" smtClean="0">
                <a:solidFill>
                  <a:srgbClr val="0000CC"/>
                </a:solidFill>
              </a:rPr>
              <a:t>CERN</a:t>
            </a:r>
            <a:endParaRPr lang="en-US" sz="1800" b="1" dirty="0" smtClean="0">
              <a:solidFill>
                <a:srgbClr val="0000CC"/>
              </a:solidFill>
            </a:endParaRPr>
          </a:p>
          <a:p>
            <a:endParaRPr lang="en-US" sz="1800" b="1" dirty="0" smtClean="0">
              <a:solidFill>
                <a:srgbClr val="0000CC"/>
              </a:solidFill>
            </a:endParaRPr>
          </a:p>
          <a:p>
            <a:r>
              <a:rPr lang="en-US" sz="1800" b="1" dirty="0" smtClean="0">
                <a:solidFill>
                  <a:srgbClr val="0000CC"/>
                </a:solidFill>
              </a:rPr>
              <a:t>August 10</a:t>
            </a:r>
            <a:r>
              <a:rPr lang="en-US" sz="1800" b="1" dirty="0" smtClean="0">
                <a:solidFill>
                  <a:srgbClr val="0000CC"/>
                </a:solidFill>
              </a:rPr>
              <a:t>, </a:t>
            </a:r>
            <a:r>
              <a:rPr lang="en-US" sz="1800" b="1" dirty="0" smtClean="0">
                <a:solidFill>
                  <a:srgbClr val="0000CC"/>
                </a:solidFill>
              </a:rPr>
              <a:t>2012</a:t>
            </a:r>
            <a:endParaRPr lang="en-US" sz="18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65625"/>
            <a:ext cx="8409709" cy="4660900"/>
          </a:xfrm>
        </p:spPr>
        <p:txBody>
          <a:bodyPr>
            <a:noAutofit/>
          </a:bodyPr>
          <a:lstStyle/>
          <a:p>
            <a:r>
              <a:rPr lang="en-US" sz="2300" dirty="0" err="1" smtClean="0"/>
              <a:t>PyECLOUD</a:t>
            </a:r>
            <a:r>
              <a:rPr lang="en-US" sz="2300" dirty="0" smtClean="0"/>
              <a:t> (</a:t>
            </a:r>
            <a:r>
              <a:rPr lang="en-US" sz="2400" dirty="0" smtClean="0">
                <a:solidFill>
                  <a:srgbClr val="0000FF"/>
                </a:solidFill>
              </a:rPr>
              <a:t>Giovanni </a:t>
            </a:r>
            <a:r>
              <a:rPr lang="en-US" sz="2400" dirty="0" err="1" smtClean="0">
                <a:solidFill>
                  <a:srgbClr val="0000FF"/>
                </a:solidFill>
              </a:rPr>
              <a:t>Iadarola</a:t>
            </a:r>
            <a:r>
              <a:rPr lang="en-US" sz="2400" dirty="0" smtClean="0"/>
              <a:t>)</a:t>
            </a:r>
            <a:r>
              <a:rPr lang="en-US" sz="2300" dirty="0" smtClean="0"/>
              <a:t>  is replacing ECLOUD code in many of the recent simulations. </a:t>
            </a:r>
          </a:p>
          <a:p>
            <a:pPr lvl="1"/>
            <a:r>
              <a:rPr lang="en-US" sz="1900" dirty="0" smtClean="0"/>
              <a:t>PS </a:t>
            </a:r>
            <a:r>
              <a:rPr lang="en-US" sz="1900" dirty="0" err="1" smtClean="0"/>
              <a:t>ecloud</a:t>
            </a:r>
            <a:r>
              <a:rPr lang="en-US" sz="1900" dirty="0" smtClean="0"/>
              <a:t> simulations (Chandra, Giovanni,…)</a:t>
            </a:r>
          </a:p>
          <a:p>
            <a:pPr lvl="1"/>
            <a:r>
              <a:rPr lang="en-US" sz="1900" dirty="0" smtClean="0"/>
              <a:t>LHC </a:t>
            </a:r>
            <a:r>
              <a:rPr lang="en-US" sz="1900" dirty="0" err="1" smtClean="0"/>
              <a:t>ecloud</a:t>
            </a:r>
            <a:r>
              <a:rPr lang="en-US" sz="1900" dirty="0" smtClean="0"/>
              <a:t> </a:t>
            </a:r>
            <a:r>
              <a:rPr lang="en-US" sz="1900" dirty="0" smtClean="0"/>
              <a:t>simulations</a:t>
            </a:r>
            <a:r>
              <a:rPr lang="en-US" sz="1900" dirty="0" smtClean="0"/>
              <a:t> </a:t>
            </a:r>
            <a:r>
              <a:rPr lang="en-US" sz="1900" dirty="0" smtClean="0"/>
              <a:t>(</a:t>
            </a:r>
            <a:r>
              <a:rPr lang="en-US" sz="1900" dirty="0" err="1" smtClean="0"/>
              <a:t>Humberto</a:t>
            </a:r>
            <a:r>
              <a:rPr lang="en-US" sz="1900" dirty="0" smtClean="0"/>
              <a:t>, Chandra, </a:t>
            </a:r>
            <a:r>
              <a:rPr lang="en-US" sz="1900" dirty="0" err="1" smtClean="0"/>
              <a:t>Octavio</a:t>
            </a:r>
            <a:r>
              <a:rPr lang="en-US" sz="1900" dirty="0" smtClean="0"/>
              <a:t>, …)</a:t>
            </a:r>
          </a:p>
          <a:p>
            <a:pPr lvl="1"/>
            <a:r>
              <a:rPr lang="en-US" sz="1900" dirty="0" smtClean="0"/>
              <a:t>SPS (Giovanni, </a:t>
            </a:r>
            <a:r>
              <a:rPr lang="en-US" sz="1900" dirty="0" err="1" smtClean="0"/>
              <a:t>Octavio</a:t>
            </a:r>
            <a:r>
              <a:rPr lang="en-US" sz="1900" dirty="0" smtClean="0"/>
              <a:t> …)</a:t>
            </a:r>
          </a:p>
          <a:p>
            <a:pPr lvl="1"/>
            <a:r>
              <a:rPr lang="en-US" sz="1900" dirty="0" smtClean="0"/>
              <a:t>HLLHC (Chandra, </a:t>
            </a:r>
            <a:r>
              <a:rPr lang="en-US" sz="1900" dirty="0" err="1" smtClean="0"/>
              <a:t>Humberto</a:t>
            </a:r>
            <a:r>
              <a:rPr lang="en-US" sz="1900" dirty="0" smtClean="0"/>
              <a:t> …)</a:t>
            </a:r>
          </a:p>
          <a:p>
            <a:r>
              <a:rPr lang="en-US" sz="2300" dirty="0" err="1" smtClean="0"/>
              <a:t>PyECLOUD</a:t>
            </a:r>
            <a:r>
              <a:rPr lang="en-US" sz="2300" dirty="0" smtClean="0"/>
              <a:t> is </a:t>
            </a:r>
          </a:p>
          <a:p>
            <a:pPr lvl="1"/>
            <a:r>
              <a:rPr lang="en-US" sz="1900" dirty="0" smtClean="0"/>
              <a:t>python based,  New, Less confusing, many-many times faster, Flexible for more complicated filling pattern or bunch profiles</a:t>
            </a:r>
          </a:p>
          <a:p>
            <a:r>
              <a:rPr lang="en-US" sz="2300" dirty="0" smtClean="0"/>
              <a:t>We want to make sure that the results from </a:t>
            </a:r>
            <a:r>
              <a:rPr lang="en-US" sz="2300" dirty="0" err="1" smtClean="0"/>
              <a:t>PyeCLOUD</a:t>
            </a:r>
            <a:r>
              <a:rPr lang="en-US" sz="2300" dirty="0" smtClean="0"/>
              <a:t> are believable and consistent (with ECLOUD, which is used, tested and benchmarked for decades).</a:t>
            </a:r>
          </a:p>
          <a:p>
            <a:pPr>
              <a:buNone/>
            </a:pPr>
            <a:r>
              <a:rPr lang="en-US" sz="2300" dirty="0" smtClean="0">
                <a:solidFill>
                  <a:srgbClr val="0000FF"/>
                </a:solidFill>
              </a:rPr>
              <a:t>However, some recent comparative studies raised a few  questions ( </a:t>
            </a:r>
            <a:r>
              <a:rPr lang="en-US" sz="2300" dirty="0" err="1" smtClean="0">
                <a:solidFill>
                  <a:srgbClr val="0000FF"/>
                </a:solidFill>
              </a:rPr>
              <a:t>Humberto</a:t>
            </a:r>
            <a:r>
              <a:rPr lang="en-US" sz="2300" dirty="0" smtClean="0">
                <a:solidFill>
                  <a:srgbClr val="0000FF"/>
                </a:solidFill>
              </a:rPr>
              <a:t>, </a:t>
            </a:r>
            <a:r>
              <a:rPr lang="en-US" sz="2300" dirty="0" err="1" smtClean="0">
                <a:solidFill>
                  <a:srgbClr val="0000FF"/>
                </a:solidFill>
              </a:rPr>
              <a:t>Octavio</a:t>
            </a:r>
            <a:r>
              <a:rPr lang="en-US" sz="2300" dirty="0" smtClean="0">
                <a:solidFill>
                  <a:srgbClr val="0000FF"/>
                </a:solidFill>
              </a:rPr>
              <a:t>, Chandra …)</a:t>
            </a:r>
          </a:p>
          <a:p>
            <a:pPr lvl="1"/>
            <a:endParaRPr lang="en-US" sz="1900" dirty="0" smtClean="0"/>
          </a:p>
          <a:p>
            <a:pPr lvl="1"/>
            <a:endParaRPr lang="en-US" sz="19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r>
              <a:rPr lang="en-US" sz="2300" dirty="0" smtClean="0"/>
              <a:t>Even </a:t>
            </a:r>
            <a:r>
              <a:rPr lang="en-US" sz="2300" dirty="0" smtClean="0"/>
              <a:t>with the nominal LHC beam parameters the </a:t>
            </a:r>
            <a:r>
              <a:rPr lang="en-US" sz="2300" dirty="0" smtClean="0">
                <a:solidFill>
                  <a:srgbClr val="0000FF"/>
                </a:solidFill>
              </a:rPr>
              <a:t>e-cloud</a:t>
            </a:r>
            <a:r>
              <a:rPr lang="en-US" sz="2300" dirty="0" smtClean="0"/>
              <a:t> related issues are currently prohibiting us to go to 25 ns bunch spacing. During the HL-LHC era the bunch brightness will be </a:t>
            </a:r>
            <a:r>
              <a:rPr lang="en-US" sz="2300" dirty="0" smtClean="0">
                <a:sym typeface="Symbol"/>
              </a:rPr>
              <a:t></a:t>
            </a:r>
            <a:r>
              <a:rPr lang="en-US" sz="2300" dirty="0" smtClean="0"/>
              <a:t> 4 x the LHC nominal value. </a:t>
            </a:r>
          </a:p>
          <a:p>
            <a:pPr lvl="1"/>
            <a:r>
              <a:rPr lang="en-US" sz="2000" dirty="0" smtClean="0"/>
              <a:t>Mitigation of the e-cloud effect in the LHC is highly critical. Some early simulation studies on LHC indicated that the </a:t>
            </a:r>
            <a:r>
              <a:rPr lang="en-US" sz="2000" dirty="0" smtClean="0">
                <a:solidFill>
                  <a:srgbClr val="0000FF"/>
                </a:solidFill>
              </a:rPr>
              <a:t>longitudinal profiles of the bunches </a:t>
            </a:r>
            <a:r>
              <a:rPr lang="en-US" sz="2000" dirty="0" smtClean="0"/>
              <a:t>may have effect on growth of e-cloud and  </a:t>
            </a:r>
            <a:r>
              <a:rPr lang="en-US" sz="2000" dirty="0" smtClean="0">
                <a:solidFill>
                  <a:srgbClr val="0000CC"/>
                </a:solidFill>
              </a:rPr>
              <a:t>bunch lengthening </a:t>
            </a:r>
            <a:r>
              <a:rPr lang="en-US" sz="2000" dirty="0" smtClean="0"/>
              <a:t>may be a possible mitigation  technique. In this regard we have carried out </a:t>
            </a:r>
          </a:p>
          <a:p>
            <a:pPr lvl="2"/>
            <a:r>
              <a:rPr lang="en-US" sz="1800" dirty="0" smtClean="0">
                <a:sym typeface="Wingdings" pitchFamily="2" charset="2"/>
              </a:rPr>
              <a:t>An experiment in the PS and Bench-marking with e-cloud     	simulations using ECLOUD and </a:t>
            </a:r>
            <a:r>
              <a:rPr lang="en-US" sz="1800" dirty="0" err="1" smtClean="0">
                <a:sym typeface="Wingdings" pitchFamily="2" charset="2"/>
              </a:rPr>
              <a:t>PyECloud</a:t>
            </a:r>
            <a:endParaRPr lang="en-US" sz="1800" dirty="0" smtClean="0">
              <a:sym typeface="Wingdings" pitchFamily="2" charset="2"/>
            </a:endParaRPr>
          </a:p>
          <a:p>
            <a:pPr lvl="2"/>
            <a:r>
              <a:rPr lang="en-US" sz="1800" dirty="0" smtClean="0"/>
              <a:t>Results  are extended to the e-cloud scenarios for the HL-LHC</a:t>
            </a:r>
          </a:p>
          <a:p>
            <a:pPr lvl="1">
              <a:buNone/>
            </a:pPr>
            <a:r>
              <a:rPr lang="en-US" sz="2200" dirty="0" smtClean="0"/>
              <a:t>Here we present our findings</a:t>
            </a:r>
          </a:p>
          <a:p>
            <a:pPr lvl="1">
              <a:buNone/>
            </a:pPr>
            <a:r>
              <a:rPr lang="en-US" sz="2000" dirty="0" smtClean="0"/>
              <a:t>    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1800" b="1" dirty="0" smtClean="0">
              <a:solidFill>
                <a:srgbClr val="0000FF"/>
              </a:solidFill>
              <a:sym typeface="Wingdings" pitchFamily="2" charset="2"/>
            </a:endParaRPr>
          </a:p>
          <a:p>
            <a:endParaRPr lang="en-US" sz="2400" b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2400" dirty="0" smtClean="0"/>
              <a:t>			</a:t>
            </a:r>
          </a:p>
          <a:p>
            <a:pPr lvl="2">
              <a:buNone/>
            </a:pPr>
            <a:endParaRPr lang="en-US" sz="1600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June. 5-9,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Longitudinal Bunch Profiles for </a:t>
            </a:r>
            <a:br>
              <a:rPr lang="en-US" sz="3200" dirty="0" smtClean="0"/>
            </a:br>
            <a:r>
              <a:rPr lang="en-US" sz="3200" dirty="0" smtClean="0"/>
              <a:t>the HL-LHC cases @7TeV</a:t>
            </a:r>
            <a:endParaRPr lang="en-US" sz="3200" dirty="0"/>
          </a:p>
        </p:txBody>
      </p:sp>
      <p:grpSp>
        <p:nvGrpSpPr>
          <p:cNvPr id="3" name="Group 25"/>
          <p:cNvGrpSpPr>
            <a:grpSpLocks noChangeAspect="1"/>
          </p:cNvGrpSpPr>
          <p:nvPr/>
        </p:nvGrpSpPr>
        <p:grpSpPr>
          <a:xfrm>
            <a:off x="255859" y="1114177"/>
            <a:ext cx="5458806" cy="4713845"/>
            <a:chOff x="110200" y="1250249"/>
            <a:chExt cx="4887316" cy="4319118"/>
          </a:xfrm>
        </p:grpSpPr>
        <p:pic>
          <p:nvPicPr>
            <p:cNvPr id="1946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0200" y="1250249"/>
              <a:ext cx="4826349" cy="4319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875780" y="1622871"/>
              <a:ext cx="3586808" cy="36660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sym typeface="Symbol"/>
                </a:rPr>
                <a:t>400MHz (16MV) 800MHz (8MV) </a:t>
              </a:r>
              <a:r>
                <a:rPr lang="en-US" sz="2000" b="1" dirty="0" err="1" smtClean="0">
                  <a:solidFill>
                    <a:srgbClr val="FF0000"/>
                  </a:solidFill>
                  <a:sym typeface="Symbol"/>
                </a:rPr>
                <a:t>rf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14" name="Object 5"/>
            <p:cNvGraphicFramePr>
              <a:graphicFrameLocks noChangeAspect="1"/>
            </p:cNvGraphicFramePr>
            <p:nvPr/>
          </p:nvGraphicFramePr>
          <p:xfrm>
            <a:off x="3303654" y="2909984"/>
            <a:ext cx="1693862" cy="487800"/>
          </p:xfrm>
          <a:graphic>
            <a:graphicData uri="http://schemas.openxmlformats.org/presentationml/2006/ole">
              <p:oleObj spid="_x0000_s84994" name="Equation" r:id="rId4" imgW="1549080" imgH="482400" progId="Equation.3">
                <p:embed/>
              </p:oleObj>
            </a:graphicData>
          </a:graphic>
        </p:graphicFrame>
        <p:cxnSp>
          <p:nvCxnSpPr>
            <p:cNvPr id="15" name="Straight Arrow Connector 14"/>
            <p:cNvCxnSpPr/>
            <p:nvPr/>
          </p:nvCxnSpPr>
          <p:spPr>
            <a:xfrm flipH="1">
              <a:off x="3501946" y="3397784"/>
              <a:ext cx="437304" cy="3325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910425" y="3519419"/>
              <a:ext cx="0" cy="1347027"/>
            </a:xfrm>
            <a:prstGeom prst="line">
              <a:avLst/>
            </a:prstGeom>
            <a:ln w="19050" cap="rnd"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701125" y="3528208"/>
              <a:ext cx="0" cy="1347027"/>
            </a:xfrm>
            <a:prstGeom prst="line">
              <a:avLst/>
            </a:prstGeom>
            <a:ln w="19050" cap="rnd"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383209" y="4112242"/>
              <a:ext cx="920445" cy="4828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BL(</a:t>
              </a:r>
              <a:r>
                <a:rPr lang="en-US" sz="1400" b="1" i="1" dirty="0" err="1" smtClean="0"/>
                <a:t>Wbag</a:t>
              </a:r>
              <a:r>
                <a:rPr lang="en-US" sz="1400" b="1" i="1" dirty="0" smtClean="0"/>
                <a:t>)</a:t>
              </a:r>
            </a:p>
            <a:p>
              <a:r>
                <a:rPr lang="en-US" sz="1400" b="1" i="1" dirty="0" smtClean="0"/>
                <a:t>=0.37m</a:t>
              </a:r>
              <a:endParaRPr lang="en-US" sz="1400" b="1" i="1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1910426" y="4621007"/>
              <a:ext cx="1790699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3492317" y="2505678"/>
              <a:ext cx="1114408" cy="3976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For </a:t>
              </a:r>
              <a:r>
                <a:rPr lang="en-US" sz="1100" b="1" dirty="0" err="1" smtClean="0"/>
                <a:t>Wbag</a:t>
              </a:r>
              <a:r>
                <a:rPr lang="en-US" sz="1100" b="1" dirty="0" smtClean="0"/>
                <a:t>, </a:t>
              </a:r>
            </a:p>
            <a:p>
              <a:pPr algn="ctr"/>
              <a:r>
                <a:rPr lang="en-US" sz="1100" b="1" dirty="0" smtClean="0"/>
                <a:t>400 MHz </a:t>
              </a:r>
              <a:r>
                <a:rPr lang="en-US" sz="1100" b="1" dirty="0" err="1" smtClean="0"/>
                <a:t>rf</a:t>
              </a:r>
              <a:r>
                <a:rPr lang="en-US" sz="1100" b="1" dirty="0" smtClean="0"/>
                <a:t> only</a:t>
              </a:r>
              <a:endParaRPr lang="en-US" sz="1100" b="1" dirty="0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10</a:t>
            </a:r>
            <a:r>
              <a:rPr lang="en-US" dirty="0" smtClean="0"/>
              <a:t>,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016090" y="5645102"/>
            <a:ext cx="4216219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FF"/>
                </a:solidFill>
                <a:latin typeface="Comic Sans MS" pitchFamily="66" charset="0"/>
              </a:rPr>
              <a:t>All bunch </a:t>
            </a:r>
            <a:r>
              <a:rPr lang="en-US" sz="1600" dirty="0" smtClean="0">
                <a:solidFill>
                  <a:srgbClr val="0000FF"/>
                </a:solidFill>
                <a:latin typeface="Comic Sans MS" pitchFamily="66" charset="0"/>
              </a:rPr>
              <a:t>profiles (except </a:t>
            </a:r>
            <a:r>
              <a:rPr lang="en-US" sz="1600" dirty="0" err="1" smtClean="0">
                <a:solidFill>
                  <a:srgbClr val="0000FF"/>
                </a:solidFill>
                <a:latin typeface="Comic Sans MS" pitchFamily="66" charset="0"/>
              </a:rPr>
              <a:t>WaterBag</a:t>
            </a:r>
            <a:r>
              <a:rPr lang="en-US" sz="1600" dirty="0" smtClean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sz="1600" dirty="0" smtClean="0">
                <a:solidFill>
                  <a:srgbClr val="0000FF"/>
                </a:solidFill>
                <a:latin typeface="Comic Sans MS" pitchFamily="66" charset="0"/>
              </a:rPr>
              <a:t>are </a:t>
            </a:r>
            <a:endParaRPr lang="en-US" sz="16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ctr"/>
            <a:r>
              <a:rPr lang="en-US" sz="1600" dirty="0" smtClean="0">
                <a:solidFill>
                  <a:srgbClr val="0000FF"/>
                </a:solidFill>
                <a:latin typeface="Comic Sans MS" pitchFamily="66" charset="0"/>
              </a:rPr>
              <a:t>simulated </a:t>
            </a:r>
            <a:r>
              <a:rPr lang="en-US" sz="1600" dirty="0" smtClean="0">
                <a:solidFill>
                  <a:srgbClr val="0000FF"/>
                </a:solidFill>
                <a:latin typeface="Comic Sans MS" pitchFamily="66" charset="0"/>
              </a:rPr>
              <a:t>using ESME 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278177" y="1706940"/>
            <a:ext cx="3865823" cy="3090703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Each bunch profile is repeated to produce a </a:t>
            </a:r>
            <a:r>
              <a:rPr lang="en-US" sz="3200" dirty="0" smtClean="0">
                <a:latin typeface="Comic Sans MS" pitchFamily="66" charset="0"/>
              </a:rPr>
              <a:t>LHC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batch of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288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bunches for 25 nsec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case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144 bunches for 50 nsec case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      with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200ns gaps between PS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batches in both cases</a:t>
            </a:r>
            <a:endParaRPr lang="en-US" sz="32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3600" dirty="0" smtClean="0">
                <a:latin typeface="Comic Sans MS" pitchFamily="66" charset="0"/>
              </a:rPr>
              <a:t>    As an input to the </a:t>
            </a:r>
            <a:r>
              <a:rPr lang="en-US" sz="3600" dirty="0" smtClean="0">
                <a:latin typeface="Comic Sans MS" pitchFamily="66" charset="0"/>
              </a:rPr>
              <a:t>ECLOUD and </a:t>
            </a:r>
            <a:r>
              <a:rPr lang="en-US" sz="3600" dirty="0" err="1" smtClean="0">
                <a:latin typeface="Comic Sans MS" pitchFamily="66" charset="0"/>
              </a:rPr>
              <a:t>PyECLOUD</a:t>
            </a:r>
            <a:r>
              <a:rPr lang="en-US" sz="3600" dirty="0" smtClean="0">
                <a:latin typeface="Comic Sans MS" pitchFamily="66" charset="0"/>
              </a:rPr>
              <a:t> simulations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5798969" y="5645102"/>
            <a:ext cx="288783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21369" y="4764655"/>
            <a:ext cx="1822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288/144 Bunches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5822719" y="5277520"/>
            <a:ext cx="564226" cy="348707"/>
            <a:chOff x="5798969" y="5284520"/>
            <a:chExt cx="564226" cy="348707"/>
          </a:xfrm>
        </p:grpSpPr>
        <p:sp>
          <p:nvSpPr>
            <p:cNvPr id="18" name="Rectangle 17"/>
            <p:cNvSpPr/>
            <p:nvPr/>
          </p:nvSpPr>
          <p:spPr>
            <a:xfrm>
              <a:off x="5798969" y="5284520"/>
              <a:ext cx="564226" cy="3487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853350" y="5284520"/>
              <a:ext cx="4267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chemeClr val="bg1"/>
                  </a:solidFill>
                </a:rPr>
                <a:t>PS </a:t>
              </a:r>
            </a:p>
            <a:p>
              <a:pPr algn="ctr"/>
              <a:r>
                <a:rPr lang="en-US" sz="800" b="1" dirty="0" smtClean="0">
                  <a:solidFill>
                    <a:schemeClr val="bg1"/>
                  </a:solidFill>
                </a:rPr>
                <a:t>Batch</a:t>
              </a:r>
              <a:endParaRPr lang="en-US" sz="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521369" y="5275545"/>
            <a:ext cx="564226" cy="348707"/>
            <a:chOff x="5798969" y="5284520"/>
            <a:chExt cx="564226" cy="348707"/>
          </a:xfrm>
        </p:grpSpPr>
        <p:sp>
          <p:nvSpPr>
            <p:cNvPr id="39" name="Rectangle 38"/>
            <p:cNvSpPr/>
            <p:nvPr/>
          </p:nvSpPr>
          <p:spPr>
            <a:xfrm>
              <a:off x="5798969" y="5284520"/>
              <a:ext cx="564226" cy="3487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53350" y="5284520"/>
              <a:ext cx="4267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chemeClr val="bg1"/>
                  </a:solidFill>
                </a:rPr>
                <a:t>PS </a:t>
              </a:r>
            </a:p>
            <a:p>
              <a:pPr algn="ctr"/>
              <a:r>
                <a:rPr lang="en-US" sz="800" b="1" dirty="0" smtClean="0">
                  <a:solidFill>
                    <a:schemeClr val="bg1"/>
                  </a:solidFill>
                </a:rPr>
                <a:t>Batch</a:t>
              </a:r>
              <a:endParaRPr lang="en-US" sz="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245744" y="5275545"/>
            <a:ext cx="564226" cy="348707"/>
            <a:chOff x="5798969" y="5284520"/>
            <a:chExt cx="564226" cy="348707"/>
          </a:xfrm>
        </p:grpSpPr>
        <p:sp>
          <p:nvSpPr>
            <p:cNvPr id="43" name="Rectangle 42"/>
            <p:cNvSpPr/>
            <p:nvPr/>
          </p:nvSpPr>
          <p:spPr>
            <a:xfrm>
              <a:off x="5798969" y="5284520"/>
              <a:ext cx="564226" cy="3487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853350" y="5284520"/>
              <a:ext cx="4267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chemeClr val="bg1"/>
                  </a:solidFill>
                </a:rPr>
                <a:t>PS </a:t>
              </a:r>
            </a:p>
            <a:p>
              <a:pPr algn="ctr"/>
              <a:r>
                <a:rPr lang="en-US" sz="800" b="1" dirty="0" smtClean="0">
                  <a:solidFill>
                    <a:schemeClr val="bg1"/>
                  </a:solidFill>
                </a:rPr>
                <a:t>Batch</a:t>
              </a:r>
              <a:endParaRPr lang="en-US" sz="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970119" y="5287420"/>
            <a:ext cx="564226" cy="348707"/>
            <a:chOff x="5798969" y="5284520"/>
            <a:chExt cx="564226" cy="348707"/>
          </a:xfrm>
        </p:grpSpPr>
        <p:sp>
          <p:nvSpPr>
            <p:cNvPr id="47" name="Rectangle 46"/>
            <p:cNvSpPr/>
            <p:nvPr/>
          </p:nvSpPr>
          <p:spPr>
            <a:xfrm>
              <a:off x="5798969" y="5284520"/>
              <a:ext cx="564226" cy="3487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853350" y="5284520"/>
              <a:ext cx="4267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b="1" dirty="0" smtClean="0">
                  <a:solidFill>
                    <a:schemeClr val="bg1"/>
                  </a:solidFill>
                </a:rPr>
                <a:t>PS </a:t>
              </a:r>
            </a:p>
            <a:p>
              <a:pPr algn="ctr"/>
              <a:r>
                <a:rPr lang="en-US" sz="800" b="1" dirty="0" smtClean="0">
                  <a:solidFill>
                    <a:schemeClr val="bg1"/>
                  </a:solidFill>
                </a:rPr>
                <a:t>Batch</a:t>
              </a:r>
              <a:endParaRPr lang="en-US" sz="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5441565" y="5922100"/>
            <a:ext cx="12939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72/36 Bunches</a:t>
            </a:r>
            <a:endParaRPr lang="en-US" sz="1400" b="1" dirty="0"/>
          </a:p>
        </p:txBody>
      </p:sp>
      <p:sp>
        <p:nvSpPr>
          <p:cNvPr id="50" name="Up Arrow 49"/>
          <p:cNvSpPr/>
          <p:nvPr/>
        </p:nvSpPr>
        <p:spPr>
          <a:xfrm>
            <a:off x="6019800" y="5668852"/>
            <a:ext cx="138653" cy="309957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189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Comparison between ECLOUD and </a:t>
            </a:r>
            <a:r>
              <a:rPr lang="en-US" sz="3200" dirty="0" err="1" smtClean="0"/>
              <a:t>PyECLOUD</a:t>
            </a:r>
            <a:r>
              <a:rPr lang="en-US" sz="3200" dirty="0" smtClean="0"/>
              <a:t> simulations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Nov. 16-18,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 M. Bhat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E67B7-8EDA-48F3-8287-4046F0EC242A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634624" y="1254839"/>
            <a:ext cx="5794740" cy="1340640"/>
            <a:chOff x="758460" y="1357820"/>
            <a:chExt cx="5794740" cy="1340640"/>
          </a:xfrm>
        </p:grpSpPr>
        <p:pic>
          <p:nvPicPr>
            <p:cNvPr id="51205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8460" y="1357820"/>
              <a:ext cx="5794740" cy="1340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1797679" y="1908749"/>
              <a:ext cx="411515" cy="22137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950884" y="2616224"/>
            <a:ext cx="4948433" cy="3536070"/>
            <a:chOff x="243387" y="2584190"/>
            <a:chExt cx="4314825" cy="2924175"/>
          </a:xfrm>
        </p:grpSpPr>
        <p:pic>
          <p:nvPicPr>
            <p:cNvPr id="8601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3387" y="2584190"/>
              <a:ext cx="4314825" cy="2924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ight Arrow 9"/>
            <p:cNvSpPr/>
            <p:nvPr/>
          </p:nvSpPr>
          <p:spPr>
            <a:xfrm rot="762610">
              <a:off x="3307239" y="4311800"/>
              <a:ext cx="563585" cy="10472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 rot="11755352">
              <a:off x="3898747" y="4204215"/>
              <a:ext cx="437996" cy="8753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 rot="20002525">
              <a:off x="2280276" y="3980975"/>
              <a:ext cx="19342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Same Beam Intensity</a:t>
              </a:r>
              <a:endParaRPr lang="en-US" sz="16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82344" y="3015693"/>
              <a:ext cx="1010212" cy="3915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200" b="1" dirty="0" smtClean="0"/>
                <a:t>Y*=0.001233</a:t>
              </a:r>
            </a:p>
            <a:p>
              <a:pPr algn="ctr">
                <a:lnSpc>
                  <a:spcPct val="80000"/>
                </a:lnSpc>
              </a:pPr>
              <a:r>
                <a:rPr lang="en-US" sz="1200" b="1" dirty="0" smtClean="0"/>
                <a:t>R=0.25</a:t>
              </a:r>
              <a:endParaRPr lang="en-US" sz="1200" b="1" dirty="0"/>
            </a:p>
          </p:txBody>
        </p:sp>
        <p:sp>
          <p:nvSpPr>
            <p:cNvPr id="25" name="Freeform 24"/>
            <p:cNvSpPr/>
            <p:nvPr/>
          </p:nvSpPr>
          <p:spPr>
            <a:xfrm rot="18447200" flipH="1">
              <a:off x="2932834" y="3208341"/>
              <a:ext cx="147963" cy="233765"/>
            </a:xfrm>
            <a:custGeom>
              <a:avLst/>
              <a:gdLst>
                <a:gd name="connsiteX0" fmla="*/ 0 w 292894"/>
                <a:gd name="connsiteY0" fmla="*/ 0 h 21431"/>
                <a:gd name="connsiteX1" fmla="*/ 154782 w 292894"/>
                <a:gd name="connsiteY1" fmla="*/ 2381 h 21431"/>
                <a:gd name="connsiteX2" fmla="*/ 292894 w 292894"/>
                <a:gd name="connsiteY2" fmla="*/ 21431 h 2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894" h="21431">
                  <a:moveTo>
                    <a:pt x="0" y="0"/>
                  </a:moveTo>
                  <a:lnTo>
                    <a:pt x="154782" y="2381"/>
                  </a:lnTo>
                  <a:cubicBezTo>
                    <a:pt x="203598" y="5953"/>
                    <a:pt x="248246" y="13692"/>
                    <a:pt x="292894" y="21431"/>
                  </a:cubicBezTo>
                </a:path>
              </a:pathLst>
            </a:cu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3894490" y="3565704"/>
              <a:ext cx="143000" cy="131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Isosceles Triangle 26"/>
            <p:cNvSpPr/>
            <p:nvPr/>
          </p:nvSpPr>
          <p:spPr>
            <a:xfrm>
              <a:off x="3894490" y="3067398"/>
              <a:ext cx="143000" cy="13168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769412" y="2897346"/>
            <a:ext cx="12912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Agree within </a:t>
            </a:r>
          </a:p>
          <a:p>
            <a:pPr algn="ctr"/>
            <a:r>
              <a:rPr lang="en-US" sz="1600" dirty="0" smtClean="0"/>
              <a:t> </a:t>
            </a:r>
            <a:r>
              <a:rPr lang="en-US" sz="1600" dirty="0" smtClean="0"/>
              <a:t>3%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6%</a:t>
            </a:r>
            <a:endParaRPr lang="en-US" sz="1600" dirty="0"/>
          </a:p>
        </p:txBody>
      </p:sp>
      <p:sp>
        <p:nvSpPr>
          <p:cNvPr id="34" name="Up Arrow 33"/>
          <p:cNvSpPr/>
          <p:nvPr/>
        </p:nvSpPr>
        <p:spPr>
          <a:xfrm rot="16200000">
            <a:off x="5781437" y="2957148"/>
            <a:ext cx="141111" cy="7454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Up Arrow 34"/>
          <p:cNvSpPr/>
          <p:nvPr/>
        </p:nvSpPr>
        <p:spPr>
          <a:xfrm rot="16200000">
            <a:off x="5794187" y="3428748"/>
            <a:ext cx="141111" cy="7454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652356" y="5055245"/>
            <a:ext cx="133486" cy="136235"/>
          </a:xfrm>
          <a:prstGeom prst="ellips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465265" y="4419763"/>
            <a:ext cx="133486" cy="136235"/>
          </a:xfrm>
          <a:prstGeom prst="ellips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6048921" y="4090072"/>
            <a:ext cx="3051011" cy="206222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5"/>
              </a:buBlip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There quite good agreement between two codes within the uncertainties of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Selection of grid sizes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Significant digits and etc.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99316" y="2583173"/>
            <a:ext cx="32006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err="1" smtClean="0"/>
              <a:t>Heatload</a:t>
            </a:r>
            <a:r>
              <a:rPr lang="en-US" sz="1050" dirty="0" smtClean="0"/>
              <a:t> (</a:t>
            </a:r>
            <a:r>
              <a:rPr lang="en-US" sz="1050" dirty="0" err="1" smtClean="0"/>
              <a:t>PyECLOUD</a:t>
            </a:r>
            <a:r>
              <a:rPr lang="en-US" sz="1050" dirty="0" smtClean="0"/>
              <a:t>)= </a:t>
            </a:r>
          </a:p>
          <a:p>
            <a:r>
              <a:rPr lang="en-US" sz="1050" dirty="0" smtClean="0"/>
              <a:t> </a:t>
            </a:r>
            <a:r>
              <a:rPr lang="en-US" sz="1050" dirty="0" smtClean="0"/>
              <a:t>      sum(</a:t>
            </a:r>
            <a:r>
              <a:rPr lang="en-US" sz="1050" dirty="0" err="1" smtClean="0"/>
              <a:t>En_imp_eV_time</a:t>
            </a:r>
            <a:r>
              <a:rPr lang="en-US" sz="1050" dirty="0" smtClean="0"/>
              <a:t>)-sum(</a:t>
            </a:r>
            <a:r>
              <a:rPr lang="en-US" sz="1050" dirty="0" err="1" smtClean="0"/>
              <a:t>En_emit_eV_time</a:t>
            </a:r>
            <a:r>
              <a:rPr lang="en-US" sz="105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18287</TotalTime>
  <Words>409</Words>
  <Application>Microsoft Office PowerPoint</Application>
  <PresentationFormat>On-screen Show (4:3)</PresentationFormat>
  <Paragraphs>80</Paragraphs>
  <Slides>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ECLOUD vs PyECLOUD LHC Scenario Are there some issues?</vt:lpstr>
      <vt:lpstr>Motivation</vt:lpstr>
      <vt:lpstr>Longitudinal Bunch Profiles for  the HL-LHC cases @7TeV</vt:lpstr>
      <vt:lpstr>Comparison between ECLOUD and PyECLOUD simulations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cbhat</dc:creator>
  <cp:lastModifiedBy>cbhat</cp:lastModifiedBy>
  <cp:revision>346</cp:revision>
  <dcterms:created xsi:type="dcterms:W3CDTF">2011-09-28T14:33:13Z</dcterms:created>
  <dcterms:modified xsi:type="dcterms:W3CDTF">2012-08-10T09:05:15Z</dcterms:modified>
</cp:coreProperties>
</file>