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409" r:id="rId3"/>
    <p:sldId id="402" r:id="rId4"/>
    <p:sldId id="410" r:id="rId5"/>
    <p:sldId id="411" r:id="rId6"/>
    <p:sldId id="373" r:id="rId7"/>
    <p:sldId id="35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B8CDF-7A44-4B1B-9E72-1E108FD2306F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0025-9964-408B-84A8-01B52B1289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0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50025-9964-408B-84A8-01B52B1289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50025-9964-408B-84A8-01B52B1289A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32898DC-6908-4DE6-A323-5EB44BFE4B7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urorbs Clou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-27384"/>
            <a:ext cx="9180512" cy="7056784"/>
          </a:xfrm>
          <a:prstGeom prst="rect">
            <a:avLst/>
          </a:prstGeom>
          <a:noFill/>
        </p:spPr>
      </p:pic>
      <p:pic>
        <p:nvPicPr>
          <p:cNvPr id="1031" name="Picture 7" descr="http://www.ptw.de/uploads/pics/CERNlogotyp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2960A1"/>
              </a:clrFrom>
              <a:clrTo>
                <a:srgbClr val="2960A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509120"/>
            <a:ext cx="1224136" cy="1224136"/>
          </a:xfrm>
          <a:prstGeom prst="rect">
            <a:avLst/>
          </a:prstGeom>
          <a:noFill/>
        </p:spPr>
      </p:pic>
      <p:pic>
        <p:nvPicPr>
          <p:cNvPr id="119810" name="Picture 2" descr="http://verano.fis.cinvestav.mx/images/cinvestav.png"/>
          <p:cNvPicPr>
            <a:picLocks noChangeAspect="1" noChangeArrowheads="1"/>
          </p:cNvPicPr>
          <p:nvPr/>
        </p:nvPicPr>
        <p:blipFill>
          <a:blip r:embed="rId5" cstate="print">
            <a:lum bright="70000" contrast="40000"/>
          </a:blip>
          <a:srcRect/>
          <a:stretch>
            <a:fillRect/>
          </a:stretch>
        </p:blipFill>
        <p:spPr bwMode="auto">
          <a:xfrm>
            <a:off x="6583661" y="4869160"/>
            <a:ext cx="1080118" cy="1080120"/>
          </a:xfrm>
          <a:prstGeom prst="rect">
            <a:avLst/>
          </a:prstGeom>
          <a:noFill/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6512" y="2708920"/>
            <a:ext cx="9180512" cy="1470025"/>
          </a:xfrm>
        </p:spPr>
        <p:txBody>
          <a:bodyPr>
            <a:noAutofit/>
          </a:bodyPr>
          <a:lstStyle/>
          <a:p>
            <a:pPr algn="ctr"/>
            <a:r>
              <a:rPr lang="en-US" sz="4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Bunch-spacing scan for two different bunch profiles at 7 </a:t>
            </a:r>
            <a:r>
              <a:rPr lang="en-US" sz="47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</a:t>
            </a:r>
            <a:endParaRPr lang="en-US" sz="47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/>
          <a:lstStyle/>
          <a:p>
            <a:pPr algn="ctr"/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Humberto Maury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Cuna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10706"/>
            <a:ext cx="5904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E-cloud Simulation Meeting</a:t>
            </a: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3808" y="630932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February 15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2012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69776"/>
            <a:ext cx="749808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Simulation parameters for 7 </a:t>
            </a:r>
            <a:r>
              <a:rPr lang="en-US" sz="3400" dirty="0" err="1" smtClean="0"/>
              <a:t>TeV</a:t>
            </a:r>
            <a:endParaRPr lang="en-US" sz="3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204053"/>
              </p:ext>
            </p:extLst>
          </p:nvPr>
        </p:nvGraphicFramePr>
        <p:xfrm>
          <a:off x="1115616" y="1484784"/>
          <a:ext cx="7632847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659383"/>
                <a:gridCol w="644873"/>
                <a:gridCol w="504056"/>
                <a:gridCol w="1656184"/>
                <a:gridCol w="19442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spacing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intensity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R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profile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rms</a:t>
                      </a:r>
                      <a:r>
                        <a:rPr lang="en-US" sz="1600" dirty="0" smtClean="0"/>
                        <a:t> Bunch</a:t>
                      </a:r>
                      <a:r>
                        <a:rPr lang="en-US" sz="1600" baseline="0" dirty="0" smtClean="0"/>
                        <a:t> length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 ns</a:t>
                      </a:r>
                    </a:p>
                    <a:p>
                      <a:pPr algn="ctr"/>
                      <a:r>
                        <a:rPr lang="en-US" dirty="0" smtClean="0"/>
                        <a:t> –</a:t>
                      </a:r>
                    </a:p>
                    <a:p>
                      <a:pPr algn="ctr"/>
                      <a:r>
                        <a:rPr lang="en-US" dirty="0" smtClean="0"/>
                        <a:t> 50ns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x 10</a:t>
                      </a:r>
                      <a:r>
                        <a:rPr lang="en-US" baseline="30000" dirty="0" smtClean="0"/>
                        <a:t>10</a:t>
                      </a:r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1.15 x </a:t>
                      </a: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11</a:t>
                      </a:r>
                    </a:p>
                    <a:p>
                      <a:pPr algn="ctr"/>
                      <a:r>
                        <a:rPr lang="en-US" dirty="0" smtClean="0"/>
                        <a:t>1.7x 10</a:t>
                      </a:r>
                      <a:r>
                        <a:rPr lang="en-US" baseline="30000" dirty="0" smtClean="0"/>
                        <a:t>11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2.3 x 10</a:t>
                      </a:r>
                      <a:r>
                        <a:rPr lang="en-US" baseline="30000" dirty="0" smtClean="0"/>
                        <a:t>11</a:t>
                      </a:r>
                      <a:r>
                        <a:rPr lang="en-US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1.1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Gaussian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Flat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7.</a:t>
                      </a:r>
                      <a:r>
                        <a:rPr lang="en-US" baseline="0" dirty="0" smtClean="0"/>
                        <a:t> 55 cm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11.8 cm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207291"/>
              </p:ext>
            </p:extLst>
          </p:nvPr>
        </p:nvGraphicFramePr>
        <p:xfrm>
          <a:off x="611560" y="1844824"/>
          <a:ext cx="4972645" cy="3486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Graph" r:id="rId4" imgW="4184640" imgH="2933280" progId="Origin50.Graph">
                  <p:embed/>
                </p:oleObj>
              </mc:Choice>
              <mc:Fallback>
                <p:oleObj name="Graph" r:id="rId4" imgW="4184640" imgH="29332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1844824"/>
                        <a:ext cx="4972645" cy="34861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561770"/>
              </p:ext>
            </p:extLst>
          </p:nvPr>
        </p:nvGraphicFramePr>
        <p:xfrm>
          <a:off x="4572000" y="1844824"/>
          <a:ext cx="4962451" cy="349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Graph" r:id="rId6" imgW="4170240" imgH="2933280" progId="Origin50.Graph">
                  <p:embed/>
                </p:oleObj>
              </mc:Choice>
              <mc:Fallback>
                <p:oleObj name="Graph" r:id="rId6" imgW="4170240" imgH="29332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2000" y="1844824"/>
                        <a:ext cx="4962451" cy="3490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330900"/>
              </p:ext>
            </p:extLst>
          </p:nvPr>
        </p:nvGraphicFramePr>
        <p:xfrm>
          <a:off x="611560" y="1772816"/>
          <a:ext cx="4752528" cy="334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0" name="Graph" r:id="rId3" imgW="4170240" imgH="2933280" progId="Origin50.Graph">
                  <p:embed/>
                </p:oleObj>
              </mc:Choice>
              <mc:Fallback>
                <p:oleObj name="Graph" r:id="rId3" imgW="4170240" imgH="29332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1772816"/>
                        <a:ext cx="4752528" cy="3343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554703"/>
              </p:ext>
            </p:extLst>
          </p:nvPr>
        </p:nvGraphicFramePr>
        <p:xfrm>
          <a:off x="4513513" y="1772816"/>
          <a:ext cx="4811015" cy="3384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name="Graph" r:id="rId5" imgW="4170240" imgH="2933280" progId="Origin50.Graph">
                  <p:embed/>
                </p:oleObj>
              </mc:Choice>
              <mc:Fallback>
                <p:oleObj name="Graph" r:id="rId5" imgW="4170240" imgH="29332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3513" y="1772816"/>
                        <a:ext cx="4811015" cy="3384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3949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211283"/>
              </p:ext>
            </p:extLst>
          </p:nvPr>
        </p:nvGraphicFramePr>
        <p:xfrm>
          <a:off x="429300" y="116632"/>
          <a:ext cx="8519097" cy="6521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Graph" r:id="rId3" imgW="3900960" imgH="2986560" progId="Origin50.Graph">
                  <p:embed/>
                </p:oleObj>
              </mc:Choice>
              <mc:Fallback>
                <p:oleObj name="Graph" r:id="rId3" imgW="3900960" imgH="29865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9300" y="116632"/>
                        <a:ext cx="8519097" cy="6521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567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53126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Gaussian bunch profile gives higher heat load values than the flat bunch profile.</a:t>
            </a:r>
          </a:p>
          <a:p>
            <a:endParaRPr lang="en-US" dirty="0"/>
          </a:p>
          <a:p>
            <a:r>
              <a:rPr lang="en-US" dirty="0" smtClean="0"/>
              <a:t>Small bunch spacing gives considerable high heat load values</a:t>
            </a:r>
          </a:p>
          <a:p>
            <a:endParaRPr lang="en-US" dirty="0"/>
          </a:p>
          <a:p>
            <a:r>
              <a:rPr lang="en-US" dirty="0" smtClean="0"/>
              <a:t>For SEY = 1.7 there is an exponential dependence of the </a:t>
            </a:r>
            <a:r>
              <a:rPr lang="en-US" dirty="0" smtClean="0"/>
              <a:t>heat load</a:t>
            </a:r>
            <a:r>
              <a:rPr lang="en-US" dirty="0" smtClean="0"/>
              <a:t> </a:t>
            </a:r>
            <a:r>
              <a:rPr lang="en-US" dirty="0" smtClean="0"/>
              <a:t>with the inverse of the bunch spacing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Future work:  </a:t>
            </a:r>
            <a:r>
              <a:rPr lang="en-US" dirty="0" smtClean="0"/>
              <a:t>Flat profile with same Gaussian RMS bunch length (7.55 cm)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2852936"/>
            <a:ext cx="64087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</a:t>
            </a:r>
            <a:endParaRPr lang="en-US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4454</TotalTime>
  <Words>132</Words>
  <Application>Microsoft Office PowerPoint</Application>
  <PresentationFormat>On-screen Show (4:3)</PresentationFormat>
  <Paragraphs>47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Solstice</vt:lpstr>
      <vt:lpstr>Graph</vt:lpstr>
      <vt:lpstr>Bunch-spacing scan for two different bunch profiles at 7 TeV</vt:lpstr>
      <vt:lpstr>Simulation parameters for 7 TeV</vt:lpstr>
      <vt:lpstr>PowerPoint Presentation</vt:lpstr>
      <vt:lpstr>PowerPoint Presentation</vt:lpstr>
      <vt:lpstr>PowerPoint Presentation</vt:lpstr>
      <vt:lpstr>Conclusions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Cloud Simulations Update</dc:title>
  <dc:creator>Humberto Maury Cuna</dc:creator>
  <cp:lastModifiedBy>Humberto Maury Cuna</cp:lastModifiedBy>
  <cp:revision>344</cp:revision>
  <dcterms:created xsi:type="dcterms:W3CDTF">2010-11-26T08:03:10Z</dcterms:created>
  <dcterms:modified xsi:type="dcterms:W3CDTF">2012-02-15T09:39:42Z</dcterms:modified>
</cp:coreProperties>
</file>