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409" r:id="rId3"/>
    <p:sldId id="402" r:id="rId4"/>
    <p:sldId id="410" r:id="rId5"/>
    <p:sldId id="411" r:id="rId6"/>
    <p:sldId id="373" r:id="rId7"/>
    <p:sldId id="35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0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708920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Bunch-spacing scan for two different bunch profiles at 7 </a:t>
            </a:r>
            <a:r>
              <a:rPr lang="en-US" sz="47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</a:t>
            </a:r>
            <a:endParaRPr lang="en-US" sz="4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070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E-cloud Simulation Meeting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15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2012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69776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7 </a:t>
            </a:r>
            <a:r>
              <a:rPr lang="en-US" sz="3400" dirty="0" err="1" smtClean="0"/>
              <a:t>TeV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204053"/>
              </p:ext>
            </p:extLst>
          </p:nvPr>
        </p:nvGraphicFramePr>
        <p:xfrm>
          <a:off x="1115616" y="1484784"/>
          <a:ext cx="763284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504056"/>
                <a:gridCol w="1656184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R</a:t>
                      </a:r>
                      <a:endParaRPr lang="en-US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profile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rms</a:t>
                      </a:r>
                      <a:r>
                        <a:rPr lang="en-US" sz="1600" dirty="0" smtClean="0"/>
                        <a:t> Bunch</a:t>
                      </a:r>
                      <a:r>
                        <a:rPr lang="en-US" sz="1600" baseline="0" dirty="0" smtClean="0"/>
                        <a:t> length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 ns</a:t>
                      </a:r>
                    </a:p>
                    <a:p>
                      <a:pPr algn="ctr"/>
                      <a:r>
                        <a:rPr lang="en-US" dirty="0" smtClean="0"/>
                        <a:t> –</a:t>
                      </a:r>
                    </a:p>
                    <a:p>
                      <a:pPr algn="ctr"/>
                      <a:r>
                        <a:rPr lang="en-US" dirty="0" smtClean="0"/>
                        <a:t> 50ns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x 10</a:t>
                      </a:r>
                      <a:r>
                        <a:rPr lang="en-US" baseline="30000" dirty="0" smtClean="0"/>
                        <a:t>10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1.15 x </a:t>
                      </a:r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11</a:t>
                      </a:r>
                    </a:p>
                    <a:p>
                      <a:pPr algn="ctr"/>
                      <a:r>
                        <a:rPr lang="en-US" dirty="0" smtClean="0"/>
                        <a:t>1.7x 10</a:t>
                      </a:r>
                      <a:r>
                        <a:rPr lang="en-US" baseline="30000" dirty="0" smtClean="0"/>
                        <a:t>11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2.3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Gaussian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Flat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7.</a:t>
                      </a:r>
                      <a:r>
                        <a:rPr lang="en-US" baseline="0" dirty="0" smtClean="0"/>
                        <a:t> 55 cm</a:t>
                      </a:r>
                    </a:p>
                    <a:p>
                      <a:pPr algn="ctr"/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11.8 cm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207291"/>
              </p:ext>
            </p:extLst>
          </p:nvPr>
        </p:nvGraphicFramePr>
        <p:xfrm>
          <a:off x="611560" y="1844824"/>
          <a:ext cx="4972645" cy="348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Graph" r:id="rId4" imgW="4184640" imgH="2933280" progId="Origin50.Graph">
                  <p:embed/>
                </p:oleObj>
              </mc:Choice>
              <mc:Fallback>
                <p:oleObj name="Graph" r:id="rId4" imgW="4184640" imgH="293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1844824"/>
                        <a:ext cx="4972645" cy="3486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61770"/>
              </p:ext>
            </p:extLst>
          </p:nvPr>
        </p:nvGraphicFramePr>
        <p:xfrm>
          <a:off x="4572000" y="1844824"/>
          <a:ext cx="4962451" cy="349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Graph" r:id="rId6" imgW="4170240" imgH="2933280" progId="Origin50.Graph">
                  <p:embed/>
                </p:oleObj>
              </mc:Choice>
              <mc:Fallback>
                <p:oleObj name="Graph" r:id="rId6" imgW="4170240" imgH="293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0" y="1844824"/>
                        <a:ext cx="4962451" cy="349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330900"/>
              </p:ext>
            </p:extLst>
          </p:nvPr>
        </p:nvGraphicFramePr>
        <p:xfrm>
          <a:off x="611560" y="1772816"/>
          <a:ext cx="4752528" cy="334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Graph" r:id="rId3" imgW="4170240" imgH="2933280" progId="Origin50.Graph">
                  <p:embed/>
                </p:oleObj>
              </mc:Choice>
              <mc:Fallback>
                <p:oleObj name="Graph" r:id="rId3" imgW="4170240" imgH="293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772816"/>
                        <a:ext cx="4752528" cy="334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54703"/>
              </p:ext>
            </p:extLst>
          </p:nvPr>
        </p:nvGraphicFramePr>
        <p:xfrm>
          <a:off x="4513513" y="1772816"/>
          <a:ext cx="4811015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Graph" r:id="rId5" imgW="4170240" imgH="2933280" progId="Origin50.Graph">
                  <p:embed/>
                </p:oleObj>
              </mc:Choice>
              <mc:Fallback>
                <p:oleObj name="Graph" r:id="rId5" imgW="4170240" imgH="293328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13513" y="1772816"/>
                        <a:ext cx="4811015" cy="33843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394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211283"/>
              </p:ext>
            </p:extLst>
          </p:nvPr>
        </p:nvGraphicFramePr>
        <p:xfrm>
          <a:off x="429300" y="116632"/>
          <a:ext cx="8519097" cy="6521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Graph" r:id="rId3" imgW="3900960" imgH="2986560" progId="Origin50.Graph">
                  <p:embed/>
                </p:oleObj>
              </mc:Choice>
              <mc:Fallback>
                <p:oleObj name="Graph" r:id="rId3" imgW="3900960" imgH="2986560" progId="Origin50.Grap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300" y="116632"/>
                        <a:ext cx="8519097" cy="6521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67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Gaussian bunch profile gives higher heat load values than the flat bunch profile.</a:t>
            </a:r>
          </a:p>
          <a:p>
            <a:endParaRPr lang="en-US" dirty="0"/>
          </a:p>
          <a:p>
            <a:r>
              <a:rPr lang="en-US" dirty="0" smtClean="0"/>
              <a:t>Small bunch spacing gives considerable high heat load values</a:t>
            </a:r>
          </a:p>
          <a:p>
            <a:endParaRPr lang="en-US" dirty="0"/>
          </a:p>
          <a:p>
            <a:r>
              <a:rPr lang="en-US" dirty="0" smtClean="0"/>
              <a:t>For SEY = 1.7 there is an exponential dependence of the </a:t>
            </a:r>
            <a:r>
              <a:rPr lang="en-US" dirty="0" smtClean="0"/>
              <a:t>heat load</a:t>
            </a:r>
            <a:r>
              <a:rPr lang="en-US" dirty="0" smtClean="0"/>
              <a:t> </a:t>
            </a:r>
            <a:r>
              <a:rPr lang="en-US" dirty="0" smtClean="0"/>
              <a:t>with the inverse of the bunch spacing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Future work:  </a:t>
            </a:r>
            <a:r>
              <a:rPr lang="en-US" dirty="0" smtClean="0"/>
              <a:t>Flat profile with same Gaussian RMS bunch length (7.55 cm)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85293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4454</TotalTime>
  <Words>132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Graph</vt:lpstr>
      <vt:lpstr>Bunch-spacing scan for two different bunch profiles at 7 TeV</vt:lpstr>
      <vt:lpstr>Simulation parameters for 7 TeV</vt:lpstr>
      <vt:lpstr>PowerPoint Presentation</vt:lpstr>
      <vt:lpstr>PowerPoint Presentation</vt:lpstr>
      <vt:lpstr>PowerPoint Presentation</vt:lpstr>
      <vt:lpstr>Conclusions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344</cp:revision>
  <dcterms:created xsi:type="dcterms:W3CDTF">2010-11-26T08:03:10Z</dcterms:created>
  <dcterms:modified xsi:type="dcterms:W3CDTF">2012-02-15T09:39:42Z</dcterms:modified>
</cp:coreProperties>
</file>