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73" r:id="rId6"/>
    <p:sldId id="260" r:id="rId7"/>
    <p:sldId id="261" r:id="rId8"/>
    <p:sldId id="262" r:id="rId9"/>
    <p:sldId id="267" r:id="rId10"/>
    <p:sldId id="268" r:id="rId11"/>
    <p:sldId id="263" r:id="rId12"/>
    <p:sldId id="269" r:id="rId13"/>
    <p:sldId id="270" r:id="rId14"/>
    <p:sldId id="271" r:id="rId15"/>
    <p:sldId id="274" r:id="rId16"/>
    <p:sldId id="264" r:id="rId17"/>
    <p:sldId id="265" r:id="rId18"/>
    <p:sldId id="278" r:id="rId19"/>
    <p:sldId id="280" r:id="rId20"/>
    <p:sldId id="275" r:id="rId21"/>
    <p:sldId id="266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2F4"/>
    <a:srgbClr val="FB1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1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1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7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0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2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6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7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46B2-F4EB-4FAC-B150-366D5A477EDF}" type="datetimeFigureOut">
              <a:rPr lang="en-GB" smtClean="0"/>
              <a:t>13/02/2012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03B62-CA5B-4C24-A5A3-357887AF2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2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72" y="202135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Fast scrubbing optimization: e- cloud maps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73016"/>
            <a:ext cx="8305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C</a:t>
            </a:r>
            <a:r>
              <a:rPr lang="en-US" sz="2300" dirty="0" smtClean="0"/>
              <a:t>. Octavio </a:t>
            </a:r>
            <a:r>
              <a:rPr lang="en-US" sz="2300" dirty="0" smtClean="0"/>
              <a:t>Dom</a:t>
            </a:r>
            <a:r>
              <a:rPr lang="es-ES_tradnl" sz="2300" dirty="0" err="1" smtClean="0"/>
              <a:t>ínguez</a:t>
            </a:r>
            <a:endParaRPr lang="es-ES_tradnl" sz="2300" dirty="0" smtClean="0"/>
          </a:p>
          <a:p>
            <a:pPr algn="ctr"/>
            <a:endParaRPr lang="es-ES_tradnl" sz="2300" dirty="0"/>
          </a:p>
          <a:p>
            <a:pPr algn="ctr"/>
            <a:r>
              <a:rPr lang="es-ES_tradnl" sz="2000" dirty="0" err="1" smtClean="0"/>
              <a:t>Thanks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</a:t>
            </a:r>
            <a:endParaRPr lang="es-ES_tradnl" sz="2000" dirty="0" smtClean="0"/>
          </a:p>
          <a:p>
            <a:pPr algn="ctr"/>
            <a:r>
              <a:rPr lang="es-ES_tradnl" sz="2000" dirty="0"/>
              <a:t>G</a:t>
            </a:r>
            <a:r>
              <a:rPr lang="es-ES_tradnl" sz="2000" dirty="0" smtClean="0"/>
              <a:t>. Iadarola, G. </a:t>
            </a:r>
            <a:r>
              <a:rPr lang="es-ES_tradnl" sz="2000" dirty="0" smtClean="0"/>
              <a:t>Rumolo, F. Zimmermann</a:t>
            </a:r>
            <a:endParaRPr lang="es-ES_tradnl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64770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48264" y="0"/>
            <a:ext cx="19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maps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53447"/>
            <a:ext cx="8388424" cy="587189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63688" y="1196752"/>
            <a:ext cx="2001110" cy="1384995"/>
            <a:chOff x="1763688" y="1196752"/>
            <a:chExt cx="200111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763688" y="1196752"/>
              <a:ext cx="2001110" cy="1384995"/>
              <a:chOff x="1763688" y="1196752"/>
              <a:chExt cx="2001110" cy="138499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763688" y="1196752"/>
                <a:ext cx="2001110" cy="1384995"/>
                <a:chOff x="1763688" y="1196752"/>
                <a:chExt cx="2001110" cy="138499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1763688" y="1196752"/>
                  <a:ext cx="1512168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N</a:t>
                  </a:r>
                  <a:r>
                    <a:rPr lang="en-US" sz="1400" baseline="-25000" dirty="0" err="1" smtClean="0"/>
                    <a:t>b</a:t>
                  </a:r>
                  <a:r>
                    <a:rPr lang="en-US" sz="1400" dirty="0" smtClean="0"/>
                    <a:t> = 0.8∙10</a:t>
                  </a:r>
                  <a:r>
                    <a:rPr lang="en-US" sz="1400" baseline="30000" dirty="0" smtClean="0"/>
                    <a:t>11</a:t>
                  </a:r>
                  <a:r>
                    <a:rPr lang="en-US" sz="1400" dirty="0" smtClean="0"/>
                    <a:t> ppb</a:t>
                  </a:r>
                </a:p>
                <a:p>
                  <a:r>
                    <a:rPr lang="en-US" sz="1400" dirty="0" err="1"/>
                    <a:t>N</a:t>
                  </a:r>
                  <a:r>
                    <a:rPr lang="en-US" sz="1400" baseline="-25000" dirty="0" err="1"/>
                    <a:t>b</a:t>
                  </a:r>
                  <a:r>
                    <a:rPr lang="en-US" sz="1400" dirty="0"/>
                    <a:t> = </a:t>
                  </a:r>
                  <a:r>
                    <a:rPr lang="en-US" sz="1400" dirty="0" smtClean="0"/>
                    <a:t>1.1∙</a:t>
                  </a:r>
                  <a:r>
                    <a:rPr lang="en-US" sz="1400" dirty="0"/>
                    <a:t>10</a:t>
                  </a:r>
                  <a:r>
                    <a:rPr lang="en-US" sz="1400" baseline="30000" dirty="0"/>
                    <a:t>11</a:t>
                  </a:r>
                  <a:r>
                    <a:rPr lang="en-US" sz="1400" dirty="0"/>
                    <a:t> ppb</a:t>
                  </a:r>
                </a:p>
                <a:p>
                  <a:r>
                    <a:rPr lang="en-US" sz="1400" dirty="0" err="1"/>
                    <a:t>N</a:t>
                  </a:r>
                  <a:r>
                    <a:rPr lang="en-US" sz="1400" baseline="-25000" dirty="0" err="1"/>
                    <a:t>b</a:t>
                  </a:r>
                  <a:r>
                    <a:rPr lang="en-US" sz="1400" dirty="0"/>
                    <a:t> = 1</a:t>
                  </a:r>
                  <a:r>
                    <a:rPr lang="en-US" sz="1400" dirty="0" smtClean="0"/>
                    <a:t>.4∙</a:t>
                  </a:r>
                  <a:r>
                    <a:rPr lang="en-US" sz="1400" dirty="0"/>
                    <a:t>10</a:t>
                  </a:r>
                  <a:r>
                    <a:rPr lang="en-US" sz="1400" baseline="30000" dirty="0"/>
                    <a:t>11</a:t>
                  </a:r>
                  <a:r>
                    <a:rPr lang="en-US" sz="1400" dirty="0"/>
                    <a:t> ppb</a:t>
                  </a:r>
                </a:p>
                <a:p>
                  <a:r>
                    <a:rPr lang="en-US" sz="1400" dirty="0" smtClean="0"/>
                    <a:t>Identity map</a:t>
                  </a:r>
                </a:p>
                <a:p>
                  <a:r>
                    <a:rPr lang="en-US" sz="1400" dirty="0" smtClean="0"/>
                    <a:t>Fit 10</a:t>
                  </a:r>
                </a:p>
                <a:p>
                  <a:r>
                    <a:rPr lang="en-US" sz="1400" dirty="0" smtClean="0"/>
                    <a:t>Fit 10 b</a:t>
                  </a: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3253185" y="1750145"/>
                  <a:ext cx="504056" cy="72008"/>
                  <a:chOff x="3253185" y="1750145"/>
                  <a:chExt cx="504056" cy="72008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3253185" y="1786149"/>
                    <a:ext cx="504056" cy="0"/>
                  </a:xfrm>
                  <a:prstGeom prst="line">
                    <a:avLst/>
                  </a:prstGeom>
                  <a:ln>
                    <a:solidFill>
                      <a:srgbClr val="0E02F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Oval 26"/>
                  <p:cNvSpPr/>
                  <p:nvPr/>
                </p:nvSpPr>
                <p:spPr>
                  <a:xfrm>
                    <a:off x="3473204" y="1750145"/>
                    <a:ext cx="72008" cy="72008"/>
                  </a:xfrm>
                  <a:prstGeom prst="ellipse">
                    <a:avLst/>
                  </a:prstGeom>
                  <a:solidFill>
                    <a:srgbClr val="0E02F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260742" y="1522569"/>
                  <a:ext cx="504056" cy="72008"/>
                  <a:chOff x="3253185" y="1750145"/>
                  <a:chExt cx="504056" cy="72008"/>
                </a:xfrm>
                <a:solidFill>
                  <a:srgbClr val="00FF00"/>
                </a:solidFill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253185" y="1786149"/>
                    <a:ext cx="504056" cy="0"/>
                  </a:xfrm>
                  <a:prstGeom prst="line">
                    <a:avLst/>
                  </a:prstGeom>
                  <a:grpFill/>
                  <a:ln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Oval 24"/>
                  <p:cNvSpPr/>
                  <p:nvPr/>
                </p:nvSpPr>
                <p:spPr>
                  <a:xfrm>
                    <a:off x="3473204" y="1750145"/>
                    <a:ext cx="72008" cy="720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253185" y="1340768"/>
                  <a:ext cx="504056" cy="72008"/>
                  <a:chOff x="3253185" y="1750145"/>
                  <a:chExt cx="504056" cy="72008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3253185" y="1786149"/>
                    <a:ext cx="50405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Oval 22"/>
                  <p:cNvSpPr/>
                  <p:nvPr/>
                </p:nvSpPr>
                <p:spPr>
                  <a:xfrm>
                    <a:off x="3473204" y="1750145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260742" y="2011511"/>
                  <a:ext cx="50405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3253185" y="2053291"/>
                <a:ext cx="504056" cy="276999"/>
                <a:chOff x="3253185" y="2053291"/>
                <a:chExt cx="504056" cy="276999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253185" y="2204864"/>
                  <a:ext cx="504056" cy="0"/>
                </a:xfrm>
                <a:prstGeom prst="line">
                  <a:avLst/>
                </a:prstGeom>
                <a:ln>
                  <a:solidFill>
                    <a:srgbClr val="FB1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3374530" y="2053291"/>
                  <a:ext cx="2613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FB19FF"/>
                      </a:solidFill>
                    </a:rPr>
                    <a:t>x</a:t>
                  </a:r>
                  <a:endParaRPr lang="en-GB" sz="1200" dirty="0">
                    <a:solidFill>
                      <a:srgbClr val="FB19FF"/>
                    </a:solidFill>
                  </a:endParaRPr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3253185" y="2383103"/>
              <a:ext cx="504056" cy="72008"/>
              <a:chOff x="3253185" y="2383103"/>
              <a:chExt cx="504056" cy="72008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253185" y="2417720"/>
                <a:ext cx="504056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ctangle 1"/>
              <p:cNvSpPr/>
              <p:nvPr/>
            </p:nvSpPr>
            <p:spPr>
              <a:xfrm>
                <a:off x="3471905" y="2383103"/>
                <a:ext cx="72008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4860032" y="64533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rgbClr val="0070C0"/>
                </a:solidFill>
              </a:rPr>
              <a:t>max</a:t>
            </a:r>
            <a:r>
              <a:rPr lang="en-US" dirty="0" smtClean="0">
                <a:solidFill>
                  <a:srgbClr val="0070C0"/>
                </a:solidFill>
              </a:rPr>
              <a:t>=1.5 ; R=0.2 ; 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baseline="-25000" dirty="0" err="1" smtClean="0">
                <a:solidFill>
                  <a:srgbClr val="0070C0"/>
                </a:solidFill>
              </a:rPr>
              <a:t>max</a:t>
            </a:r>
            <a:r>
              <a:rPr lang="en-US" dirty="0" smtClean="0">
                <a:solidFill>
                  <a:srgbClr val="0070C0"/>
                </a:solidFill>
              </a:rPr>
              <a:t>=260 </a:t>
            </a:r>
            <a:r>
              <a:rPr lang="en-US" dirty="0" err="1" smtClean="0">
                <a:solidFill>
                  <a:srgbClr val="0070C0"/>
                </a:solidFill>
              </a:rPr>
              <a:t>eV</a:t>
            </a:r>
            <a:r>
              <a:rPr lang="en-US" dirty="0" smtClean="0">
                <a:solidFill>
                  <a:srgbClr val="0070C0"/>
                </a:solidFill>
              </a:rPr>
              <a:t> ; P=200 </a:t>
            </a:r>
            <a:r>
              <a:rPr lang="en-US" dirty="0" err="1" smtClean="0">
                <a:solidFill>
                  <a:srgbClr val="0070C0"/>
                </a:solidFill>
              </a:rPr>
              <a:t>nTorr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48264" y="0"/>
            <a:ext cx="19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maps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692696"/>
            <a:ext cx="82809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We need four maps for each parameters configuration:</a:t>
            </a:r>
          </a:p>
          <a:p>
            <a:pPr marL="800100" lvl="1" indent="-342900">
              <a:spcBef>
                <a:spcPts val="1200"/>
              </a:spcBef>
              <a:buAutoNum type="arabicParenR"/>
            </a:pPr>
            <a:r>
              <a:rPr lang="en-US" sz="1600" dirty="0" smtClean="0"/>
              <a:t>For the first “full” bunch </a:t>
            </a:r>
            <a:r>
              <a:rPr lang="en-US" sz="1600" dirty="0" smtClean="0">
                <a:sym typeface="Wingdings" pitchFamily="2" charset="2"/>
              </a:rPr>
              <a:t>M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=(</a:t>
            </a:r>
            <a:r>
              <a:rPr lang="en-US" sz="1600" dirty="0" smtClean="0">
                <a:sym typeface="Wingdings" pitchFamily="2" charset="2"/>
              </a:rPr>
              <a:t>a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[, </a:t>
            </a:r>
            <a:r>
              <a:rPr lang="en-US" sz="1600" dirty="0" smtClean="0">
                <a:sym typeface="Wingdings" pitchFamily="2" charset="2"/>
              </a:rPr>
              <a:t>b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]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*</a:t>
            </a:r>
            <a:r>
              <a:rPr lang="en-US" sz="1600" dirty="0" smtClean="0">
                <a:sym typeface="Wingdings" pitchFamily="2" charset="2"/>
              </a:rPr>
              <a:t>) </a:t>
            </a:r>
            <a:endParaRPr lang="en-US" sz="1600" dirty="0" smtClean="0">
              <a:sym typeface="Wingdings" pitchFamily="2" charset="2"/>
            </a:endParaRPr>
          </a:p>
          <a:p>
            <a:pPr marL="800100" lvl="1" indent="-342900">
              <a:buFontTx/>
              <a:buAutoNum type="arabicParenR"/>
            </a:pPr>
            <a:r>
              <a:rPr lang="en-US" sz="1600" dirty="0" smtClean="0">
                <a:sym typeface="Wingdings" pitchFamily="2" charset="2"/>
              </a:rPr>
              <a:t>For “full” bunches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M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>
                <a:sym typeface="Wingdings" pitchFamily="2" charset="2"/>
              </a:rPr>
              <a:t>=(</a:t>
            </a:r>
            <a:r>
              <a:rPr lang="en-US" sz="1600" dirty="0" smtClean="0">
                <a:sym typeface="Wingdings" pitchFamily="2" charset="2"/>
              </a:rPr>
              <a:t>a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b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 smtClean="0">
                <a:sym typeface="Wingdings" pitchFamily="2" charset="2"/>
              </a:rPr>
              <a:t>, c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>
                <a:sym typeface="Wingdings" pitchFamily="2" charset="2"/>
              </a:rPr>
              <a:t>)</a:t>
            </a:r>
          </a:p>
          <a:p>
            <a:pPr marL="800100" lvl="1" indent="-342900">
              <a:buFontTx/>
              <a:buAutoNum type="arabicParenR"/>
            </a:pPr>
            <a:r>
              <a:rPr lang="en-US" sz="1600" dirty="0" smtClean="0"/>
              <a:t>For the first “empty” bunch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M</a:t>
            </a:r>
            <a:r>
              <a:rPr lang="en-US" sz="1600" baseline="-25000" dirty="0" smtClean="0">
                <a:sym typeface="Wingdings" pitchFamily="2" charset="2"/>
              </a:rPr>
              <a:t>10</a:t>
            </a:r>
            <a:r>
              <a:rPr lang="en-US" sz="1600" dirty="0" smtClean="0">
                <a:sym typeface="Wingdings" pitchFamily="2" charset="2"/>
              </a:rPr>
              <a:t>=(a</a:t>
            </a:r>
            <a:r>
              <a:rPr lang="en-US" sz="1600" baseline="-25000" dirty="0" smtClean="0">
                <a:sym typeface="Wingdings" pitchFamily="2" charset="2"/>
              </a:rPr>
              <a:t>10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>
                <a:sym typeface="Wingdings" pitchFamily="2" charset="2"/>
              </a:rPr>
              <a:t>b</a:t>
            </a:r>
            <a:r>
              <a:rPr lang="en-US" sz="1600" baseline="-25000" dirty="0">
                <a:sym typeface="Wingdings" pitchFamily="2" charset="2"/>
              </a:rPr>
              <a:t>10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10</a:t>
            </a:r>
            <a:r>
              <a:rPr lang="en-US" sz="1600" dirty="0" smtClean="0">
                <a:sym typeface="Wingdings" pitchFamily="2" charset="2"/>
              </a:rPr>
              <a:t>)</a:t>
            </a:r>
            <a:endParaRPr lang="en-US" sz="1600" dirty="0">
              <a:sym typeface="Wingdings" pitchFamily="2" charset="2"/>
            </a:endParaRPr>
          </a:p>
          <a:p>
            <a:pPr marL="800100" lvl="1" indent="-342900">
              <a:spcAft>
                <a:spcPts val="1200"/>
              </a:spcAft>
              <a:buFontTx/>
              <a:buAutoNum type="arabicParenR"/>
            </a:pPr>
            <a:r>
              <a:rPr lang="en-US" sz="1600" dirty="0" smtClean="0"/>
              <a:t>For “</a:t>
            </a:r>
            <a:r>
              <a:rPr lang="en-US" sz="1600" dirty="0" smtClean="0"/>
              <a:t>empty” </a:t>
            </a:r>
            <a:r>
              <a:rPr lang="en-US" sz="1600" dirty="0" smtClean="0"/>
              <a:t>bunches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M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 smtClean="0">
                <a:sym typeface="Wingdings" pitchFamily="2" charset="2"/>
              </a:rPr>
              <a:t>=(a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 smtClean="0">
                <a:sym typeface="Wingdings" pitchFamily="2" charset="2"/>
              </a:rPr>
              <a:t>, b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*</a:t>
            </a:r>
            <a:r>
              <a:rPr lang="en-US" sz="1600" dirty="0" smtClean="0">
                <a:sym typeface="Wingdings" pitchFamily="2" charset="2"/>
              </a:rPr>
              <a:t> At small densities a linear map works better</a:t>
            </a:r>
            <a:endParaRPr lang="en-US" sz="1600" dirty="0" smtClean="0"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Once we have them we can reproduce whatever filling pattern we want</a:t>
            </a:r>
            <a:endParaRPr lang="en-GB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47664" y="2852936"/>
            <a:ext cx="7596336" cy="3939871"/>
            <a:chOff x="1547664" y="2852936"/>
            <a:chExt cx="7596336" cy="3939871"/>
          </a:xfrm>
        </p:grpSpPr>
        <p:sp>
          <p:nvSpPr>
            <p:cNvPr id="15" name="TextBox 14"/>
            <p:cNvSpPr txBox="1"/>
            <p:nvPr/>
          </p:nvSpPr>
          <p:spPr>
            <a:xfrm>
              <a:off x="6479704" y="6396335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Filling scheme: 72f-28e x1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852936"/>
              <a:ext cx="5628388" cy="3939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77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48264" y="0"/>
            <a:ext cx="19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maps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692696"/>
            <a:ext cx="82809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We need four maps for each parameters configuration:</a:t>
            </a:r>
          </a:p>
          <a:p>
            <a:pPr marL="800100" lvl="1" indent="-342900">
              <a:spcBef>
                <a:spcPts val="1200"/>
              </a:spcBef>
              <a:buAutoNum type="arabicParenR"/>
            </a:pPr>
            <a:r>
              <a:rPr lang="en-US" sz="1600" dirty="0" smtClean="0"/>
              <a:t>For the first “full” bunch </a:t>
            </a:r>
            <a:r>
              <a:rPr lang="en-US" sz="1600" dirty="0" smtClean="0">
                <a:sym typeface="Wingdings" pitchFamily="2" charset="2"/>
              </a:rPr>
              <a:t>M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=(</a:t>
            </a:r>
            <a:r>
              <a:rPr lang="en-US" sz="1600" dirty="0" smtClean="0">
                <a:sym typeface="Wingdings" pitchFamily="2" charset="2"/>
              </a:rPr>
              <a:t>a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[, </a:t>
            </a:r>
            <a:r>
              <a:rPr lang="en-US" sz="1600" dirty="0" smtClean="0">
                <a:sym typeface="Wingdings" pitchFamily="2" charset="2"/>
              </a:rPr>
              <a:t>b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]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*</a:t>
            </a:r>
            <a:r>
              <a:rPr lang="en-US" sz="1600" dirty="0" smtClean="0">
                <a:sym typeface="Wingdings" pitchFamily="2" charset="2"/>
              </a:rPr>
              <a:t>) </a:t>
            </a:r>
            <a:endParaRPr lang="en-US" sz="1600" dirty="0" smtClean="0">
              <a:sym typeface="Wingdings" pitchFamily="2" charset="2"/>
            </a:endParaRPr>
          </a:p>
          <a:p>
            <a:pPr marL="800100" lvl="1" indent="-342900">
              <a:buFontTx/>
              <a:buAutoNum type="arabicParenR"/>
            </a:pPr>
            <a:r>
              <a:rPr lang="en-US" sz="1600" dirty="0" smtClean="0">
                <a:sym typeface="Wingdings" pitchFamily="2" charset="2"/>
              </a:rPr>
              <a:t>For “full” bunches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M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>
                <a:sym typeface="Wingdings" pitchFamily="2" charset="2"/>
              </a:rPr>
              <a:t>=(</a:t>
            </a:r>
            <a:r>
              <a:rPr lang="en-US" sz="1600" dirty="0" smtClean="0">
                <a:sym typeface="Wingdings" pitchFamily="2" charset="2"/>
              </a:rPr>
              <a:t>a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b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 smtClean="0">
                <a:sym typeface="Wingdings" pitchFamily="2" charset="2"/>
              </a:rPr>
              <a:t>, c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>
                <a:sym typeface="Wingdings" pitchFamily="2" charset="2"/>
              </a:rPr>
              <a:t>)</a:t>
            </a:r>
          </a:p>
          <a:p>
            <a:pPr marL="800100" lvl="1" indent="-342900">
              <a:buFontTx/>
              <a:buAutoNum type="arabicParenR"/>
            </a:pPr>
            <a:r>
              <a:rPr lang="en-US" sz="1600" dirty="0" smtClean="0"/>
              <a:t>For the first “empty” bunch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M</a:t>
            </a:r>
            <a:r>
              <a:rPr lang="en-US" sz="1600" baseline="-25000" dirty="0" smtClean="0">
                <a:sym typeface="Wingdings" pitchFamily="2" charset="2"/>
              </a:rPr>
              <a:t>10</a:t>
            </a:r>
            <a:r>
              <a:rPr lang="en-US" sz="1600" dirty="0" smtClean="0">
                <a:sym typeface="Wingdings" pitchFamily="2" charset="2"/>
              </a:rPr>
              <a:t>=(a</a:t>
            </a:r>
            <a:r>
              <a:rPr lang="en-US" sz="1600" baseline="-25000" dirty="0" smtClean="0">
                <a:sym typeface="Wingdings" pitchFamily="2" charset="2"/>
              </a:rPr>
              <a:t>10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>
                <a:sym typeface="Wingdings" pitchFamily="2" charset="2"/>
              </a:rPr>
              <a:t>b</a:t>
            </a:r>
            <a:r>
              <a:rPr lang="en-US" sz="1600" baseline="-25000" dirty="0">
                <a:sym typeface="Wingdings" pitchFamily="2" charset="2"/>
              </a:rPr>
              <a:t>10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10</a:t>
            </a:r>
            <a:r>
              <a:rPr lang="en-US" sz="1600" dirty="0" smtClean="0">
                <a:sym typeface="Wingdings" pitchFamily="2" charset="2"/>
              </a:rPr>
              <a:t>)</a:t>
            </a:r>
            <a:endParaRPr lang="en-US" sz="1600" dirty="0">
              <a:sym typeface="Wingdings" pitchFamily="2" charset="2"/>
            </a:endParaRPr>
          </a:p>
          <a:p>
            <a:pPr marL="800100" lvl="1" indent="-342900">
              <a:spcAft>
                <a:spcPts val="1200"/>
              </a:spcAft>
              <a:buFontTx/>
              <a:buAutoNum type="arabicParenR"/>
            </a:pPr>
            <a:r>
              <a:rPr lang="en-US" sz="1600" dirty="0" smtClean="0"/>
              <a:t>For “empty bunches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M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 smtClean="0">
                <a:sym typeface="Wingdings" pitchFamily="2" charset="2"/>
              </a:rPr>
              <a:t>=(a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 smtClean="0">
                <a:sym typeface="Wingdings" pitchFamily="2" charset="2"/>
              </a:rPr>
              <a:t>, b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*</a:t>
            </a:r>
            <a:r>
              <a:rPr lang="en-US" sz="1600" dirty="0" smtClean="0">
                <a:sym typeface="Wingdings" pitchFamily="2" charset="2"/>
              </a:rPr>
              <a:t> At small densities a linear map works better</a:t>
            </a:r>
            <a:endParaRPr lang="en-US" sz="1600" dirty="0" smtClean="0"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Once we have them we can reproduce whatever filling pattern we want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Filling scheme: 24f-12e-36f-9e x2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51" y="2849203"/>
            <a:ext cx="5628388" cy="39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48264" y="0"/>
            <a:ext cx="19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maps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692696"/>
            <a:ext cx="82809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We need four maps for each parameters configuration:</a:t>
            </a:r>
          </a:p>
          <a:p>
            <a:pPr marL="800100" lvl="1" indent="-342900">
              <a:spcBef>
                <a:spcPts val="1200"/>
              </a:spcBef>
              <a:buAutoNum type="arabicParenR"/>
            </a:pPr>
            <a:r>
              <a:rPr lang="en-US" sz="1600" dirty="0" smtClean="0"/>
              <a:t>For the first “full” bunch </a:t>
            </a:r>
            <a:r>
              <a:rPr lang="en-US" sz="1600" dirty="0" smtClean="0">
                <a:sym typeface="Wingdings" pitchFamily="2" charset="2"/>
              </a:rPr>
              <a:t>M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=(</a:t>
            </a:r>
            <a:r>
              <a:rPr lang="en-US" sz="1600" dirty="0" smtClean="0">
                <a:sym typeface="Wingdings" pitchFamily="2" charset="2"/>
              </a:rPr>
              <a:t>a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[, </a:t>
            </a:r>
            <a:r>
              <a:rPr lang="en-US" sz="1600" dirty="0" smtClean="0">
                <a:sym typeface="Wingdings" pitchFamily="2" charset="2"/>
              </a:rPr>
              <a:t>b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01</a:t>
            </a:r>
            <a:r>
              <a:rPr lang="en-US" sz="1600" dirty="0" smtClean="0">
                <a:sym typeface="Wingdings" pitchFamily="2" charset="2"/>
              </a:rPr>
              <a:t>]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*</a:t>
            </a:r>
            <a:r>
              <a:rPr lang="en-US" sz="1600" dirty="0" smtClean="0">
                <a:sym typeface="Wingdings" pitchFamily="2" charset="2"/>
              </a:rPr>
              <a:t>) </a:t>
            </a:r>
            <a:endParaRPr lang="en-US" sz="1600" dirty="0" smtClean="0">
              <a:sym typeface="Wingdings" pitchFamily="2" charset="2"/>
            </a:endParaRPr>
          </a:p>
          <a:p>
            <a:pPr marL="800100" lvl="1" indent="-342900">
              <a:buFontTx/>
              <a:buAutoNum type="arabicParenR"/>
            </a:pPr>
            <a:r>
              <a:rPr lang="en-US" sz="1600" dirty="0" smtClean="0">
                <a:sym typeface="Wingdings" pitchFamily="2" charset="2"/>
              </a:rPr>
              <a:t>For “full” bunches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M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>
                <a:sym typeface="Wingdings" pitchFamily="2" charset="2"/>
              </a:rPr>
              <a:t>=(</a:t>
            </a:r>
            <a:r>
              <a:rPr lang="en-US" sz="1600" dirty="0" smtClean="0">
                <a:sym typeface="Wingdings" pitchFamily="2" charset="2"/>
              </a:rPr>
              <a:t>a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b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 smtClean="0">
                <a:sym typeface="Wingdings" pitchFamily="2" charset="2"/>
              </a:rPr>
              <a:t>, c</a:t>
            </a:r>
            <a:r>
              <a:rPr lang="en-US" sz="1600" baseline="-25000" dirty="0" smtClean="0">
                <a:sym typeface="Wingdings" pitchFamily="2" charset="2"/>
              </a:rPr>
              <a:t>11</a:t>
            </a:r>
            <a:r>
              <a:rPr lang="en-US" sz="1600" dirty="0">
                <a:sym typeface="Wingdings" pitchFamily="2" charset="2"/>
              </a:rPr>
              <a:t>)</a:t>
            </a:r>
          </a:p>
          <a:p>
            <a:pPr marL="800100" lvl="1" indent="-342900">
              <a:buFontTx/>
              <a:buAutoNum type="arabicParenR"/>
            </a:pPr>
            <a:r>
              <a:rPr lang="en-US" sz="1600" dirty="0" smtClean="0"/>
              <a:t>For the first “empty” bunch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M</a:t>
            </a:r>
            <a:r>
              <a:rPr lang="en-US" sz="1600" baseline="-25000" dirty="0" smtClean="0">
                <a:sym typeface="Wingdings" pitchFamily="2" charset="2"/>
              </a:rPr>
              <a:t>10</a:t>
            </a:r>
            <a:r>
              <a:rPr lang="en-US" sz="1600" dirty="0" smtClean="0">
                <a:sym typeface="Wingdings" pitchFamily="2" charset="2"/>
              </a:rPr>
              <a:t>=(a</a:t>
            </a:r>
            <a:r>
              <a:rPr lang="en-US" sz="1600" baseline="-25000" dirty="0" smtClean="0">
                <a:sym typeface="Wingdings" pitchFamily="2" charset="2"/>
              </a:rPr>
              <a:t>10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>
                <a:sym typeface="Wingdings" pitchFamily="2" charset="2"/>
              </a:rPr>
              <a:t>b</a:t>
            </a:r>
            <a:r>
              <a:rPr lang="en-US" sz="1600" baseline="-25000" dirty="0">
                <a:sym typeface="Wingdings" pitchFamily="2" charset="2"/>
              </a:rPr>
              <a:t>10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10</a:t>
            </a:r>
            <a:r>
              <a:rPr lang="en-US" sz="1600" dirty="0" smtClean="0">
                <a:sym typeface="Wingdings" pitchFamily="2" charset="2"/>
              </a:rPr>
              <a:t>)</a:t>
            </a:r>
            <a:endParaRPr lang="en-US" sz="1600" dirty="0">
              <a:sym typeface="Wingdings" pitchFamily="2" charset="2"/>
            </a:endParaRPr>
          </a:p>
          <a:p>
            <a:pPr marL="800100" lvl="1" indent="-342900">
              <a:spcAft>
                <a:spcPts val="1200"/>
              </a:spcAft>
              <a:buFontTx/>
              <a:buAutoNum type="arabicParenR"/>
            </a:pPr>
            <a:r>
              <a:rPr lang="en-US" sz="1600" dirty="0" smtClean="0"/>
              <a:t>For “empty bunches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M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 smtClean="0">
                <a:sym typeface="Wingdings" pitchFamily="2" charset="2"/>
              </a:rPr>
              <a:t>=(a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 smtClean="0">
                <a:sym typeface="Wingdings" pitchFamily="2" charset="2"/>
              </a:rPr>
              <a:t>, b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00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*</a:t>
            </a:r>
            <a:r>
              <a:rPr lang="en-US" sz="1600" dirty="0" smtClean="0">
                <a:sym typeface="Wingdings" pitchFamily="2" charset="2"/>
              </a:rPr>
              <a:t> At small densities a linear map works better</a:t>
            </a:r>
            <a:endParaRPr lang="en-US" sz="1600" dirty="0" smtClean="0"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Once we have them we can reproduce whatever filling pattern we want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Filling scheme: 24f-12e-36f-9e x6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13" y="2865554"/>
            <a:ext cx="5628388" cy="39398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141184" y="3284984"/>
            <a:ext cx="1224136" cy="523220"/>
            <a:chOff x="7236296" y="1682805"/>
            <a:chExt cx="1224136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7236296" y="1682805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map</a:t>
              </a:r>
              <a:endParaRPr lang="en-GB" sz="1400" dirty="0"/>
            </a:p>
            <a:p>
              <a:r>
                <a:rPr lang="en-US" sz="1400" dirty="0" err="1" smtClean="0"/>
                <a:t>PyEC</a:t>
              </a:r>
              <a:endParaRPr lang="en-GB" sz="14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8005713" y="2034894"/>
              <a:ext cx="72008" cy="72008"/>
            </a:xfrm>
            <a:prstGeom prst="ellipse">
              <a:avLst/>
            </a:prstGeom>
            <a:noFill/>
            <a:ln w="12700">
              <a:solidFill>
                <a:srgbClr val="0E02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07472" y="1692732"/>
              <a:ext cx="261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+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3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48264" y="0"/>
            <a:ext cx="19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maps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836712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initial pressure only matters for the first batches: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7380312" cy="516621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236296" y="1682805"/>
            <a:ext cx="1512168" cy="954107"/>
            <a:chOff x="7236296" y="1682805"/>
            <a:chExt cx="1512168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7236296" y="1682805"/>
              <a:ext cx="12241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= 2nTorr</a:t>
              </a:r>
            </a:p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r>
                <a:rPr lang="en-US" sz="1400" dirty="0"/>
                <a:t>= </a:t>
              </a:r>
              <a:r>
                <a:rPr lang="en-US" sz="1400" dirty="0" smtClean="0"/>
                <a:t>20nTorr</a:t>
              </a:r>
              <a:endParaRPr lang="en-GB" sz="1400" dirty="0"/>
            </a:p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r>
                <a:rPr lang="en-US" sz="1400" dirty="0"/>
                <a:t>= </a:t>
              </a:r>
              <a:r>
                <a:rPr lang="en-US" sz="1400" dirty="0" smtClean="0"/>
                <a:t>200nTorr</a:t>
              </a:r>
              <a:endParaRPr lang="en-GB" sz="1400" dirty="0"/>
            </a:p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r>
                <a:rPr lang="en-US" sz="1400" dirty="0"/>
                <a:t>= </a:t>
              </a:r>
              <a:r>
                <a:rPr lang="en-US" sz="1400" dirty="0" smtClean="0"/>
                <a:t>2000nTorr</a:t>
              </a:r>
              <a:endParaRPr lang="en-GB" sz="14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81344" y="2223973"/>
              <a:ext cx="72008" cy="72008"/>
            </a:xfrm>
            <a:prstGeom prst="ellipse">
              <a:avLst/>
            </a:prstGeom>
            <a:solidFill>
              <a:srgbClr val="0E0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8577782" y="2447554"/>
              <a:ext cx="72008" cy="72008"/>
            </a:xfrm>
            <a:prstGeom prst="ellipse">
              <a:avLst/>
            </a:prstGeom>
            <a:noFill/>
            <a:ln w="12700">
              <a:solidFill>
                <a:srgbClr val="FB1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79541" y="1692732"/>
              <a:ext cx="261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+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87098" y="1898031"/>
              <a:ext cx="261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FF00"/>
                  </a:solidFill>
                </a:rPr>
                <a:t>x</a:t>
              </a:r>
              <a:endParaRPr lang="en-GB" sz="12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96136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Filling scheme: 24f-12e-36f-9e x6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72585"/>
            <a:ext cx="8066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 marL="342900" indent="-342900">
              <a:buAutoNum type="arabicParenR"/>
            </a:pP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2800" b="1" baseline="300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cloud maps</a:t>
            </a:r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 smtClean="0"/>
              <a:t> Strategy for the LHC </a:t>
            </a:r>
            <a:r>
              <a:rPr lang="en-US" sz="2800" b="1" dirty="0" smtClean="0"/>
              <a:t>scrubbing + Discussion</a:t>
            </a:r>
            <a:endParaRPr lang="en-US" sz="2800" b="1" dirty="0" smtClean="0"/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7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84168" y="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Strategy for the LHC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map idea works also for the electron dose: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49491"/>
            <a:ext cx="8028384" cy="56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Strategy for the LHC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7020" y="4293096"/>
            <a:ext cx="7887468" cy="1632440"/>
            <a:chOff x="-1148075" y="762000"/>
            <a:chExt cx="9613103" cy="3102663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9804854"/>
                </p:ext>
              </p:extLst>
            </p:nvPr>
          </p:nvGraphicFramePr>
          <p:xfrm>
            <a:off x="-1148075" y="1659207"/>
            <a:ext cx="5959789" cy="1185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4" imgW="2425680" imgH="482400" progId="Equation.3">
                    <p:embed/>
                  </p:oleObj>
                </mc:Choice>
                <mc:Fallback>
                  <p:oleObj name="Equation" r:id="rId4" imgW="242568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48075" y="1659207"/>
                          <a:ext cx="5959789" cy="11853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876800" y="762000"/>
              <a:ext cx="3588228" cy="298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0  </a:t>
              </a:r>
              <a:r>
                <a:rPr lang="en-US" sz="1200" dirty="0" smtClean="0"/>
                <a:t>= Static </a:t>
              </a:r>
              <a:r>
                <a:rPr lang="en-US" sz="1200" dirty="0" smtClean="0"/>
                <a:t>pressure</a:t>
              </a:r>
            </a:p>
            <a:p>
              <a:r>
                <a:rPr lang="en-US" sz="1200" dirty="0" smtClean="0">
                  <a:latin typeface="Symbol" pitchFamily="18" charset="2"/>
                </a:rPr>
                <a:t>h</a:t>
              </a:r>
              <a:r>
                <a:rPr lang="en-US" sz="1200" baseline="-25000" dirty="0" smtClean="0"/>
                <a:t>e </a:t>
              </a:r>
              <a:r>
                <a:rPr lang="en-US" sz="1200" dirty="0" smtClean="0"/>
                <a:t>= Electron </a:t>
              </a:r>
              <a:r>
                <a:rPr lang="en-US" sz="1200" dirty="0" smtClean="0"/>
                <a:t>induced molecular </a:t>
              </a:r>
              <a:r>
                <a:rPr lang="en-US" sz="1200" dirty="0" smtClean="0"/>
                <a:t>desorption</a:t>
              </a:r>
            </a:p>
            <a:p>
              <a:r>
                <a:rPr lang="en-US" sz="1200" dirty="0" smtClean="0"/>
                <a:t>        coefficient</a:t>
              </a:r>
              <a:endParaRPr lang="en-US" sz="1200" dirty="0"/>
            </a:p>
            <a:p>
              <a:r>
                <a:rPr lang="en-US" sz="1200" i="1" dirty="0" smtClean="0"/>
                <a:t>K  </a:t>
              </a:r>
              <a:r>
                <a:rPr lang="en-US" sz="1200" dirty="0" smtClean="0"/>
                <a:t>= Boltzmann’s </a:t>
              </a:r>
              <a:r>
                <a:rPr lang="en-US" sz="1200" dirty="0" smtClean="0"/>
                <a:t>constant</a:t>
              </a:r>
            </a:p>
            <a:p>
              <a:r>
                <a:rPr lang="en-US" sz="1200" i="1" dirty="0" smtClean="0"/>
                <a:t>T  </a:t>
              </a:r>
              <a:r>
                <a:rPr lang="en-US" sz="1200" dirty="0" smtClean="0"/>
                <a:t>= Temperature</a:t>
              </a:r>
              <a:endParaRPr lang="en-US" sz="1200" dirty="0" smtClean="0"/>
            </a:p>
            <a:p>
              <a:r>
                <a:rPr lang="en-US" sz="1200" dirty="0" smtClean="0"/>
                <a:t>2</a:t>
              </a:r>
              <a:r>
                <a:rPr lang="en-US" sz="1200" i="1" dirty="0" smtClean="0"/>
                <a:t>L</a:t>
              </a:r>
              <a:r>
                <a:rPr lang="en-US" sz="1200" dirty="0" smtClean="0"/>
                <a:t>= Distance </a:t>
              </a:r>
              <a:r>
                <a:rPr lang="en-US" sz="1200" dirty="0" smtClean="0"/>
                <a:t>between two gauges</a:t>
              </a:r>
            </a:p>
            <a:p>
              <a:r>
                <a:rPr lang="en-US" sz="1200" dirty="0" smtClean="0"/>
                <a:t>2</a:t>
              </a:r>
              <a:r>
                <a:rPr lang="en-US" sz="1200" i="1" dirty="0" smtClean="0"/>
                <a:t>S</a:t>
              </a:r>
              <a:r>
                <a:rPr lang="en-US" sz="1200" dirty="0" smtClean="0"/>
                <a:t>= Pumping </a:t>
              </a:r>
              <a:r>
                <a:rPr lang="en-US" sz="1200" dirty="0" smtClean="0"/>
                <a:t>speed</a:t>
              </a:r>
            </a:p>
            <a:p>
              <a:r>
                <a:rPr lang="en-US" sz="1200" i="1" dirty="0"/>
                <a:t>c</a:t>
              </a:r>
              <a:r>
                <a:rPr lang="en-US" sz="1200" i="1" dirty="0" smtClean="0"/>
                <a:t>  </a:t>
              </a:r>
              <a:r>
                <a:rPr lang="en-US" sz="1200" dirty="0" smtClean="0"/>
                <a:t>= Specific </a:t>
              </a:r>
              <a:r>
                <a:rPr lang="en-US" sz="1200" dirty="0" smtClean="0"/>
                <a:t>molecular conductance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19588" y="3104202"/>
              <a:ext cx="1035754" cy="76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Symbol" pitchFamily="18" charset="2"/>
                </a:rPr>
                <a:t>F</a:t>
              </a:r>
              <a:r>
                <a:rPr lang="en-US" sz="2000" baseline="-25000" dirty="0" smtClean="0">
                  <a:solidFill>
                    <a:srgbClr val="0070C0"/>
                  </a:solidFill>
                </a:rPr>
                <a:t>1turn</a:t>
              </a:r>
              <a:endParaRPr lang="en-US" sz="2000" baseline="-25000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54731" y="2768925"/>
              <a:ext cx="148941" cy="594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76800" y="762000"/>
              <a:ext cx="0" cy="28429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flipH="1">
            <a:off x="4082212" y="4120049"/>
            <a:ext cx="273764" cy="5330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980728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map idea works also for the electron </a:t>
            </a:r>
            <a:r>
              <a:rPr lang="en-US" dirty="0" smtClean="0"/>
              <a:t>dose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This fact allow us to infer quickly which are the filling patterns that could optimize the scrubbing run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can prepare maps for different sets of parameters </a:t>
            </a:r>
            <a:r>
              <a:rPr lang="en-US" dirty="0"/>
              <a:t>(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baseline="-25000" dirty="0" err="1"/>
              <a:t>max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-25000" dirty="0" err="1"/>
              <a:t>max</a:t>
            </a:r>
            <a:r>
              <a:rPr lang="en-US" dirty="0"/>
              <a:t>, R, 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/>
              <a:t>) </a:t>
            </a:r>
            <a:r>
              <a:rPr lang="en-US" dirty="0" smtClean="0"/>
              <a:t>and investigate what would be the best filling scheme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Approach idea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setting limits to the electron flux for each filling pattern:</a:t>
            </a:r>
          </a:p>
          <a:p>
            <a:endParaRPr lang="en-US" dirty="0">
              <a:latin typeface="Symbol" pitchFamily="18" charset="2"/>
              <a:sym typeface="Wingdings" pitchFamily="2" charset="2"/>
            </a:endParaRPr>
          </a:p>
          <a:p>
            <a:pPr marL="285750" indent="-285750" algn="ctr">
              <a:buFont typeface="Symbol"/>
              <a:buChar char=" "/>
            </a:pPr>
            <a:r>
              <a:rPr lang="en-US" dirty="0" smtClean="0">
                <a:latin typeface="Symbol" pitchFamily="18" charset="2"/>
                <a:sym typeface="Wingdings" pitchFamily="2" charset="2"/>
              </a:rPr>
              <a:t>      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err="1" smtClean="0">
                <a:sym typeface="Wingdings" pitchFamily="2" charset="2"/>
              </a:rPr>
              <a:t>map</a:t>
            </a:r>
            <a:r>
              <a:rPr lang="en-US" dirty="0" smtClean="0">
                <a:sym typeface="Wingdings" pitchFamily="2" charset="2"/>
              </a:rPr>
              <a:t> &lt;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err="1" smtClean="0">
                <a:sym typeface="Wingdings" pitchFamily="2" charset="2"/>
              </a:rPr>
              <a:t>vacuum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(interlock pressure)</a:t>
            </a:r>
            <a:endParaRPr lang="en-US" sz="1400" baseline="-25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33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Strategy for the LHC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980728"/>
            <a:ext cx="8136904" cy="352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map idea works also for the electron </a:t>
            </a:r>
            <a:r>
              <a:rPr lang="en-US" dirty="0" smtClean="0"/>
              <a:t>dose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This fact allow us to infer quickly which are the filling patterns that could optimize the scrubbing run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can prepare maps for different sets of parameters </a:t>
            </a:r>
            <a:r>
              <a:rPr lang="en-US" dirty="0"/>
              <a:t>(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baseline="-25000" dirty="0" err="1"/>
              <a:t>max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-25000" dirty="0" err="1"/>
              <a:t>max</a:t>
            </a:r>
            <a:r>
              <a:rPr lang="en-US" dirty="0"/>
              <a:t>, R, 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/>
              <a:t>) </a:t>
            </a:r>
            <a:r>
              <a:rPr lang="en-US" dirty="0" smtClean="0"/>
              <a:t>and investigate what would be the best filling scheme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Approach idea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setting limits to the electron flux for each filling pattern:</a:t>
            </a:r>
          </a:p>
          <a:p>
            <a:endParaRPr lang="en-US" dirty="0">
              <a:latin typeface="Symbol" pitchFamily="18" charset="2"/>
              <a:sym typeface="Wingdings" pitchFamily="2" charset="2"/>
            </a:endParaRPr>
          </a:p>
          <a:p>
            <a:pPr marL="285750" indent="-285750" algn="ctr">
              <a:buFont typeface="Symbol"/>
              <a:buChar char=" "/>
            </a:pPr>
            <a:r>
              <a:rPr lang="en-US" dirty="0" smtClean="0">
                <a:latin typeface="Symbol" pitchFamily="18" charset="2"/>
                <a:sym typeface="Wingdings" pitchFamily="2" charset="2"/>
              </a:rPr>
              <a:t>      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err="1" smtClean="0">
                <a:sym typeface="Wingdings" pitchFamily="2" charset="2"/>
              </a:rPr>
              <a:t>map</a:t>
            </a:r>
            <a:r>
              <a:rPr lang="en-US" dirty="0" smtClean="0">
                <a:sym typeface="Wingdings" pitchFamily="2" charset="2"/>
              </a:rPr>
              <a:t> &lt;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err="1" smtClean="0">
                <a:sym typeface="Wingdings" pitchFamily="2" charset="2"/>
              </a:rPr>
              <a:t>vacuum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(interlock pressure)</a:t>
            </a:r>
          </a:p>
          <a:p>
            <a:pPr marL="285750" indent="-285750" algn="ctr">
              <a:buFont typeface="Symbol"/>
              <a:buChar char=" "/>
            </a:pPr>
            <a:endParaRPr lang="en-US" sz="1400" baseline="-25000" dirty="0">
              <a:sym typeface="Wingdings" pitchFamily="2" charset="2"/>
            </a:endParaRPr>
          </a:p>
          <a:p>
            <a:pPr marL="285750" indent="-285750" algn="ctr">
              <a:buFont typeface="Symbol"/>
              <a:buChar char=" "/>
            </a:pPr>
            <a:r>
              <a:rPr lang="en-US" dirty="0" smtClean="0">
                <a:latin typeface="Symbol" pitchFamily="18" charset="2"/>
                <a:sym typeface="Wingdings" pitchFamily="2" charset="2"/>
              </a:rPr>
              <a:t>                  r</a:t>
            </a:r>
            <a:r>
              <a:rPr lang="en-US" dirty="0" smtClean="0">
                <a:sym typeface="Wingdings" pitchFamily="2" charset="2"/>
              </a:rPr>
              <a:t> &lt; 3∙10</a:t>
            </a:r>
            <a:r>
              <a:rPr lang="en-US" baseline="30000" dirty="0" smtClean="0">
                <a:sym typeface="Wingdings" pitchFamily="2" charset="2"/>
              </a:rPr>
              <a:t>11</a:t>
            </a:r>
            <a:r>
              <a:rPr lang="en-US" dirty="0" smtClean="0">
                <a:sym typeface="Wingdings" pitchFamily="2" charset="2"/>
              </a:rPr>
              <a:t> m</a:t>
            </a:r>
            <a:r>
              <a:rPr lang="en-US" baseline="30000" dirty="0" smtClean="0">
                <a:sym typeface="Wingdings" pitchFamily="2" charset="2"/>
              </a:rPr>
              <a:t>-3 </a:t>
            </a:r>
            <a:r>
              <a:rPr lang="en-US" sz="1400" dirty="0" smtClean="0">
                <a:sym typeface="Wingdings" pitchFamily="2" charset="2"/>
              </a:rPr>
              <a:t>(to avoid instabilities/losses)</a:t>
            </a:r>
            <a:endParaRPr lang="en-US" sz="1600" baseline="300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12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Strategy for the LHC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980728"/>
            <a:ext cx="8136904" cy="439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map idea works also for the electron </a:t>
            </a:r>
            <a:r>
              <a:rPr lang="en-US" dirty="0" smtClean="0"/>
              <a:t>dose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This fact allow us to infer quickly which are the filling patterns that could optimize the scrubbing run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can prepare maps for different sets of parameters </a:t>
            </a:r>
            <a:r>
              <a:rPr lang="en-US" dirty="0"/>
              <a:t>(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baseline="-25000" dirty="0" err="1"/>
              <a:t>max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-25000" dirty="0" err="1"/>
              <a:t>max</a:t>
            </a:r>
            <a:r>
              <a:rPr lang="en-US" dirty="0"/>
              <a:t>, R, 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/>
              <a:t>) </a:t>
            </a:r>
            <a:r>
              <a:rPr lang="en-US" dirty="0" smtClean="0"/>
              <a:t>and investigate what would be the best filling scheme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Approach idea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setting limits to the electron flux for each filling pattern:</a:t>
            </a:r>
          </a:p>
          <a:p>
            <a:endParaRPr lang="en-US" dirty="0">
              <a:latin typeface="Symbol" pitchFamily="18" charset="2"/>
              <a:sym typeface="Wingdings" pitchFamily="2" charset="2"/>
            </a:endParaRPr>
          </a:p>
          <a:p>
            <a:pPr marL="285750" indent="-285750" algn="ctr">
              <a:buFont typeface="Symbol"/>
              <a:buChar char=" "/>
            </a:pPr>
            <a:r>
              <a:rPr lang="en-US" dirty="0" smtClean="0">
                <a:latin typeface="Symbol" pitchFamily="18" charset="2"/>
                <a:sym typeface="Wingdings" pitchFamily="2" charset="2"/>
              </a:rPr>
              <a:t>      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err="1" smtClean="0">
                <a:sym typeface="Wingdings" pitchFamily="2" charset="2"/>
              </a:rPr>
              <a:t>map</a:t>
            </a:r>
            <a:r>
              <a:rPr lang="en-US" dirty="0" smtClean="0">
                <a:sym typeface="Wingdings" pitchFamily="2" charset="2"/>
              </a:rPr>
              <a:t> &lt;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err="1" smtClean="0">
                <a:sym typeface="Wingdings" pitchFamily="2" charset="2"/>
              </a:rPr>
              <a:t>vacuum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(interlock pressure)</a:t>
            </a:r>
          </a:p>
          <a:p>
            <a:pPr marL="285750" indent="-285750" algn="ctr">
              <a:buFont typeface="Symbol"/>
              <a:buChar char=" "/>
            </a:pPr>
            <a:endParaRPr lang="en-US" sz="1400" baseline="-25000" dirty="0">
              <a:sym typeface="Wingdings" pitchFamily="2" charset="2"/>
            </a:endParaRPr>
          </a:p>
          <a:p>
            <a:pPr marL="285750" indent="-285750" algn="ctr">
              <a:buFont typeface="Symbol"/>
              <a:buChar char=" "/>
            </a:pPr>
            <a:r>
              <a:rPr lang="en-US" dirty="0" smtClean="0">
                <a:latin typeface="Symbol" pitchFamily="18" charset="2"/>
                <a:sym typeface="Wingdings" pitchFamily="2" charset="2"/>
              </a:rPr>
              <a:t>                  r</a:t>
            </a:r>
            <a:r>
              <a:rPr lang="en-US" dirty="0" smtClean="0">
                <a:sym typeface="Wingdings" pitchFamily="2" charset="2"/>
              </a:rPr>
              <a:t> &lt; 3∙10</a:t>
            </a:r>
            <a:r>
              <a:rPr lang="en-US" baseline="30000" dirty="0" smtClean="0">
                <a:sym typeface="Wingdings" pitchFamily="2" charset="2"/>
              </a:rPr>
              <a:t>11</a:t>
            </a:r>
            <a:r>
              <a:rPr lang="en-US" dirty="0" smtClean="0">
                <a:sym typeface="Wingdings" pitchFamily="2" charset="2"/>
              </a:rPr>
              <a:t> m</a:t>
            </a:r>
            <a:r>
              <a:rPr lang="en-US" baseline="30000" dirty="0" smtClean="0">
                <a:sym typeface="Wingdings" pitchFamily="2" charset="2"/>
              </a:rPr>
              <a:t>-3 </a:t>
            </a:r>
            <a:r>
              <a:rPr lang="en-US" sz="1400" dirty="0" smtClean="0">
                <a:sym typeface="Wingdings" pitchFamily="2" charset="2"/>
              </a:rPr>
              <a:t>(to avoid instabilities/losses)</a:t>
            </a:r>
          </a:p>
          <a:p>
            <a:pPr marL="285750" indent="-285750">
              <a:buFont typeface="Symbol"/>
              <a:buChar char=" "/>
            </a:pPr>
            <a:endParaRPr lang="en-US" dirty="0" smtClean="0"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We could also design filling patterns which minimize e-cloud for eventually starting with 25 ns after the LS1.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51897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Wingdings" pitchFamily="2" charset="2"/>
              </a:rPr>
              <a:t>Any </a:t>
            </a:r>
            <a:r>
              <a:rPr lang="en-US" sz="3600" b="1" dirty="0" smtClean="0">
                <a:sym typeface="Wingdings" pitchFamily="2" charset="2"/>
              </a:rPr>
              <a:t>other suggestions?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0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72585"/>
            <a:ext cx="8066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/>
              <a:t>Motivation</a:t>
            </a:r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/>
              <a:t>e</a:t>
            </a:r>
            <a:r>
              <a:rPr lang="en-US" sz="2800" b="1" baseline="30000" dirty="0" smtClean="0"/>
              <a:t>-</a:t>
            </a:r>
            <a:r>
              <a:rPr lang="en-US" sz="2800" b="1" dirty="0" smtClean="0"/>
              <a:t> cloud maps</a:t>
            </a:r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 smtClean="0"/>
              <a:t> Strategy for the LHC </a:t>
            </a:r>
            <a:r>
              <a:rPr lang="en-US" sz="2800" b="1" dirty="0" smtClean="0"/>
              <a:t>scrubbing + Discussion</a:t>
            </a:r>
            <a:endParaRPr lang="en-US" sz="2800" b="1" dirty="0" smtClean="0"/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 smtClean="0"/>
              <a:t> </a:t>
            </a:r>
            <a:r>
              <a:rPr lang="en-US" sz="2800" b="1" dirty="0" smtClean="0"/>
              <a:t>Summary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8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72585"/>
            <a:ext cx="8066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 marL="342900" indent="-342900">
              <a:buAutoNum type="arabicParenR"/>
            </a:pP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2800" b="1" baseline="300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cloud maps</a:t>
            </a:r>
          </a:p>
          <a:p>
            <a:pPr marL="342900" indent="-342900">
              <a:buAutoNum type="arabicParenR"/>
            </a:pP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Strategy for the LHC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scrubbing + Discussion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 smtClean="0"/>
              <a:t> </a:t>
            </a:r>
            <a:r>
              <a:rPr lang="en-US" sz="2800" b="1" dirty="0" smtClean="0"/>
              <a:t>Summary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7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24328" y="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Summary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892" y="1515556"/>
            <a:ext cx="83873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 map formalism can be applied to the electron cloud build up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Maps allow to make predictions very quickly (around 7 orders of magnitude compare to detailed simulation codes)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 electron dose impinging in the walls can be treated as well through maps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We can use maps to find the fastest way to optimize the scrubbing runs at the LHC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33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2636912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Thank you for your attention!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7727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72585"/>
            <a:ext cx="8066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/>
              <a:t>Motivation</a:t>
            </a:r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2800" b="1" baseline="300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cloud maps</a:t>
            </a:r>
          </a:p>
          <a:p>
            <a:pPr marL="342900" indent="-342900">
              <a:buAutoNum type="arabicParenR"/>
            </a:pP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Strategy for the LHC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scrubbing + Discussion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1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6296" y="0"/>
            <a:ext cx="167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Motivation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5536" y="836712"/>
            <a:ext cx="8443664" cy="5355312"/>
            <a:chOff x="395536" y="836712"/>
            <a:chExt cx="8443664" cy="5355312"/>
          </a:xfrm>
        </p:grpSpPr>
        <p:grpSp>
          <p:nvGrpSpPr>
            <p:cNvPr id="6" name="Group 5"/>
            <p:cNvGrpSpPr/>
            <p:nvPr/>
          </p:nvGrpSpPr>
          <p:grpSpPr>
            <a:xfrm>
              <a:off x="395536" y="836712"/>
              <a:ext cx="8443664" cy="5355312"/>
              <a:chOff x="395536" y="954008"/>
              <a:chExt cx="8443664" cy="535531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95536" y="954008"/>
                <a:ext cx="8443664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Detailed simulation codes that typically track particles (ECLOUD, </a:t>
                </a:r>
                <a:r>
                  <a:rPr lang="en-US" dirty="0" err="1" smtClean="0"/>
                  <a:t>PyECLOUD</a:t>
                </a:r>
                <a:r>
                  <a:rPr lang="en-US" dirty="0" smtClean="0"/>
                  <a:t>, CSEC, …) need a lot of time for the computation of forces and fields that affect the particles.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Maps are a way of treating the e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 cloud evolution in an abstract way.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Expressing the e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 density of one bunch (</a:t>
                </a:r>
                <a:r>
                  <a:rPr lang="en-US" dirty="0" smtClean="0">
                    <a:latin typeface="Symbol" pitchFamily="18" charset="2"/>
                  </a:rPr>
                  <a:t>r</a:t>
                </a:r>
                <a:r>
                  <a:rPr lang="en-US" baseline="-25000" dirty="0" smtClean="0"/>
                  <a:t>m+1</a:t>
                </a:r>
                <a:r>
                  <a:rPr lang="en-US" dirty="0" smtClean="0"/>
                  <a:t>) as a function of the density in the previous bunch (</a:t>
                </a:r>
                <a:r>
                  <a:rPr lang="en-US" dirty="0" err="1" smtClean="0">
                    <a:latin typeface="Symbol" pitchFamily="18" charset="2"/>
                  </a:rPr>
                  <a:t>r</a:t>
                </a:r>
                <a:r>
                  <a:rPr lang="en-US" baseline="-25000" dirty="0" err="1" smtClean="0"/>
                  <a:t>m</a:t>
                </a:r>
                <a:r>
                  <a:rPr lang="en-US" dirty="0" smtClean="0"/>
                  <a:t>) we can predict long evolutions using simple </a:t>
                </a:r>
                <a:r>
                  <a:rPr lang="en-US" dirty="0" err="1" smtClean="0"/>
                  <a:t>arithmetics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This allows to reduce the computing time in about 7 orders of magnitude!!!!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We can simulate several LHC turns in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miliseconds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Also the bunch by bunch e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 dose into the wall can be treated with maps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We can easily predict which parameters will allow for a better scrubbing</a:t>
                </a:r>
                <a:endParaRPr lang="en-GB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" name="Down Arrow 4"/>
              <p:cNvSpPr/>
              <p:nvPr/>
            </p:nvSpPr>
            <p:spPr>
              <a:xfrm>
                <a:off x="4211960" y="4077072"/>
                <a:ext cx="720080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4211960" y="5445224"/>
                <a:ext cx="720080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2980461"/>
                </p:ext>
              </p:extLst>
            </p:nvPr>
          </p:nvGraphicFramePr>
          <p:xfrm>
            <a:off x="3322534" y="3020318"/>
            <a:ext cx="2473602" cy="408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4" imgW="1460160" imgH="241200" progId="Equation.3">
                    <p:embed/>
                  </p:oleObj>
                </mc:Choice>
                <mc:Fallback>
                  <p:oleObj name="Equation" r:id="rId4" imgW="146016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22534" y="3020318"/>
                          <a:ext cx="2473602" cy="4086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764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72585"/>
            <a:ext cx="8066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/>
              <a:t>e</a:t>
            </a:r>
            <a:r>
              <a:rPr lang="en-US" sz="2800" b="1" baseline="30000" dirty="0" smtClean="0"/>
              <a:t>-</a:t>
            </a:r>
            <a:r>
              <a:rPr lang="en-US" sz="2800" b="1" dirty="0" smtClean="0"/>
              <a:t> cloud maps</a:t>
            </a:r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Strategy for the LHC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scrubbing + Discussion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7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48264" y="0"/>
            <a:ext cx="19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maps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1425987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avg. bunch-to-bunch</a:t>
            </a:r>
            <a:endParaRPr lang="en-GB" sz="1100" dirty="0"/>
          </a:p>
        </p:txBody>
      </p:sp>
      <p:sp>
        <p:nvSpPr>
          <p:cNvPr id="4" name="Oval 3"/>
          <p:cNvSpPr/>
          <p:nvPr/>
        </p:nvSpPr>
        <p:spPr>
          <a:xfrm>
            <a:off x="7035386" y="1519007"/>
            <a:ext cx="72008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9592" y="60932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72 bunches; </a:t>
            </a:r>
            <a:r>
              <a:rPr lang="en-US" dirty="0" err="1" smtClean="0">
                <a:solidFill>
                  <a:srgbClr val="002060"/>
                </a:solidFill>
              </a:rPr>
              <a:t>N</a:t>
            </a:r>
            <a:r>
              <a:rPr lang="en-US" baseline="-25000" dirty="0" err="1" smtClean="0">
                <a:solidFill>
                  <a:srgbClr val="002060"/>
                </a:solidFill>
              </a:rPr>
              <a:t>b</a:t>
            </a:r>
            <a:r>
              <a:rPr lang="en-US" dirty="0" smtClean="0">
                <a:solidFill>
                  <a:srgbClr val="002060"/>
                </a:solidFill>
              </a:rPr>
              <a:t> = 1.2∙1011 ppb; </a:t>
            </a: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rgbClr val="002060"/>
                </a:solidFill>
              </a:rPr>
              <a:t>x,y</a:t>
            </a:r>
            <a:r>
              <a:rPr lang="en-US" dirty="0" smtClean="0">
                <a:solidFill>
                  <a:srgbClr val="002060"/>
                </a:solidFill>
              </a:rPr>
              <a:t>=3.5 </a:t>
            </a: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m.rad</a:t>
            </a:r>
            <a:r>
              <a:rPr lang="en-US" dirty="0" smtClean="0">
                <a:solidFill>
                  <a:srgbClr val="002060"/>
                </a:solidFill>
              </a:rPr>
              <a:t>; R=0.5;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baseline="-25000" dirty="0" err="1" smtClean="0">
                <a:solidFill>
                  <a:srgbClr val="002060"/>
                </a:solidFill>
              </a:rPr>
              <a:t>max</a:t>
            </a:r>
            <a:r>
              <a:rPr lang="en-US" dirty="0" smtClean="0">
                <a:solidFill>
                  <a:srgbClr val="002060"/>
                </a:solidFill>
              </a:rPr>
              <a:t>=330eV; r=40 mm;</a:t>
            </a:r>
            <a:r>
              <a:rPr lang="en-US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2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4884"/>
            <a:ext cx="8692108" cy="6084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8264" y="0"/>
            <a:ext cx="19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maps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7598209" y="1738593"/>
            <a:ext cx="335496" cy="625401"/>
            <a:chOff x="7546999" y="1723479"/>
            <a:chExt cx="335496" cy="625401"/>
          </a:xfrm>
        </p:grpSpPr>
        <p:sp>
          <p:nvSpPr>
            <p:cNvPr id="3" name="Oval 2"/>
            <p:cNvSpPr/>
            <p:nvPr/>
          </p:nvSpPr>
          <p:spPr>
            <a:xfrm>
              <a:off x="7546999" y="1723479"/>
              <a:ext cx="335496" cy="28803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7740352" y="2011511"/>
              <a:ext cx="142143" cy="337369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895634" y="3523679"/>
            <a:ext cx="335496" cy="625401"/>
            <a:chOff x="7546999" y="1723479"/>
            <a:chExt cx="335496" cy="625401"/>
          </a:xfrm>
        </p:grpSpPr>
        <p:sp>
          <p:nvSpPr>
            <p:cNvPr id="13" name="Oval 12"/>
            <p:cNvSpPr/>
            <p:nvPr/>
          </p:nvSpPr>
          <p:spPr>
            <a:xfrm>
              <a:off x="7546999" y="1723479"/>
              <a:ext cx="335496" cy="28803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7740352" y="2011511"/>
              <a:ext cx="142143" cy="337369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877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50916"/>
            <a:ext cx="8388424" cy="5871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8264" y="0"/>
            <a:ext cx="19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maps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1763688" y="1196752"/>
            <a:ext cx="2001110" cy="954107"/>
            <a:chOff x="1763688" y="1196752"/>
            <a:chExt cx="2001110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1763688" y="1196752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N</a:t>
              </a:r>
              <a:r>
                <a:rPr lang="en-US" sz="1400" baseline="-25000" dirty="0" err="1" smtClean="0"/>
                <a:t>b</a:t>
              </a:r>
              <a:r>
                <a:rPr lang="en-US" sz="1400" dirty="0" smtClean="0"/>
                <a:t> = 0.8∙10</a:t>
              </a:r>
              <a:r>
                <a:rPr lang="en-US" sz="1400" baseline="30000" dirty="0" smtClean="0"/>
                <a:t>11</a:t>
              </a:r>
              <a:r>
                <a:rPr lang="en-US" sz="1400" dirty="0" smtClean="0"/>
                <a:t> ppb</a:t>
              </a:r>
            </a:p>
            <a:p>
              <a:r>
                <a:rPr lang="en-US" sz="1400" dirty="0" err="1"/>
                <a:t>N</a:t>
              </a:r>
              <a:r>
                <a:rPr lang="en-US" sz="1400" baseline="-25000" dirty="0" err="1"/>
                <a:t>b</a:t>
              </a:r>
              <a:r>
                <a:rPr lang="en-US" sz="1400" dirty="0"/>
                <a:t> = </a:t>
              </a:r>
              <a:r>
                <a:rPr lang="en-US" sz="1400" dirty="0" smtClean="0"/>
                <a:t>1.1∙</a:t>
              </a:r>
              <a:r>
                <a:rPr lang="en-US" sz="1400" dirty="0"/>
                <a:t>10</a:t>
              </a:r>
              <a:r>
                <a:rPr lang="en-US" sz="1400" baseline="30000" dirty="0"/>
                <a:t>11</a:t>
              </a:r>
              <a:r>
                <a:rPr lang="en-US" sz="1400" dirty="0"/>
                <a:t> ppb</a:t>
              </a:r>
            </a:p>
            <a:p>
              <a:r>
                <a:rPr lang="en-US" sz="1400" dirty="0" err="1"/>
                <a:t>N</a:t>
              </a:r>
              <a:r>
                <a:rPr lang="en-US" sz="1400" baseline="-25000" dirty="0" err="1"/>
                <a:t>b</a:t>
              </a:r>
              <a:r>
                <a:rPr lang="en-US" sz="1400" dirty="0"/>
                <a:t> = 1</a:t>
              </a:r>
              <a:r>
                <a:rPr lang="en-US" sz="1400" dirty="0" smtClean="0"/>
                <a:t>.4∙</a:t>
              </a:r>
              <a:r>
                <a:rPr lang="en-US" sz="1400" dirty="0"/>
                <a:t>10</a:t>
              </a:r>
              <a:r>
                <a:rPr lang="en-US" sz="1400" baseline="30000" dirty="0"/>
                <a:t>11</a:t>
              </a:r>
              <a:r>
                <a:rPr lang="en-US" sz="1400" dirty="0"/>
                <a:t> ppb</a:t>
              </a:r>
            </a:p>
            <a:p>
              <a:r>
                <a:rPr lang="en-US" sz="1400" dirty="0" smtClean="0"/>
                <a:t>Identity map</a:t>
              </a:r>
              <a:endParaRPr lang="en-GB" sz="14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253185" y="1750145"/>
              <a:ext cx="504056" cy="72008"/>
              <a:chOff x="3253185" y="1750145"/>
              <a:chExt cx="504056" cy="7200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53185" y="1786149"/>
                <a:ext cx="504056" cy="0"/>
              </a:xfrm>
              <a:prstGeom prst="line">
                <a:avLst/>
              </a:prstGeom>
              <a:ln>
                <a:solidFill>
                  <a:srgbClr val="0E02F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3473204" y="1750145"/>
                <a:ext cx="72008" cy="72008"/>
              </a:xfrm>
              <a:prstGeom prst="ellipse">
                <a:avLst/>
              </a:prstGeom>
              <a:solidFill>
                <a:srgbClr val="0E02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260742" y="1522569"/>
              <a:ext cx="504056" cy="72008"/>
              <a:chOff x="3253185" y="1750145"/>
              <a:chExt cx="504056" cy="72008"/>
            </a:xfrm>
            <a:solidFill>
              <a:srgbClr val="00FF00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253185" y="1786149"/>
                <a:ext cx="504056" cy="0"/>
              </a:xfrm>
              <a:prstGeom prst="line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3473204" y="1750145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253185" y="1340768"/>
              <a:ext cx="504056" cy="72008"/>
              <a:chOff x="3253185" y="1750145"/>
              <a:chExt cx="504056" cy="7200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253185" y="1786149"/>
                <a:ext cx="50405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3473204" y="1750145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3260742" y="2011511"/>
              <a:ext cx="5040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860032" y="64533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rgbClr val="0070C0"/>
                </a:solidFill>
              </a:rPr>
              <a:t>max</a:t>
            </a:r>
            <a:r>
              <a:rPr lang="en-US" dirty="0" smtClean="0">
                <a:solidFill>
                  <a:srgbClr val="0070C0"/>
                </a:solidFill>
              </a:rPr>
              <a:t>=1.5 ; R=0.2 ; 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baseline="-25000" dirty="0" err="1" smtClean="0">
                <a:solidFill>
                  <a:srgbClr val="0070C0"/>
                </a:solidFill>
              </a:rPr>
              <a:t>max</a:t>
            </a:r>
            <a:r>
              <a:rPr lang="en-US" dirty="0" smtClean="0">
                <a:solidFill>
                  <a:srgbClr val="0070C0"/>
                </a:solidFill>
              </a:rPr>
              <a:t>=260 </a:t>
            </a:r>
            <a:r>
              <a:rPr lang="en-US" dirty="0" err="1" smtClean="0">
                <a:solidFill>
                  <a:srgbClr val="0070C0"/>
                </a:solidFill>
              </a:rPr>
              <a:t>eV</a:t>
            </a:r>
            <a:r>
              <a:rPr lang="en-US" dirty="0" smtClean="0">
                <a:solidFill>
                  <a:srgbClr val="0070C0"/>
                </a:solidFill>
              </a:rPr>
              <a:t> ; P=200 </a:t>
            </a:r>
            <a:r>
              <a:rPr lang="en-US" dirty="0" err="1" smtClean="0">
                <a:solidFill>
                  <a:srgbClr val="0070C0"/>
                </a:solidFill>
              </a:rPr>
              <a:t>nTorr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48264" y="0"/>
            <a:ext cx="19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maps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53447"/>
            <a:ext cx="8388424" cy="587189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63688" y="1196752"/>
            <a:ext cx="2001110" cy="1169551"/>
            <a:chOff x="1763688" y="1196752"/>
            <a:chExt cx="2001110" cy="1169551"/>
          </a:xfrm>
        </p:grpSpPr>
        <p:grpSp>
          <p:nvGrpSpPr>
            <p:cNvPr id="10" name="Group 9"/>
            <p:cNvGrpSpPr/>
            <p:nvPr/>
          </p:nvGrpSpPr>
          <p:grpSpPr>
            <a:xfrm>
              <a:off x="1763688" y="1196752"/>
              <a:ext cx="2001110" cy="1169551"/>
              <a:chOff x="1763688" y="1196752"/>
              <a:chExt cx="2001110" cy="116955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763688" y="1196752"/>
                <a:ext cx="151216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N</a:t>
                </a:r>
                <a:r>
                  <a:rPr lang="en-US" sz="1400" baseline="-25000" dirty="0" err="1" smtClean="0"/>
                  <a:t>b</a:t>
                </a:r>
                <a:r>
                  <a:rPr lang="en-US" sz="1400" dirty="0" smtClean="0"/>
                  <a:t> = 0.8∙10</a:t>
                </a:r>
                <a:r>
                  <a:rPr lang="en-US" sz="1400" baseline="30000" dirty="0" smtClean="0"/>
                  <a:t>11</a:t>
                </a:r>
                <a:r>
                  <a:rPr lang="en-US" sz="1400" dirty="0" smtClean="0"/>
                  <a:t> ppb</a:t>
                </a:r>
              </a:p>
              <a:p>
                <a:r>
                  <a:rPr lang="en-US" sz="1400" dirty="0" err="1"/>
                  <a:t>N</a:t>
                </a:r>
                <a:r>
                  <a:rPr lang="en-US" sz="1400" baseline="-25000" dirty="0" err="1"/>
                  <a:t>b</a:t>
                </a:r>
                <a:r>
                  <a:rPr lang="en-US" sz="1400" dirty="0"/>
                  <a:t> = </a:t>
                </a:r>
                <a:r>
                  <a:rPr lang="en-US" sz="1400" dirty="0" smtClean="0"/>
                  <a:t>1.1∙</a:t>
                </a:r>
                <a:r>
                  <a:rPr lang="en-US" sz="1400" dirty="0"/>
                  <a:t>10</a:t>
                </a:r>
                <a:r>
                  <a:rPr lang="en-US" sz="1400" baseline="30000" dirty="0"/>
                  <a:t>11</a:t>
                </a:r>
                <a:r>
                  <a:rPr lang="en-US" sz="1400" dirty="0"/>
                  <a:t> ppb</a:t>
                </a:r>
              </a:p>
              <a:p>
                <a:r>
                  <a:rPr lang="en-US" sz="1400" dirty="0" err="1"/>
                  <a:t>N</a:t>
                </a:r>
                <a:r>
                  <a:rPr lang="en-US" sz="1400" baseline="-25000" dirty="0" err="1"/>
                  <a:t>b</a:t>
                </a:r>
                <a:r>
                  <a:rPr lang="en-US" sz="1400" dirty="0"/>
                  <a:t> = 1</a:t>
                </a:r>
                <a:r>
                  <a:rPr lang="en-US" sz="1400" dirty="0" smtClean="0"/>
                  <a:t>.4∙</a:t>
                </a:r>
                <a:r>
                  <a:rPr lang="en-US" sz="1400" dirty="0"/>
                  <a:t>10</a:t>
                </a:r>
                <a:r>
                  <a:rPr lang="en-US" sz="1400" baseline="30000" dirty="0"/>
                  <a:t>11</a:t>
                </a:r>
                <a:r>
                  <a:rPr lang="en-US" sz="1400" dirty="0"/>
                  <a:t> ppb</a:t>
                </a:r>
              </a:p>
              <a:p>
                <a:r>
                  <a:rPr lang="en-US" sz="1400" dirty="0" smtClean="0"/>
                  <a:t>Identity map</a:t>
                </a:r>
              </a:p>
              <a:p>
                <a:r>
                  <a:rPr lang="en-US" sz="1400" dirty="0" smtClean="0"/>
                  <a:t>Fit 10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253185" y="1750145"/>
                <a:ext cx="504056" cy="72008"/>
                <a:chOff x="3253185" y="1750145"/>
                <a:chExt cx="504056" cy="72008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253185" y="1786149"/>
                  <a:ext cx="504056" cy="0"/>
                </a:xfrm>
                <a:prstGeom prst="line">
                  <a:avLst/>
                </a:prstGeom>
                <a:ln>
                  <a:solidFill>
                    <a:srgbClr val="0E02F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3473204" y="1750145"/>
                  <a:ext cx="72008" cy="72008"/>
                </a:xfrm>
                <a:prstGeom prst="ellipse">
                  <a:avLst/>
                </a:prstGeom>
                <a:solidFill>
                  <a:srgbClr val="0E02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3260742" y="1522569"/>
                <a:ext cx="504056" cy="72008"/>
                <a:chOff x="3253185" y="1750145"/>
                <a:chExt cx="504056" cy="72008"/>
              </a:xfrm>
              <a:solidFill>
                <a:srgbClr val="00FF00"/>
              </a:solidFill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253185" y="1786149"/>
                  <a:ext cx="504056" cy="0"/>
                </a:xfrm>
                <a:prstGeom prst="line">
                  <a:avLst/>
                </a:prstGeom>
                <a:grpFill/>
                <a:ln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/>
                <p:cNvSpPr/>
                <p:nvPr/>
              </p:nvSpPr>
              <p:spPr>
                <a:xfrm>
                  <a:off x="3473204" y="1750145"/>
                  <a:ext cx="72008" cy="7200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253185" y="1340768"/>
                <a:ext cx="504056" cy="72008"/>
                <a:chOff x="3253185" y="1750145"/>
                <a:chExt cx="504056" cy="72008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253185" y="1786149"/>
                  <a:ext cx="504056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/>
                <p:cNvSpPr/>
                <p:nvPr/>
              </p:nvSpPr>
              <p:spPr>
                <a:xfrm>
                  <a:off x="3473204" y="1750145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3260742" y="2011511"/>
                <a:ext cx="50405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3253185" y="2053291"/>
              <a:ext cx="504056" cy="276999"/>
              <a:chOff x="3253185" y="2053291"/>
              <a:chExt cx="504056" cy="276999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3253185" y="2204864"/>
                <a:ext cx="504056" cy="0"/>
              </a:xfrm>
              <a:prstGeom prst="line">
                <a:avLst/>
              </a:prstGeom>
              <a:ln>
                <a:solidFill>
                  <a:srgbClr val="FB1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374530" y="2053291"/>
                <a:ext cx="2613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B19FF"/>
                    </a:solidFill>
                  </a:rPr>
                  <a:t>x</a:t>
                </a:r>
                <a:endParaRPr lang="en-GB" sz="1200" dirty="0">
                  <a:solidFill>
                    <a:srgbClr val="FB19FF"/>
                  </a:solidFill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4860032" y="64533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rgbClr val="0070C0"/>
                </a:solidFill>
              </a:rPr>
              <a:t>max</a:t>
            </a:r>
            <a:r>
              <a:rPr lang="en-US" dirty="0" smtClean="0">
                <a:solidFill>
                  <a:srgbClr val="0070C0"/>
                </a:solidFill>
              </a:rPr>
              <a:t>=1.5 ; R=0.2 ; 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baseline="-25000" dirty="0" err="1" smtClean="0">
                <a:solidFill>
                  <a:srgbClr val="0070C0"/>
                </a:solidFill>
              </a:rPr>
              <a:t>max</a:t>
            </a:r>
            <a:r>
              <a:rPr lang="en-US" dirty="0" smtClean="0">
                <a:solidFill>
                  <a:srgbClr val="0070C0"/>
                </a:solidFill>
              </a:rPr>
              <a:t>=260 </a:t>
            </a:r>
            <a:r>
              <a:rPr lang="en-US" dirty="0" err="1" smtClean="0">
                <a:solidFill>
                  <a:srgbClr val="0070C0"/>
                </a:solidFill>
              </a:rPr>
              <a:t>eV</a:t>
            </a:r>
            <a:r>
              <a:rPr lang="en-US" dirty="0" smtClean="0">
                <a:solidFill>
                  <a:srgbClr val="0070C0"/>
                </a:solidFill>
              </a:rPr>
              <a:t> ; P=200 </a:t>
            </a:r>
            <a:r>
              <a:rPr lang="en-US" dirty="0" err="1" smtClean="0">
                <a:solidFill>
                  <a:srgbClr val="0070C0"/>
                </a:solidFill>
              </a:rPr>
              <a:t>nTorr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1252</Words>
  <Application>Microsoft Office PowerPoint</Application>
  <PresentationFormat>On-screen Show (4:3)</PresentationFormat>
  <Paragraphs>208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Octavio Dominguez Sanchez De La Blanca</dc:creator>
  <cp:lastModifiedBy>Octavio Dominguez Sanchez De La Blanca</cp:lastModifiedBy>
  <cp:revision>35</cp:revision>
  <dcterms:created xsi:type="dcterms:W3CDTF">2012-02-09T09:42:44Z</dcterms:created>
  <dcterms:modified xsi:type="dcterms:W3CDTF">2012-02-15T09:23:13Z</dcterms:modified>
</cp:coreProperties>
</file>