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Default Extension="tiff" ContentType="image/tif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notesSlides/notesSlide37.xml" ContentType="application/vnd.openxmlformats-officedocument.presentationml.notesSlide+xml"/>
  <Default Extension="jpeg" ContentType="image/jpeg"/>
  <Override PartName="/ppt/notesSlides/notesSlide5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sldIdLst>
    <p:sldId id="311" r:id="rId2"/>
    <p:sldId id="728" r:id="rId3"/>
    <p:sldId id="731" r:id="rId4"/>
    <p:sldId id="657" r:id="rId5"/>
    <p:sldId id="732" r:id="rId6"/>
    <p:sldId id="683" r:id="rId7"/>
    <p:sldId id="684" r:id="rId8"/>
    <p:sldId id="685" r:id="rId9"/>
    <p:sldId id="688" r:id="rId10"/>
    <p:sldId id="734" r:id="rId11"/>
    <p:sldId id="658" r:id="rId12"/>
    <p:sldId id="687" r:id="rId13"/>
    <p:sldId id="692" r:id="rId14"/>
    <p:sldId id="691" r:id="rId15"/>
    <p:sldId id="690" r:id="rId16"/>
    <p:sldId id="735" r:id="rId17"/>
    <p:sldId id="693" r:id="rId18"/>
    <p:sldId id="706" r:id="rId19"/>
    <p:sldId id="694" r:id="rId20"/>
    <p:sldId id="695" r:id="rId21"/>
    <p:sldId id="696" r:id="rId22"/>
    <p:sldId id="697" r:id="rId23"/>
    <p:sldId id="698" r:id="rId24"/>
    <p:sldId id="707" r:id="rId25"/>
    <p:sldId id="699" r:id="rId26"/>
    <p:sldId id="700" r:id="rId27"/>
    <p:sldId id="701" r:id="rId28"/>
    <p:sldId id="708" r:id="rId29"/>
    <p:sldId id="703" r:id="rId30"/>
    <p:sldId id="704" r:id="rId31"/>
    <p:sldId id="705" r:id="rId32"/>
    <p:sldId id="736" r:id="rId33"/>
    <p:sldId id="679" r:id="rId34"/>
    <p:sldId id="680" r:id="rId35"/>
    <p:sldId id="681" r:id="rId36"/>
    <p:sldId id="740" r:id="rId37"/>
    <p:sldId id="739" r:id="rId38"/>
    <p:sldId id="676" r:id="rId39"/>
    <p:sldId id="677" r:id="rId40"/>
    <p:sldId id="678" r:id="rId41"/>
    <p:sldId id="673" r:id="rId42"/>
    <p:sldId id="741" r:id="rId43"/>
    <p:sldId id="726" r:id="rId44"/>
    <p:sldId id="738" r:id="rId45"/>
    <p:sldId id="725" r:id="rId46"/>
    <p:sldId id="710" r:id="rId47"/>
    <p:sldId id="712" r:id="rId48"/>
    <p:sldId id="713" r:id="rId49"/>
    <p:sldId id="714" r:id="rId50"/>
    <p:sldId id="715" r:id="rId51"/>
    <p:sldId id="716" r:id="rId52"/>
    <p:sldId id="717" r:id="rId53"/>
    <p:sldId id="718" r:id="rId54"/>
    <p:sldId id="719" r:id="rId55"/>
    <p:sldId id="720" r:id="rId56"/>
    <p:sldId id="721" r:id="rId57"/>
    <p:sldId id="723" r:id="rId58"/>
    <p:sldId id="722" r:id="rId59"/>
    <p:sldId id="724" r:id="rId60"/>
    <p:sldId id="742" r:id="rId61"/>
    <p:sldId id="727" r:id="rId62"/>
    <p:sldId id="644" r:id="rId63"/>
    <p:sldId id="640" r:id="rId64"/>
    <p:sldId id="540" r:id="rId65"/>
    <p:sldId id="656" r:id="rId66"/>
    <p:sldId id="646" r:id="rId67"/>
    <p:sldId id="647" r:id="rId68"/>
    <p:sldId id="648" r:id="rId69"/>
    <p:sldId id="649" r:id="rId70"/>
    <p:sldId id="689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4A7DB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00" autoAdjust="0"/>
    <p:restoredTop sz="91577" autoAdjust="0"/>
  </p:normalViewPr>
  <p:slideViewPr>
    <p:cSldViewPr>
      <p:cViewPr>
        <p:scale>
          <a:sx n="75" d="100"/>
          <a:sy n="75" d="100"/>
        </p:scale>
        <p:origin x="-1146" y="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7E6B6-6934-42B1-8404-34BD2A9DD528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23607-2240-4054-9CC5-036C37FE40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9557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3607-2240-4054-9CC5-036C37FE407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20A0B-B7F7-497A-AEF5-90347360104E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84751-89F5-47DB-9953-D3AD086FB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20A0B-B7F7-497A-AEF5-90347360104E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84751-89F5-47DB-9953-D3AD086FB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20A0B-B7F7-497A-AEF5-90347360104E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84751-89F5-47DB-9953-D3AD086FB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20A0B-B7F7-497A-AEF5-90347360104E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84751-89F5-47DB-9953-D3AD086FB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20A0B-B7F7-497A-AEF5-90347360104E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84751-89F5-47DB-9953-D3AD086FB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20A0B-B7F7-497A-AEF5-90347360104E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84751-89F5-47DB-9953-D3AD086FB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20A0B-B7F7-497A-AEF5-90347360104E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84751-89F5-47DB-9953-D3AD086FB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20A0B-B7F7-497A-AEF5-90347360104E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84751-89F5-47DB-9953-D3AD086FB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20A0B-B7F7-497A-AEF5-90347360104E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84751-89F5-47DB-9953-D3AD086FB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20A0B-B7F7-497A-AEF5-90347360104E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84751-89F5-47DB-9953-D3AD086FB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20A0B-B7F7-497A-AEF5-90347360104E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84751-89F5-47DB-9953-D3AD086FB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20A0B-B7F7-497A-AEF5-90347360104E}" type="datetimeFigureOut">
              <a:rPr lang="en-US" smtClean="0"/>
              <a:pPr/>
              <a:t>2/28/2012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84751-89F5-47DB-9953-D3AD086FB4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emf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emf"/><Relationship Id="rId4" Type="http://schemas.openxmlformats.org/officeDocument/2006/relationships/image" Target="../media/image1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1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1.gif"/><Relationship Id="rId4" Type="http://schemas.openxmlformats.org/officeDocument/2006/relationships/image" Target="../media/image24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emf"/><Relationship Id="rId5" Type="http://schemas.openxmlformats.org/officeDocument/2006/relationships/image" Target="../media/image1.gif"/><Relationship Id="rId4" Type="http://schemas.openxmlformats.org/officeDocument/2006/relationships/image" Target="../media/image34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emf"/><Relationship Id="rId5" Type="http://schemas.openxmlformats.org/officeDocument/2006/relationships/image" Target="../media/image1.gif"/><Relationship Id="rId4" Type="http://schemas.openxmlformats.org/officeDocument/2006/relationships/image" Target="../media/image3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emf"/><Relationship Id="rId5" Type="http://schemas.openxmlformats.org/officeDocument/2006/relationships/image" Target="../media/image1.gif"/><Relationship Id="rId4" Type="http://schemas.openxmlformats.org/officeDocument/2006/relationships/image" Target="../media/image38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emf"/><Relationship Id="rId5" Type="http://schemas.openxmlformats.org/officeDocument/2006/relationships/image" Target="../media/image1.gif"/><Relationship Id="rId4" Type="http://schemas.openxmlformats.org/officeDocument/2006/relationships/image" Target="../media/image40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emf"/><Relationship Id="rId5" Type="http://schemas.openxmlformats.org/officeDocument/2006/relationships/image" Target="../media/image1.gif"/><Relationship Id="rId4" Type="http://schemas.openxmlformats.org/officeDocument/2006/relationships/image" Target="../media/image42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emf"/><Relationship Id="rId5" Type="http://schemas.openxmlformats.org/officeDocument/2006/relationships/image" Target="../media/image1.gif"/><Relationship Id="rId4" Type="http://schemas.openxmlformats.org/officeDocument/2006/relationships/image" Target="../media/image44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emf"/><Relationship Id="rId5" Type="http://schemas.openxmlformats.org/officeDocument/2006/relationships/image" Target="../media/image1.gif"/><Relationship Id="rId4" Type="http://schemas.openxmlformats.org/officeDocument/2006/relationships/image" Target="../media/image46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emf"/><Relationship Id="rId5" Type="http://schemas.openxmlformats.org/officeDocument/2006/relationships/image" Target="../media/image1.gif"/><Relationship Id="rId4" Type="http://schemas.openxmlformats.org/officeDocument/2006/relationships/image" Target="../media/image48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emf"/><Relationship Id="rId4" Type="http://schemas.openxmlformats.org/officeDocument/2006/relationships/image" Target="../media/image1.gi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gif"/><Relationship Id="rId4" Type="http://schemas.openxmlformats.org/officeDocument/2006/relationships/image" Target="../media/image51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emf"/><Relationship Id="rId5" Type="http://schemas.openxmlformats.org/officeDocument/2006/relationships/image" Target="../media/image1.gif"/><Relationship Id="rId4" Type="http://schemas.openxmlformats.org/officeDocument/2006/relationships/image" Target="../media/image55.emf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1.gif"/><Relationship Id="rId4" Type="http://schemas.openxmlformats.org/officeDocument/2006/relationships/image" Target="../media/image23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7"/>
          <p:cNvSpPr txBox="1"/>
          <p:nvPr/>
        </p:nvSpPr>
        <p:spPr>
          <a:xfrm>
            <a:off x="0" y="25908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2"/>
                </a:solidFill>
                <a:latin typeface="Calibri" pitchFamily="34" charset="0"/>
              </a:rPr>
              <a:t>PyEcloud</a:t>
            </a:r>
            <a:r>
              <a:rPr lang="en-US" sz="3200" b="1" dirty="0" smtClean="0">
                <a:solidFill>
                  <a:schemeClr val="tx2"/>
                </a:solidFill>
                <a:latin typeface="Calibri" pitchFamily="34" charset="0"/>
              </a:rPr>
              <a:t> simulations for the LHC</a:t>
            </a:r>
            <a:endParaRPr lang="en-US" sz="32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0" y="3729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G. </a:t>
            </a:r>
            <a:r>
              <a:rPr lang="en-US" sz="2400" dirty="0" err="1" smtClean="0">
                <a:solidFill>
                  <a:schemeClr val="tx2"/>
                </a:solidFill>
                <a:latin typeface="Calibri" pitchFamily="34" charset="0"/>
              </a:rPr>
              <a:t>Iadarola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, G. </a:t>
            </a:r>
            <a:r>
              <a:rPr lang="en-US" sz="2400" dirty="0" err="1" smtClean="0">
                <a:solidFill>
                  <a:schemeClr val="tx2"/>
                </a:solidFill>
                <a:latin typeface="Calibri" pitchFamily="34" charset="0"/>
              </a:rPr>
              <a:t>Rumolo</a:t>
            </a: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0" y="618118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E-cloud simulation meeting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15/02/2012</a:t>
            </a:r>
            <a:endParaRPr lang="en-US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4" name="Gruppo 23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6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7"/>
          <p:cNvSpPr txBox="1"/>
          <p:nvPr/>
        </p:nvSpPr>
        <p:spPr>
          <a:xfrm>
            <a:off x="0" y="46482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Calibri" pitchFamily="34" charset="0"/>
              </a:rPr>
              <a:t>Thanks to:</a:t>
            </a:r>
          </a:p>
          <a:p>
            <a:pPr algn="ctr"/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</a:rPr>
              <a:t>G. </a:t>
            </a:r>
            <a:r>
              <a:rPr lang="en-US" sz="2000" dirty="0" err="1" smtClean="0">
                <a:solidFill>
                  <a:schemeClr val="tx2"/>
                </a:solidFill>
                <a:latin typeface="Calibri" pitchFamily="34" charset="0"/>
              </a:rPr>
              <a:t>Arduini</a:t>
            </a: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</a:rPr>
              <a:t>, V. </a:t>
            </a:r>
            <a:r>
              <a:rPr lang="en-US" sz="2000" dirty="0" err="1" smtClean="0">
                <a:solidFill>
                  <a:schemeClr val="tx2"/>
                </a:solidFill>
                <a:latin typeface="Calibri" pitchFamily="34" charset="0"/>
              </a:rPr>
              <a:t>Baglin</a:t>
            </a: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</a:rPr>
              <a:t>, G. </a:t>
            </a:r>
            <a:r>
              <a:rPr lang="en-US" sz="2000" dirty="0" err="1" smtClean="0">
                <a:solidFill>
                  <a:schemeClr val="tx2"/>
                </a:solidFill>
                <a:latin typeface="Calibri" pitchFamily="34" charset="0"/>
              </a:rPr>
              <a:t>Bregliozzi</a:t>
            </a: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</a:rPr>
              <a:t>, S. </a:t>
            </a:r>
            <a:r>
              <a:rPr lang="en-US" sz="2000" dirty="0" err="1" smtClean="0">
                <a:solidFill>
                  <a:schemeClr val="tx2"/>
                </a:solidFill>
                <a:latin typeface="Calibri" pitchFamily="34" charset="0"/>
              </a:rPr>
              <a:t>Claudet</a:t>
            </a: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</a:rPr>
              <a:t>, O. Dominguez, </a:t>
            </a: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</a:rPr>
              <a:t>J</a:t>
            </a: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</a:rPr>
              <a:t>. </a:t>
            </a: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</a:rPr>
              <a:t>Esteban-Muller, </a:t>
            </a:r>
          </a:p>
          <a:p>
            <a:pPr algn="ctr"/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</a:rPr>
              <a:t>H</a:t>
            </a: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</a:rPr>
              <a:t>. Maury-</a:t>
            </a:r>
            <a:r>
              <a:rPr lang="en-US" sz="2000" dirty="0" err="1" smtClean="0">
                <a:solidFill>
                  <a:schemeClr val="tx2"/>
                </a:solidFill>
                <a:latin typeface="Calibri" pitchFamily="34" charset="0"/>
              </a:rPr>
              <a:t>Cuna</a:t>
            </a: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</a:rPr>
              <a:t>, </a:t>
            </a: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</a:rPr>
              <a:t>G</a:t>
            </a: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</a:rPr>
              <a:t>. </a:t>
            </a:r>
            <a:r>
              <a:rPr lang="en-US" sz="2000" dirty="0" err="1" smtClean="0">
                <a:solidFill>
                  <a:schemeClr val="tx2"/>
                </a:solidFill>
                <a:latin typeface="Calibri" pitchFamily="34" charset="0"/>
              </a:rPr>
              <a:t>Papotti</a:t>
            </a: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</a:rPr>
              <a:t>, F. </a:t>
            </a:r>
            <a:r>
              <a:rPr lang="en-US" sz="2000" dirty="0" err="1" smtClean="0">
                <a:solidFill>
                  <a:schemeClr val="tx2"/>
                </a:solidFill>
                <a:latin typeface="Calibri" pitchFamily="34" charset="0"/>
              </a:rPr>
              <a:t>Roncarolo</a:t>
            </a: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</a:rPr>
              <a:t>, </a:t>
            </a: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</a:rPr>
              <a:t>E. </a:t>
            </a:r>
            <a:r>
              <a:rPr lang="en-US" sz="2000" dirty="0" err="1" smtClean="0">
                <a:solidFill>
                  <a:schemeClr val="tx2"/>
                </a:solidFill>
                <a:latin typeface="Calibri" pitchFamily="34" charset="0"/>
              </a:rPr>
              <a:t>Shaposhnikova</a:t>
            </a: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</a:rPr>
              <a:t>, L</a:t>
            </a: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</a:rPr>
              <a:t>. </a:t>
            </a:r>
            <a:r>
              <a:rPr lang="en-US" sz="2000" dirty="0" err="1" smtClean="0">
                <a:solidFill>
                  <a:schemeClr val="tx2"/>
                </a:solidFill>
                <a:latin typeface="Calibri" pitchFamily="34" charset="0"/>
              </a:rPr>
              <a:t>Tavian</a:t>
            </a: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</a:rPr>
              <a:t>, </a:t>
            </a: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</a:rPr>
              <a:t>M</a:t>
            </a: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</a:rPr>
              <a:t>. </a:t>
            </a:r>
            <a:r>
              <a:rPr lang="en-US" sz="2000" dirty="0" err="1" smtClean="0">
                <a:solidFill>
                  <a:schemeClr val="tx2"/>
                </a:solidFill>
                <a:latin typeface="Calibri" pitchFamily="34" charset="0"/>
              </a:rPr>
              <a:t>Taborelli</a:t>
            </a: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</a:rPr>
              <a:t>, </a:t>
            </a:r>
            <a:endParaRPr lang="en-US" sz="2000" dirty="0" smtClean="0">
              <a:solidFill>
                <a:schemeClr val="tx2"/>
              </a:solidFill>
              <a:latin typeface="Calibri" pitchFamily="34" charset="0"/>
            </a:endParaRPr>
          </a:p>
          <a:p>
            <a:pPr algn="ctr"/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</a:rPr>
              <a:t>C</a:t>
            </a: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</a:rPr>
              <a:t>. Yin </a:t>
            </a:r>
            <a:r>
              <a:rPr lang="en-US" sz="2000" dirty="0" err="1" smtClean="0">
                <a:solidFill>
                  <a:schemeClr val="tx2"/>
                </a:solidFill>
                <a:latin typeface="Calibri" pitchFamily="34" charset="0"/>
              </a:rPr>
              <a:t>Vallgren</a:t>
            </a:r>
            <a:endParaRPr lang="en-US" sz="20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Outline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5" name="Rettangolo 34"/>
          <p:cNvSpPr/>
          <p:nvPr/>
        </p:nvSpPr>
        <p:spPr>
          <a:xfrm>
            <a:off x="914400" y="1143000"/>
            <a:ext cx="76200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PyEcloud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simulations for the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benchmarking of 25ns tests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in the LHC:</a:t>
            </a:r>
          </a:p>
          <a:p>
            <a:pPr marL="800100" lvl="2" indent="-342900">
              <a:lnSpc>
                <a:spcPct val="150000"/>
              </a:lnSpc>
              <a:spcAft>
                <a:spcPts val="1200"/>
              </a:spcAft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Historical</a:t>
            </a:r>
          </a:p>
          <a:p>
            <a:pPr marL="800100" lvl="2" indent="-342900">
              <a:lnSpc>
                <a:spcPct val="150000"/>
              </a:lnSpc>
              <a:spcAft>
                <a:spcPts val="1200"/>
              </a:spcAft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Simulation approach</a:t>
            </a:r>
          </a:p>
          <a:p>
            <a:pPr marL="800100" lvl="2" indent="-342900">
              <a:lnSpc>
                <a:spcPct val="150000"/>
              </a:lnSpc>
              <a:spcAft>
                <a:spcPts val="1200"/>
              </a:spcAft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Heat load </a:t>
            </a:r>
          </a:p>
          <a:p>
            <a:pPr marL="800100" lvl="2" indent="-342900">
              <a:lnSpc>
                <a:spcPct val="150000"/>
              </a:lnSpc>
              <a:spcAft>
                <a:spcPts val="1200"/>
              </a:spcAft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Bunch by bunch energy loss</a:t>
            </a:r>
          </a:p>
          <a:p>
            <a:pPr marL="342900" lvl="1" indent="-3429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Attempt of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scrubbing time estimation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3" cstate="print"/>
          <a:srcRect l="8431" t="2907" r="8431" b="4942"/>
          <a:stretch>
            <a:fillRect/>
          </a:stretch>
        </p:blipFill>
        <p:spPr bwMode="auto">
          <a:xfrm>
            <a:off x="0" y="914400"/>
            <a:ext cx="9125934" cy="5867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Heat load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32"/>
          <p:cNvSpPr txBox="1"/>
          <p:nvPr/>
        </p:nvSpPr>
        <p:spPr>
          <a:xfrm>
            <a:off x="538703" y="1359068"/>
            <a:ext cx="686810" cy="32316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29/06</a:t>
            </a:r>
            <a:endParaRPr lang="en-US" sz="1500" dirty="0"/>
          </a:p>
        </p:txBody>
      </p:sp>
      <p:sp>
        <p:nvSpPr>
          <p:cNvPr id="28" name="TextBox 33"/>
          <p:cNvSpPr txBox="1"/>
          <p:nvPr/>
        </p:nvSpPr>
        <p:spPr>
          <a:xfrm>
            <a:off x="1447800" y="1359068"/>
            <a:ext cx="685800" cy="32316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07/10</a:t>
            </a:r>
            <a:endParaRPr lang="en-US" sz="1500" dirty="0"/>
          </a:p>
        </p:txBody>
      </p:sp>
      <p:sp>
        <p:nvSpPr>
          <p:cNvPr id="29" name="TextBox 34"/>
          <p:cNvSpPr txBox="1"/>
          <p:nvPr/>
        </p:nvSpPr>
        <p:spPr>
          <a:xfrm>
            <a:off x="5297251" y="1359068"/>
            <a:ext cx="953851" cy="32316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24-25/10</a:t>
            </a:r>
            <a:endParaRPr lang="en-US" sz="1500" dirty="0"/>
          </a:p>
        </p:txBody>
      </p:sp>
      <p:sp>
        <p:nvSpPr>
          <p:cNvPr id="33" name="TextBox 22"/>
          <p:cNvSpPr txBox="1"/>
          <p:nvPr/>
        </p:nvSpPr>
        <p:spPr>
          <a:xfrm>
            <a:off x="3314700" y="1359068"/>
            <a:ext cx="685800" cy="32316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14/10</a:t>
            </a:r>
            <a:endParaRPr lang="en-US" sz="1500" dirty="0"/>
          </a:p>
        </p:txBody>
      </p:sp>
      <p:grpSp>
        <p:nvGrpSpPr>
          <p:cNvPr id="4" name="Group 46"/>
          <p:cNvGrpSpPr/>
          <p:nvPr/>
        </p:nvGrpSpPr>
        <p:grpSpPr>
          <a:xfrm>
            <a:off x="5340672" y="874378"/>
            <a:ext cx="3527211" cy="309363"/>
            <a:chOff x="5199556" y="998496"/>
            <a:chExt cx="3527211" cy="309363"/>
          </a:xfrm>
        </p:grpSpPr>
        <p:grpSp>
          <p:nvGrpSpPr>
            <p:cNvPr id="5" name="Group 34"/>
            <p:cNvGrpSpPr/>
            <p:nvPr/>
          </p:nvGrpSpPr>
          <p:grpSpPr>
            <a:xfrm>
              <a:off x="5199556" y="998496"/>
              <a:ext cx="2271944" cy="309363"/>
              <a:chOff x="4624156" y="935400"/>
              <a:chExt cx="2271944" cy="309363"/>
            </a:xfrm>
          </p:grpSpPr>
          <p:sp>
            <p:nvSpPr>
              <p:cNvPr id="45" name="TextBox 43"/>
              <p:cNvSpPr txBox="1"/>
              <p:nvPr/>
            </p:nvSpPr>
            <p:spPr>
              <a:xfrm>
                <a:off x="4624156" y="935400"/>
                <a:ext cx="10908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00FF"/>
                    </a:solidFill>
                  </a:rPr>
                  <a:t>Beam 1</a:t>
                </a:r>
                <a:endParaRPr lang="en-US" sz="14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46" name="TextBox 44"/>
              <p:cNvSpPr txBox="1"/>
              <p:nvPr/>
            </p:nvSpPr>
            <p:spPr>
              <a:xfrm>
                <a:off x="5839918" y="936986"/>
                <a:ext cx="105618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Beam 2</a:t>
                </a:r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47" name="Straight Connector 45"/>
              <p:cNvCxnSpPr/>
              <p:nvPr/>
            </p:nvCxnSpPr>
            <p:spPr>
              <a:xfrm>
                <a:off x="5308045" y="1105820"/>
                <a:ext cx="381000" cy="1588"/>
              </a:xfrm>
              <a:prstGeom prst="line">
                <a:avLst/>
              </a:prstGeom>
              <a:ln w="127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6"/>
              <p:cNvCxnSpPr/>
              <p:nvPr/>
            </p:nvCxnSpPr>
            <p:spPr>
              <a:xfrm>
                <a:off x="6515100" y="1107408"/>
                <a:ext cx="381000" cy="1588"/>
              </a:xfrm>
              <a:prstGeom prst="line">
                <a:avLst/>
              </a:prstGeom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TextBox 41"/>
            <p:cNvSpPr txBox="1"/>
            <p:nvPr/>
          </p:nvSpPr>
          <p:spPr>
            <a:xfrm>
              <a:off x="7696211" y="998496"/>
              <a:ext cx="1030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</a:rPr>
                <a:t>Energy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cxnSp>
          <p:nvCxnSpPr>
            <p:cNvPr id="44" name="Straight Connector 42"/>
            <p:cNvCxnSpPr/>
            <p:nvPr/>
          </p:nvCxnSpPr>
          <p:spPr>
            <a:xfrm>
              <a:off x="8345767" y="1168918"/>
              <a:ext cx="381000" cy="1588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9" name="Picture 6"/>
          <p:cNvPicPr>
            <a:picLocks noChangeAspect="1" noChangeArrowheads="1"/>
          </p:cNvPicPr>
          <p:nvPr/>
        </p:nvPicPr>
        <p:blipFill>
          <a:blip r:embed="rId3" cstate="print"/>
          <a:srcRect l="8431" t="2907" r="8431" b="4942"/>
          <a:stretch>
            <a:fillRect/>
          </a:stretch>
        </p:blipFill>
        <p:spPr bwMode="auto">
          <a:xfrm>
            <a:off x="0" y="914679"/>
            <a:ext cx="9125934" cy="5867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1" name="Group 29"/>
          <p:cNvGrpSpPr/>
          <p:nvPr/>
        </p:nvGrpSpPr>
        <p:grpSpPr>
          <a:xfrm>
            <a:off x="540074" y="914681"/>
            <a:ext cx="5712399" cy="5476946"/>
            <a:chOff x="507509" y="1543614"/>
            <a:chExt cx="5712399" cy="5476946"/>
          </a:xfrm>
        </p:grpSpPr>
        <p:cxnSp>
          <p:nvCxnSpPr>
            <p:cNvPr id="62" name="Straight Connector 30"/>
            <p:cNvCxnSpPr/>
            <p:nvPr/>
          </p:nvCxnSpPr>
          <p:spPr>
            <a:xfrm rot="5400000">
              <a:off x="-1433932" y="4281686"/>
              <a:ext cx="5476149" cy="1588"/>
            </a:xfrm>
            <a:prstGeom prst="line">
              <a:avLst/>
            </a:prstGeom>
            <a:ln w="19050" cap="flat" cmpd="sng" algn="ctr">
              <a:solidFill>
                <a:srgbClr val="7F7F7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34"/>
            <p:cNvCxnSpPr/>
            <p:nvPr/>
          </p:nvCxnSpPr>
          <p:spPr>
            <a:xfrm rot="5400000">
              <a:off x="431529" y="4281291"/>
              <a:ext cx="5476944" cy="1589"/>
            </a:xfrm>
            <a:prstGeom prst="line">
              <a:avLst/>
            </a:prstGeom>
            <a:ln w="19050" cap="flat" cmpd="sng" algn="ctr">
              <a:solidFill>
                <a:srgbClr val="7F7F7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36"/>
            <p:cNvSpPr txBox="1"/>
            <p:nvPr/>
          </p:nvSpPr>
          <p:spPr>
            <a:xfrm>
              <a:off x="507509" y="1860030"/>
              <a:ext cx="686810" cy="3231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 smtClean="0"/>
                <a:t>29/06</a:t>
              </a:r>
              <a:endParaRPr lang="en-US" sz="1500" dirty="0"/>
            </a:p>
          </p:txBody>
        </p:sp>
        <p:sp>
          <p:nvSpPr>
            <p:cNvPr id="65" name="TextBox 41"/>
            <p:cNvSpPr txBox="1"/>
            <p:nvPr/>
          </p:nvSpPr>
          <p:spPr>
            <a:xfrm>
              <a:off x="1416606" y="1860030"/>
              <a:ext cx="685800" cy="3231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 smtClean="0"/>
                <a:t>07/10</a:t>
              </a:r>
              <a:endParaRPr lang="en-US" sz="1500" dirty="0"/>
            </a:p>
          </p:txBody>
        </p:sp>
        <p:sp>
          <p:nvSpPr>
            <p:cNvPr id="66" name="TextBox 42"/>
            <p:cNvSpPr txBox="1"/>
            <p:nvPr/>
          </p:nvSpPr>
          <p:spPr>
            <a:xfrm>
              <a:off x="5266057" y="1860030"/>
              <a:ext cx="953851" cy="3231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 smtClean="0"/>
                <a:t>24-25/10</a:t>
              </a:r>
              <a:endParaRPr lang="en-US" sz="1500" dirty="0"/>
            </a:p>
          </p:txBody>
        </p:sp>
        <p:sp>
          <p:nvSpPr>
            <p:cNvPr id="67" name="TextBox 43"/>
            <p:cNvSpPr txBox="1"/>
            <p:nvPr/>
          </p:nvSpPr>
          <p:spPr>
            <a:xfrm>
              <a:off x="3283506" y="1860030"/>
              <a:ext cx="685800" cy="3231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 smtClean="0"/>
                <a:t>14/10</a:t>
              </a:r>
              <a:endParaRPr lang="en-US" sz="1500" dirty="0"/>
            </a:p>
          </p:txBody>
        </p:sp>
        <p:cxnSp>
          <p:nvCxnSpPr>
            <p:cNvPr id="68" name="Straight Connector 44"/>
            <p:cNvCxnSpPr/>
            <p:nvPr/>
          </p:nvCxnSpPr>
          <p:spPr>
            <a:xfrm rot="16200000" flipH="1">
              <a:off x="2377732" y="4282086"/>
              <a:ext cx="5476946" cy="2"/>
            </a:xfrm>
            <a:prstGeom prst="line">
              <a:avLst/>
            </a:prstGeom>
            <a:ln w="19050" cap="flat" cmpd="sng" algn="ctr">
              <a:solidFill>
                <a:srgbClr val="7F7F7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3" cstate="print"/>
          <a:srcRect l="8431" t="2907" r="8431" b="4942"/>
          <a:stretch>
            <a:fillRect/>
          </a:stretch>
        </p:blipFill>
        <p:spPr bwMode="auto">
          <a:xfrm>
            <a:off x="0" y="914400"/>
            <a:ext cx="9125934" cy="5867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Heat load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32"/>
          <p:cNvSpPr txBox="1"/>
          <p:nvPr/>
        </p:nvSpPr>
        <p:spPr>
          <a:xfrm>
            <a:off x="538703" y="1359068"/>
            <a:ext cx="686810" cy="32316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29/06</a:t>
            </a:r>
            <a:endParaRPr lang="en-US" sz="1500" dirty="0"/>
          </a:p>
        </p:txBody>
      </p:sp>
      <p:sp>
        <p:nvSpPr>
          <p:cNvPr id="28" name="TextBox 33"/>
          <p:cNvSpPr txBox="1"/>
          <p:nvPr/>
        </p:nvSpPr>
        <p:spPr>
          <a:xfrm>
            <a:off x="1447800" y="1359068"/>
            <a:ext cx="685800" cy="32316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07/10</a:t>
            </a:r>
            <a:endParaRPr lang="en-US" sz="1500" dirty="0"/>
          </a:p>
        </p:txBody>
      </p:sp>
      <p:sp>
        <p:nvSpPr>
          <p:cNvPr id="29" name="TextBox 34"/>
          <p:cNvSpPr txBox="1"/>
          <p:nvPr/>
        </p:nvSpPr>
        <p:spPr>
          <a:xfrm>
            <a:off x="5297251" y="1359068"/>
            <a:ext cx="953851" cy="32316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24-25/10</a:t>
            </a:r>
            <a:endParaRPr lang="en-US" sz="1500" dirty="0"/>
          </a:p>
        </p:txBody>
      </p:sp>
      <p:sp>
        <p:nvSpPr>
          <p:cNvPr id="33" name="TextBox 22"/>
          <p:cNvSpPr txBox="1"/>
          <p:nvPr/>
        </p:nvSpPr>
        <p:spPr>
          <a:xfrm>
            <a:off x="3314700" y="1359068"/>
            <a:ext cx="685800" cy="32316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14/10</a:t>
            </a:r>
            <a:endParaRPr lang="en-US" sz="1500" dirty="0"/>
          </a:p>
        </p:txBody>
      </p:sp>
      <p:grpSp>
        <p:nvGrpSpPr>
          <p:cNvPr id="3" name="Group 46"/>
          <p:cNvGrpSpPr/>
          <p:nvPr/>
        </p:nvGrpSpPr>
        <p:grpSpPr>
          <a:xfrm>
            <a:off x="5340672" y="874378"/>
            <a:ext cx="3527211" cy="309363"/>
            <a:chOff x="5199556" y="998496"/>
            <a:chExt cx="3527211" cy="309363"/>
          </a:xfrm>
        </p:grpSpPr>
        <p:grpSp>
          <p:nvGrpSpPr>
            <p:cNvPr id="4" name="Group 34"/>
            <p:cNvGrpSpPr/>
            <p:nvPr/>
          </p:nvGrpSpPr>
          <p:grpSpPr>
            <a:xfrm>
              <a:off x="5199556" y="998496"/>
              <a:ext cx="2271944" cy="309363"/>
              <a:chOff x="4624156" y="935400"/>
              <a:chExt cx="2271944" cy="309363"/>
            </a:xfrm>
          </p:grpSpPr>
          <p:sp>
            <p:nvSpPr>
              <p:cNvPr id="45" name="TextBox 43"/>
              <p:cNvSpPr txBox="1"/>
              <p:nvPr/>
            </p:nvSpPr>
            <p:spPr>
              <a:xfrm>
                <a:off x="4624156" y="935400"/>
                <a:ext cx="10908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00FF"/>
                    </a:solidFill>
                  </a:rPr>
                  <a:t>Beam 1</a:t>
                </a:r>
                <a:endParaRPr lang="en-US" sz="14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46" name="TextBox 44"/>
              <p:cNvSpPr txBox="1"/>
              <p:nvPr/>
            </p:nvSpPr>
            <p:spPr>
              <a:xfrm>
                <a:off x="5839918" y="936986"/>
                <a:ext cx="105618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Beam 2</a:t>
                </a:r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47" name="Straight Connector 45"/>
              <p:cNvCxnSpPr/>
              <p:nvPr/>
            </p:nvCxnSpPr>
            <p:spPr>
              <a:xfrm>
                <a:off x="5308045" y="1105820"/>
                <a:ext cx="381000" cy="1588"/>
              </a:xfrm>
              <a:prstGeom prst="line">
                <a:avLst/>
              </a:prstGeom>
              <a:ln w="127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6"/>
              <p:cNvCxnSpPr/>
              <p:nvPr/>
            </p:nvCxnSpPr>
            <p:spPr>
              <a:xfrm>
                <a:off x="6515100" y="1107408"/>
                <a:ext cx="381000" cy="1588"/>
              </a:xfrm>
              <a:prstGeom prst="line">
                <a:avLst/>
              </a:prstGeom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TextBox 41"/>
            <p:cNvSpPr txBox="1"/>
            <p:nvPr/>
          </p:nvSpPr>
          <p:spPr>
            <a:xfrm>
              <a:off x="7696211" y="998496"/>
              <a:ext cx="1030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</a:rPr>
                <a:t>Energy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cxnSp>
          <p:nvCxnSpPr>
            <p:cNvPr id="44" name="Straight Connector 42"/>
            <p:cNvCxnSpPr/>
            <p:nvPr/>
          </p:nvCxnSpPr>
          <p:spPr>
            <a:xfrm>
              <a:off x="8345767" y="1168918"/>
              <a:ext cx="381000" cy="1588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9" name="Picture 6"/>
          <p:cNvPicPr>
            <a:picLocks noChangeAspect="1" noChangeArrowheads="1"/>
          </p:cNvPicPr>
          <p:nvPr/>
        </p:nvPicPr>
        <p:blipFill>
          <a:blip r:embed="rId3" cstate="print"/>
          <a:srcRect l="8431" t="2907" r="8431" b="4942"/>
          <a:stretch>
            <a:fillRect/>
          </a:stretch>
        </p:blipFill>
        <p:spPr bwMode="auto">
          <a:xfrm>
            <a:off x="0" y="914679"/>
            <a:ext cx="9125934" cy="5867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29"/>
          <p:cNvGrpSpPr/>
          <p:nvPr/>
        </p:nvGrpSpPr>
        <p:grpSpPr>
          <a:xfrm>
            <a:off x="540074" y="914681"/>
            <a:ext cx="5712399" cy="5476946"/>
            <a:chOff x="507509" y="1543614"/>
            <a:chExt cx="5712399" cy="5476946"/>
          </a:xfrm>
        </p:grpSpPr>
        <p:cxnSp>
          <p:nvCxnSpPr>
            <p:cNvPr id="62" name="Straight Connector 30"/>
            <p:cNvCxnSpPr/>
            <p:nvPr/>
          </p:nvCxnSpPr>
          <p:spPr>
            <a:xfrm rot="5400000">
              <a:off x="-1433932" y="4281686"/>
              <a:ext cx="5476149" cy="1588"/>
            </a:xfrm>
            <a:prstGeom prst="line">
              <a:avLst/>
            </a:prstGeom>
            <a:ln w="19050" cap="flat" cmpd="sng" algn="ctr">
              <a:solidFill>
                <a:srgbClr val="7F7F7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34"/>
            <p:cNvCxnSpPr/>
            <p:nvPr/>
          </p:nvCxnSpPr>
          <p:spPr>
            <a:xfrm rot="5400000">
              <a:off x="431529" y="4281291"/>
              <a:ext cx="5476944" cy="1589"/>
            </a:xfrm>
            <a:prstGeom prst="line">
              <a:avLst/>
            </a:prstGeom>
            <a:ln w="19050" cap="flat" cmpd="sng" algn="ctr">
              <a:solidFill>
                <a:srgbClr val="7F7F7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36"/>
            <p:cNvSpPr txBox="1"/>
            <p:nvPr/>
          </p:nvSpPr>
          <p:spPr>
            <a:xfrm>
              <a:off x="507509" y="1860030"/>
              <a:ext cx="686810" cy="3231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 smtClean="0"/>
                <a:t>29/06</a:t>
              </a:r>
              <a:endParaRPr lang="en-US" sz="1500" dirty="0"/>
            </a:p>
          </p:txBody>
        </p:sp>
        <p:sp>
          <p:nvSpPr>
            <p:cNvPr id="65" name="TextBox 41"/>
            <p:cNvSpPr txBox="1"/>
            <p:nvPr/>
          </p:nvSpPr>
          <p:spPr>
            <a:xfrm>
              <a:off x="1416606" y="1860030"/>
              <a:ext cx="685800" cy="3231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 smtClean="0"/>
                <a:t>07/10</a:t>
              </a:r>
              <a:endParaRPr lang="en-US" sz="1500" dirty="0"/>
            </a:p>
          </p:txBody>
        </p:sp>
        <p:sp>
          <p:nvSpPr>
            <p:cNvPr id="66" name="TextBox 42"/>
            <p:cNvSpPr txBox="1"/>
            <p:nvPr/>
          </p:nvSpPr>
          <p:spPr>
            <a:xfrm>
              <a:off x="5266057" y="1860030"/>
              <a:ext cx="953851" cy="3231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 smtClean="0"/>
                <a:t>24-25/10</a:t>
              </a:r>
              <a:endParaRPr lang="en-US" sz="1500" dirty="0"/>
            </a:p>
          </p:txBody>
        </p:sp>
        <p:sp>
          <p:nvSpPr>
            <p:cNvPr id="67" name="TextBox 43"/>
            <p:cNvSpPr txBox="1"/>
            <p:nvPr/>
          </p:nvSpPr>
          <p:spPr>
            <a:xfrm>
              <a:off x="3283506" y="1860030"/>
              <a:ext cx="685800" cy="3231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 smtClean="0"/>
                <a:t>14/10</a:t>
              </a:r>
              <a:endParaRPr lang="en-US" sz="1500" dirty="0"/>
            </a:p>
          </p:txBody>
        </p:sp>
        <p:cxnSp>
          <p:nvCxnSpPr>
            <p:cNvPr id="68" name="Straight Connector 44"/>
            <p:cNvCxnSpPr/>
            <p:nvPr/>
          </p:nvCxnSpPr>
          <p:spPr>
            <a:xfrm rot="16200000" flipH="1">
              <a:off x="2377732" y="4282086"/>
              <a:ext cx="5476946" cy="2"/>
            </a:xfrm>
            <a:prstGeom prst="line">
              <a:avLst/>
            </a:prstGeom>
            <a:ln w="19050" cap="flat" cmpd="sng" algn="ctr">
              <a:solidFill>
                <a:srgbClr val="7F7F7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52"/>
          <p:cNvGrpSpPr/>
          <p:nvPr/>
        </p:nvGrpSpPr>
        <p:grpSpPr>
          <a:xfrm>
            <a:off x="1107213" y="1061295"/>
            <a:ext cx="7276954" cy="5462071"/>
            <a:chOff x="1107213" y="1061295"/>
            <a:chExt cx="7276954" cy="5462071"/>
          </a:xfrm>
        </p:grpSpPr>
        <p:cxnSp>
          <p:nvCxnSpPr>
            <p:cNvPr id="34" name="Straight Connector 64"/>
            <p:cNvCxnSpPr/>
            <p:nvPr/>
          </p:nvCxnSpPr>
          <p:spPr>
            <a:xfrm rot="16200000" flipH="1">
              <a:off x="-1606853" y="3802395"/>
              <a:ext cx="5435037" cy="6906"/>
            </a:xfrm>
            <a:prstGeom prst="line">
              <a:avLst/>
            </a:prstGeom>
            <a:ln>
              <a:solidFill>
                <a:srgbClr val="5959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66"/>
            <p:cNvGrpSpPr/>
            <p:nvPr/>
          </p:nvGrpSpPr>
          <p:grpSpPr>
            <a:xfrm>
              <a:off x="1449171" y="1061295"/>
              <a:ext cx="6934996" cy="5454684"/>
              <a:chOff x="1449171" y="1061295"/>
              <a:chExt cx="6934996" cy="5454684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 rot="16200000" flipH="1">
                <a:off x="1338807" y="3795008"/>
                <a:ext cx="5435037" cy="6906"/>
              </a:xfrm>
              <a:prstGeom prst="line">
                <a:avLst/>
              </a:prstGeom>
              <a:ln>
                <a:solidFill>
                  <a:srgbClr val="595959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7"/>
              <p:cNvCxnSpPr/>
              <p:nvPr/>
            </p:nvCxnSpPr>
            <p:spPr>
              <a:xfrm rot="5400000">
                <a:off x="1890222" y="3777226"/>
                <a:ext cx="5433450" cy="1588"/>
              </a:xfrm>
              <a:prstGeom prst="line">
                <a:avLst/>
              </a:prstGeom>
              <a:ln>
                <a:solidFill>
                  <a:srgbClr val="595959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8"/>
              <p:cNvCxnSpPr/>
              <p:nvPr/>
            </p:nvCxnSpPr>
            <p:spPr>
              <a:xfrm rot="5400000">
                <a:off x="4369081" y="3796873"/>
                <a:ext cx="5433450" cy="1588"/>
              </a:xfrm>
              <a:prstGeom prst="line">
                <a:avLst/>
              </a:prstGeom>
              <a:ln>
                <a:solidFill>
                  <a:srgbClr val="595959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9"/>
              <p:cNvCxnSpPr/>
              <p:nvPr/>
            </p:nvCxnSpPr>
            <p:spPr>
              <a:xfrm rot="5400000">
                <a:off x="5586693" y="3777226"/>
                <a:ext cx="5433450" cy="1588"/>
              </a:xfrm>
              <a:prstGeom prst="line">
                <a:avLst/>
              </a:prstGeom>
              <a:ln>
                <a:solidFill>
                  <a:srgbClr val="595959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40"/>
              <p:cNvCxnSpPr/>
              <p:nvPr/>
            </p:nvCxnSpPr>
            <p:spPr>
              <a:xfrm rot="5400000">
                <a:off x="5666648" y="3777226"/>
                <a:ext cx="5433450" cy="1588"/>
              </a:xfrm>
              <a:prstGeom prst="line">
                <a:avLst/>
              </a:prstGeom>
              <a:ln>
                <a:solidFill>
                  <a:srgbClr val="595959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65"/>
              <p:cNvSpPr txBox="1"/>
              <p:nvPr/>
            </p:nvSpPr>
            <p:spPr>
              <a:xfrm>
                <a:off x="1449171" y="3581400"/>
                <a:ext cx="2664426" cy="11387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595959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700" dirty="0" smtClean="0"/>
                  <a:t>Six snapshots from the 25ns MDs to reproduce               the measured heat load by simulations!</a:t>
                </a:r>
                <a:endParaRPr lang="en-US" sz="1700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Heat load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4" cstate="print"/>
          <a:srcRect l="7588" t="3489" r="8431" b="4942"/>
          <a:stretch>
            <a:fillRect/>
          </a:stretch>
        </p:blipFill>
        <p:spPr bwMode="auto">
          <a:xfrm>
            <a:off x="-12267" y="880201"/>
            <a:ext cx="9137029" cy="5778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E081447-C3CE-9F4F-A689-9A72CAFF10C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0" name="TextBox 35"/>
          <p:cNvSpPr txBox="1"/>
          <p:nvPr/>
        </p:nvSpPr>
        <p:spPr>
          <a:xfrm>
            <a:off x="5383138" y="3912035"/>
            <a:ext cx="3008193" cy="646331"/>
          </a:xfrm>
          <a:prstGeom prst="rect">
            <a:avLst/>
          </a:prstGeom>
          <a:solidFill>
            <a:srgbClr val="FFFFFF"/>
          </a:solidFill>
          <a:ln>
            <a:solidFill>
              <a:srgbClr val="59595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Symbol" charset="2"/>
                <a:cs typeface="Symbol" charset="2"/>
              </a:rPr>
              <a:t>d</a:t>
            </a:r>
            <a:r>
              <a:rPr lang="en-US" b="1" baseline="-25000" dirty="0" err="1" smtClean="0"/>
              <a:t>max</a:t>
            </a:r>
            <a:r>
              <a:rPr lang="en-US" b="1" dirty="0" smtClean="0"/>
              <a:t> </a:t>
            </a:r>
            <a:r>
              <a:rPr lang="en-US" dirty="0" smtClean="0"/>
              <a:t>has decreased from the initial </a:t>
            </a:r>
            <a:r>
              <a:rPr lang="en-US" b="1" dirty="0" smtClean="0"/>
              <a:t>2.1 to 1.52 </a:t>
            </a:r>
            <a:r>
              <a:rPr lang="en-US" dirty="0" smtClean="0"/>
              <a:t>in the arcs !</a:t>
            </a:r>
            <a:endParaRPr lang="en-US" dirty="0"/>
          </a:p>
        </p:txBody>
      </p:sp>
      <p:grpSp>
        <p:nvGrpSpPr>
          <p:cNvPr id="3" name="Group 44"/>
          <p:cNvGrpSpPr/>
          <p:nvPr/>
        </p:nvGrpSpPr>
        <p:grpSpPr>
          <a:xfrm>
            <a:off x="597025" y="5220115"/>
            <a:ext cx="8394575" cy="695583"/>
            <a:chOff x="1549569" y="3960729"/>
            <a:chExt cx="8394575" cy="695583"/>
          </a:xfrm>
        </p:grpSpPr>
        <p:cxnSp>
          <p:nvCxnSpPr>
            <p:cNvPr id="52" name="Straight Connector 45"/>
            <p:cNvCxnSpPr/>
            <p:nvPr/>
          </p:nvCxnSpPr>
          <p:spPr>
            <a:xfrm>
              <a:off x="1549569" y="4654724"/>
              <a:ext cx="8394575" cy="1588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46"/>
            <p:cNvSpPr txBox="1"/>
            <p:nvPr/>
          </p:nvSpPr>
          <p:spPr>
            <a:xfrm>
              <a:off x="2493465" y="3960729"/>
              <a:ext cx="150084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rgbClr val="FF0000"/>
                  </a:solidFill>
                </a:rPr>
                <a:t>25ns threshold @450 </a:t>
              </a:r>
              <a:r>
                <a:rPr lang="en-US" sz="1300" dirty="0" err="1" smtClean="0">
                  <a:solidFill>
                    <a:srgbClr val="FF0000"/>
                  </a:solidFill>
                </a:rPr>
                <a:t>GeV</a:t>
              </a:r>
              <a:endParaRPr lang="en-GB" sz="1300" dirty="0">
                <a:solidFill>
                  <a:srgbClr val="FF0000"/>
                </a:solidFill>
              </a:endParaRPr>
            </a:p>
          </p:txBody>
        </p:sp>
        <p:cxnSp>
          <p:nvCxnSpPr>
            <p:cNvPr id="54" name="Straight Arrow Connector 47"/>
            <p:cNvCxnSpPr/>
            <p:nvPr/>
          </p:nvCxnSpPr>
          <p:spPr>
            <a:xfrm>
              <a:off x="3243888" y="4453172"/>
              <a:ext cx="245613" cy="14208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60"/>
          <p:cNvGrpSpPr/>
          <p:nvPr/>
        </p:nvGrpSpPr>
        <p:grpSpPr>
          <a:xfrm>
            <a:off x="606066" y="6092090"/>
            <a:ext cx="8385534" cy="565855"/>
            <a:chOff x="1433730" y="4654724"/>
            <a:chExt cx="8385534" cy="565855"/>
          </a:xfrm>
        </p:grpSpPr>
        <p:cxnSp>
          <p:nvCxnSpPr>
            <p:cNvPr id="56" name="Straight Connector 73"/>
            <p:cNvCxnSpPr/>
            <p:nvPr/>
          </p:nvCxnSpPr>
          <p:spPr>
            <a:xfrm>
              <a:off x="1433730" y="4654724"/>
              <a:ext cx="8385534" cy="1588"/>
            </a:xfrm>
            <a:prstGeom prst="line">
              <a:avLst/>
            </a:prstGeom>
            <a:ln w="19050">
              <a:solidFill>
                <a:srgbClr val="008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75"/>
            <p:cNvSpPr txBox="1"/>
            <p:nvPr/>
          </p:nvSpPr>
          <p:spPr>
            <a:xfrm>
              <a:off x="6634827" y="4928191"/>
              <a:ext cx="187080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 smtClean="0">
                  <a:solidFill>
                    <a:srgbClr val="008000"/>
                  </a:solidFill>
                </a:rPr>
                <a:t>25ns threshold @3.5 </a:t>
              </a:r>
              <a:r>
                <a:rPr lang="en-US" sz="1300" dirty="0" err="1" smtClean="0">
                  <a:solidFill>
                    <a:srgbClr val="008000"/>
                  </a:solidFill>
                </a:rPr>
                <a:t>TeV</a:t>
              </a:r>
              <a:endParaRPr lang="en-GB" sz="1300" dirty="0">
                <a:solidFill>
                  <a:srgbClr val="008000"/>
                </a:solidFill>
              </a:endParaRPr>
            </a:p>
          </p:txBody>
        </p:sp>
        <p:cxnSp>
          <p:nvCxnSpPr>
            <p:cNvPr id="58" name="Straight Arrow Connector 79"/>
            <p:cNvCxnSpPr/>
            <p:nvPr/>
          </p:nvCxnSpPr>
          <p:spPr>
            <a:xfrm rot="16200000" flipV="1">
              <a:off x="7007489" y="4795265"/>
              <a:ext cx="265848" cy="3"/>
            </a:xfrm>
            <a:prstGeom prst="straightConnector1">
              <a:avLst/>
            </a:prstGeom>
            <a:ln w="1905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6"/>
          <p:cNvGrpSpPr/>
          <p:nvPr/>
        </p:nvGrpSpPr>
        <p:grpSpPr>
          <a:xfrm>
            <a:off x="1309858" y="1066799"/>
            <a:ext cx="5090833" cy="2440784"/>
            <a:chOff x="623491" y="1571927"/>
            <a:chExt cx="5090833" cy="2440784"/>
          </a:xfrm>
        </p:grpSpPr>
        <p:cxnSp>
          <p:nvCxnSpPr>
            <p:cNvPr id="61" name="Straight Connector 27"/>
            <p:cNvCxnSpPr/>
            <p:nvPr/>
          </p:nvCxnSpPr>
          <p:spPr>
            <a:xfrm rot="16200000" flipH="1">
              <a:off x="66327" y="2772511"/>
              <a:ext cx="2439192" cy="38027"/>
            </a:xfrm>
            <a:prstGeom prst="line">
              <a:avLst/>
            </a:prstGeom>
            <a:ln w="19050" cap="flat" cmpd="sng" algn="ctr">
              <a:solidFill>
                <a:srgbClr val="7F7F7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28"/>
            <p:cNvCxnSpPr/>
            <p:nvPr/>
          </p:nvCxnSpPr>
          <p:spPr>
            <a:xfrm rot="16200000" flipH="1">
              <a:off x="1828231" y="2791130"/>
              <a:ext cx="2438402" cy="1"/>
            </a:xfrm>
            <a:prstGeom prst="line">
              <a:avLst/>
            </a:prstGeom>
            <a:ln w="19050" cap="flat" cmpd="sng" algn="ctr">
              <a:solidFill>
                <a:srgbClr val="7F7F7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29"/>
            <p:cNvSpPr txBox="1"/>
            <p:nvPr/>
          </p:nvSpPr>
          <p:spPr>
            <a:xfrm>
              <a:off x="623491" y="1710095"/>
              <a:ext cx="597203" cy="2769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29/06</a:t>
              </a:r>
              <a:endParaRPr lang="en-US" sz="1200" dirty="0"/>
            </a:p>
          </p:txBody>
        </p:sp>
        <p:sp>
          <p:nvSpPr>
            <p:cNvPr id="71" name="TextBox 30"/>
            <p:cNvSpPr txBox="1"/>
            <p:nvPr/>
          </p:nvSpPr>
          <p:spPr>
            <a:xfrm>
              <a:off x="1384315" y="1721530"/>
              <a:ext cx="605472" cy="2769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07/10</a:t>
              </a:r>
              <a:endParaRPr lang="en-US" sz="1200" dirty="0"/>
            </a:p>
          </p:txBody>
        </p:sp>
        <p:sp>
          <p:nvSpPr>
            <p:cNvPr id="72" name="TextBox 31"/>
            <p:cNvSpPr txBox="1"/>
            <p:nvPr/>
          </p:nvSpPr>
          <p:spPr>
            <a:xfrm>
              <a:off x="4924185" y="1721530"/>
              <a:ext cx="790139" cy="2769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24-25/10</a:t>
              </a:r>
              <a:endParaRPr lang="en-US" sz="1200" dirty="0"/>
            </a:p>
          </p:txBody>
        </p:sp>
        <p:sp>
          <p:nvSpPr>
            <p:cNvPr id="73" name="TextBox 32"/>
            <p:cNvSpPr txBox="1"/>
            <p:nvPr/>
          </p:nvSpPr>
          <p:spPr>
            <a:xfrm>
              <a:off x="3283506" y="1721530"/>
              <a:ext cx="621802" cy="2769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14/10</a:t>
              </a:r>
              <a:endParaRPr lang="en-US" sz="1200" dirty="0"/>
            </a:p>
          </p:txBody>
        </p:sp>
        <p:cxnSp>
          <p:nvCxnSpPr>
            <p:cNvPr id="74" name="Straight Connector 33"/>
            <p:cNvCxnSpPr/>
            <p:nvPr/>
          </p:nvCxnSpPr>
          <p:spPr>
            <a:xfrm rot="16200000" flipH="1">
              <a:off x="3579641" y="2792318"/>
              <a:ext cx="2440784" cy="1"/>
            </a:xfrm>
            <a:prstGeom prst="line">
              <a:avLst/>
            </a:prstGeom>
            <a:ln w="19050" cap="flat" cmpd="sng" algn="ctr">
              <a:solidFill>
                <a:srgbClr val="7F7F7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5" name="Straight Connector 44"/>
          <p:cNvCxnSpPr/>
          <p:nvPr/>
        </p:nvCxnSpPr>
        <p:spPr>
          <a:xfrm rot="16200000" flipH="1">
            <a:off x="174518" y="2202788"/>
            <a:ext cx="2147622" cy="2"/>
          </a:xfrm>
          <a:prstGeom prst="line">
            <a:avLst/>
          </a:prstGeom>
          <a:ln w="38100" cap="flat" cmpd="sng" algn="ctr">
            <a:solidFill>
              <a:srgbClr val="7F7F7F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Rectangle 53"/>
          <p:cNvSpPr/>
          <p:nvPr/>
        </p:nvSpPr>
        <p:spPr>
          <a:xfrm>
            <a:off x="597026" y="1128978"/>
            <a:ext cx="651302" cy="2147622"/>
          </a:xfrm>
          <a:prstGeom prst="rect">
            <a:avLst/>
          </a:prstGeom>
          <a:solidFill>
            <a:srgbClr val="85A5D7">
              <a:alpha val="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54"/>
          <p:cNvSpPr/>
          <p:nvPr/>
        </p:nvSpPr>
        <p:spPr>
          <a:xfrm>
            <a:off x="597025" y="4128158"/>
            <a:ext cx="662157" cy="2147622"/>
          </a:xfrm>
          <a:prstGeom prst="rect">
            <a:avLst/>
          </a:prstGeom>
          <a:solidFill>
            <a:srgbClr val="85A5D7">
              <a:alpha val="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55"/>
          <p:cNvSpPr txBox="1"/>
          <p:nvPr/>
        </p:nvSpPr>
        <p:spPr>
          <a:xfrm rot="19673660">
            <a:off x="641349" y="2087731"/>
            <a:ext cx="501239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50ns</a:t>
            </a:r>
            <a:endParaRPr lang="en-US" sz="1200" dirty="0"/>
          </a:p>
        </p:txBody>
      </p:sp>
      <p:sp>
        <p:nvSpPr>
          <p:cNvPr id="79" name="Isosceles Triangle 56"/>
          <p:cNvSpPr/>
          <p:nvPr/>
        </p:nvSpPr>
        <p:spPr>
          <a:xfrm flipV="1">
            <a:off x="1792909" y="4478423"/>
            <a:ext cx="154395" cy="166109"/>
          </a:xfrm>
          <a:prstGeom prst="triangle">
            <a:avLst/>
          </a:prstGeom>
          <a:solidFill>
            <a:schemeClr val="bg1">
              <a:lumMod val="50000"/>
              <a:alpha val="55000"/>
            </a:schemeClr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Isosceles Triangle 57"/>
          <p:cNvSpPr/>
          <p:nvPr/>
        </p:nvSpPr>
        <p:spPr>
          <a:xfrm flipV="1">
            <a:off x="4417994" y="5134680"/>
            <a:ext cx="154395" cy="166109"/>
          </a:xfrm>
          <a:prstGeom prst="triangle">
            <a:avLst/>
          </a:prstGeom>
          <a:solidFill>
            <a:schemeClr val="bg1">
              <a:lumMod val="50000"/>
              <a:alpha val="55000"/>
            </a:schemeClr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Isosceles Triangle 58"/>
          <p:cNvSpPr/>
          <p:nvPr/>
        </p:nvSpPr>
        <p:spPr>
          <a:xfrm flipV="1">
            <a:off x="606066" y="4122259"/>
            <a:ext cx="154395" cy="166109"/>
          </a:xfrm>
          <a:prstGeom prst="triangle">
            <a:avLst/>
          </a:prstGeom>
          <a:solidFill>
            <a:schemeClr val="bg1">
              <a:lumMod val="50000"/>
              <a:alpha val="55000"/>
            </a:schemeClr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Isosceles Triangle 59"/>
          <p:cNvSpPr/>
          <p:nvPr/>
        </p:nvSpPr>
        <p:spPr>
          <a:xfrm flipV="1">
            <a:off x="1053796" y="4310502"/>
            <a:ext cx="154395" cy="166109"/>
          </a:xfrm>
          <a:prstGeom prst="triangle">
            <a:avLst/>
          </a:prstGeom>
          <a:solidFill>
            <a:schemeClr val="bg1">
              <a:lumMod val="50000"/>
              <a:alpha val="55000"/>
            </a:schemeClr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Isosceles Triangle 60"/>
          <p:cNvSpPr/>
          <p:nvPr/>
        </p:nvSpPr>
        <p:spPr>
          <a:xfrm flipV="1">
            <a:off x="4918614" y="5461613"/>
            <a:ext cx="154395" cy="166109"/>
          </a:xfrm>
          <a:prstGeom prst="triangle">
            <a:avLst/>
          </a:prstGeom>
          <a:solidFill>
            <a:schemeClr val="bg1">
              <a:lumMod val="50000"/>
              <a:alpha val="55000"/>
            </a:schemeClr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Isosceles Triangle 61"/>
          <p:cNvSpPr/>
          <p:nvPr/>
        </p:nvSpPr>
        <p:spPr>
          <a:xfrm flipV="1">
            <a:off x="7144323" y="5668291"/>
            <a:ext cx="154395" cy="166109"/>
          </a:xfrm>
          <a:prstGeom prst="triangle">
            <a:avLst/>
          </a:prstGeom>
          <a:solidFill>
            <a:schemeClr val="bg1">
              <a:lumMod val="50000"/>
              <a:alpha val="55000"/>
            </a:schemeClr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Isosceles Triangle 62"/>
          <p:cNvSpPr/>
          <p:nvPr/>
        </p:nvSpPr>
        <p:spPr>
          <a:xfrm flipV="1">
            <a:off x="8262821" y="5712136"/>
            <a:ext cx="154395" cy="166109"/>
          </a:xfrm>
          <a:prstGeom prst="triangle">
            <a:avLst/>
          </a:prstGeom>
          <a:solidFill>
            <a:schemeClr val="bg1">
              <a:lumMod val="50000"/>
              <a:alpha val="55000"/>
            </a:schemeClr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Isosceles Triangle 63"/>
          <p:cNvSpPr/>
          <p:nvPr/>
        </p:nvSpPr>
        <p:spPr>
          <a:xfrm flipV="1">
            <a:off x="8426076" y="5712558"/>
            <a:ext cx="154395" cy="166109"/>
          </a:xfrm>
          <a:prstGeom prst="triangle">
            <a:avLst/>
          </a:prstGeom>
          <a:solidFill>
            <a:schemeClr val="bg1">
              <a:lumMod val="50000"/>
              <a:alpha val="55000"/>
            </a:schemeClr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Connector 72"/>
          <p:cNvCxnSpPr/>
          <p:nvPr/>
        </p:nvCxnSpPr>
        <p:spPr>
          <a:xfrm rot="16200000" flipH="1">
            <a:off x="209522" y="5226117"/>
            <a:ext cx="2099327" cy="1"/>
          </a:xfrm>
          <a:prstGeom prst="line">
            <a:avLst/>
          </a:prstGeom>
          <a:ln w="38100" cap="flat" cmpd="sng" algn="ctr">
            <a:solidFill>
              <a:srgbClr val="7F7F7F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TextBox 82"/>
          <p:cNvSpPr txBox="1"/>
          <p:nvPr/>
        </p:nvSpPr>
        <p:spPr>
          <a:xfrm>
            <a:off x="956760" y="3745168"/>
            <a:ext cx="342867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2011 scrubbing history of LHC arcs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Heat load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4" cstate="print"/>
          <a:srcRect l="8431" t="2907" r="8431" b="4942"/>
          <a:stretch>
            <a:fillRect/>
          </a:stretch>
        </p:blipFill>
        <p:spPr bwMode="auto">
          <a:xfrm>
            <a:off x="0" y="880201"/>
            <a:ext cx="9125934" cy="5867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E081447-C3CE-9F4F-A689-9A72CAFF10CA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50" name="Group 29"/>
          <p:cNvGrpSpPr/>
          <p:nvPr/>
        </p:nvGrpSpPr>
        <p:grpSpPr>
          <a:xfrm>
            <a:off x="540074" y="880203"/>
            <a:ext cx="5712399" cy="5476946"/>
            <a:chOff x="507509" y="1543614"/>
            <a:chExt cx="5712399" cy="5476946"/>
          </a:xfrm>
        </p:grpSpPr>
        <p:cxnSp>
          <p:nvCxnSpPr>
            <p:cNvPr id="51" name="Straight Connector 30"/>
            <p:cNvCxnSpPr/>
            <p:nvPr/>
          </p:nvCxnSpPr>
          <p:spPr>
            <a:xfrm rot="5400000">
              <a:off x="-1433932" y="4281686"/>
              <a:ext cx="5476149" cy="1588"/>
            </a:xfrm>
            <a:prstGeom prst="line">
              <a:avLst/>
            </a:prstGeom>
            <a:ln w="19050" cap="flat" cmpd="sng" algn="ctr">
              <a:solidFill>
                <a:srgbClr val="7F7F7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34"/>
            <p:cNvCxnSpPr/>
            <p:nvPr/>
          </p:nvCxnSpPr>
          <p:spPr>
            <a:xfrm rot="5400000">
              <a:off x="431529" y="4281291"/>
              <a:ext cx="5476944" cy="1589"/>
            </a:xfrm>
            <a:prstGeom prst="line">
              <a:avLst/>
            </a:prstGeom>
            <a:ln w="19050" cap="flat" cmpd="sng" algn="ctr">
              <a:solidFill>
                <a:srgbClr val="7F7F7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36"/>
            <p:cNvSpPr txBox="1"/>
            <p:nvPr/>
          </p:nvSpPr>
          <p:spPr>
            <a:xfrm>
              <a:off x="507509" y="1860030"/>
              <a:ext cx="686810" cy="3231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 smtClean="0"/>
                <a:t>29/06</a:t>
              </a:r>
              <a:endParaRPr lang="en-US" sz="1500" dirty="0"/>
            </a:p>
          </p:txBody>
        </p:sp>
        <p:sp>
          <p:nvSpPr>
            <p:cNvPr id="54" name="TextBox 41"/>
            <p:cNvSpPr txBox="1"/>
            <p:nvPr/>
          </p:nvSpPr>
          <p:spPr>
            <a:xfrm>
              <a:off x="1416606" y="1860030"/>
              <a:ext cx="685800" cy="3231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 smtClean="0"/>
                <a:t>07/10</a:t>
              </a:r>
              <a:endParaRPr lang="en-US" sz="1500" dirty="0"/>
            </a:p>
          </p:txBody>
        </p:sp>
        <p:sp>
          <p:nvSpPr>
            <p:cNvPr id="55" name="TextBox 42"/>
            <p:cNvSpPr txBox="1"/>
            <p:nvPr/>
          </p:nvSpPr>
          <p:spPr>
            <a:xfrm>
              <a:off x="5266057" y="1860030"/>
              <a:ext cx="953851" cy="3231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 smtClean="0"/>
                <a:t>24-25/10</a:t>
              </a:r>
              <a:endParaRPr lang="en-US" sz="1500" dirty="0"/>
            </a:p>
          </p:txBody>
        </p:sp>
        <p:sp>
          <p:nvSpPr>
            <p:cNvPr id="56" name="TextBox 43"/>
            <p:cNvSpPr txBox="1"/>
            <p:nvPr/>
          </p:nvSpPr>
          <p:spPr>
            <a:xfrm>
              <a:off x="3283506" y="1860030"/>
              <a:ext cx="685800" cy="32316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 smtClean="0"/>
                <a:t>14/10</a:t>
              </a:r>
              <a:endParaRPr lang="en-US" sz="1500" dirty="0"/>
            </a:p>
          </p:txBody>
        </p:sp>
        <p:cxnSp>
          <p:nvCxnSpPr>
            <p:cNvPr id="57" name="Straight Connector 44"/>
            <p:cNvCxnSpPr/>
            <p:nvPr/>
          </p:nvCxnSpPr>
          <p:spPr>
            <a:xfrm rot="16200000" flipH="1">
              <a:off x="2377732" y="4282086"/>
              <a:ext cx="5476946" cy="2"/>
            </a:xfrm>
            <a:prstGeom prst="line">
              <a:avLst/>
            </a:prstGeom>
            <a:ln w="19050" cap="flat" cmpd="sng" algn="ctr">
              <a:solidFill>
                <a:srgbClr val="7F7F7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2"/>
          <p:cNvGrpSpPr/>
          <p:nvPr/>
        </p:nvGrpSpPr>
        <p:grpSpPr>
          <a:xfrm>
            <a:off x="1981201" y="1079464"/>
            <a:ext cx="6021387" cy="5436517"/>
            <a:chOff x="1981201" y="1079464"/>
            <a:chExt cx="6021387" cy="5436517"/>
          </a:xfrm>
        </p:grpSpPr>
        <p:cxnSp>
          <p:nvCxnSpPr>
            <p:cNvPr id="60" name="Straight Connector 64"/>
            <p:cNvCxnSpPr/>
            <p:nvPr/>
          </p:nvCxnSpPr>
          <p:spPr>
            <a:xfrm rot="16200000" flipH="1">
              <a:off x="-732865" y="3795009"/>
              <a:ext cx="5435037" cy="6906"/>
            </a:xfrm>
            <a:prstGeom prst="line">
              <a:avLst/>
            </a:prstGeom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oup 66"/>
            <p:cNvGrpSpPr/>
            <p:nvPr/>
          </p:nvGrpSpPr>
          <p:grpSpPr>
            <a:xfrm>
              <a:off x="3966409" y="1079464"/>
              <a:ext cx="4036179" cy="5436517"/>
              <a:chOff x="3966409" y="1079464"/>
              <a:chExt cx="4036179" cy="5436517"/>
            </a:xfrm>
          </p:grpSpPr>
          <p:cxnSp>
            <p:nvCxnSpPr>
              <p:cNvPr id="69" name="Straight Connector 38"/>
              <p:cNvCxnSpPr/>
              <p:nvPr/>
            </p:nvCxnSpPr>
            <p:spPr>
              <a:xfrm rot="5400000">
                <a:off x="4197131" y="3795395"/>
                <a:ext cx="5433450" cy="1588"/>
              </a:xfrm>
              <a:prstGeom prst="line">
                <a:avLst/>
              </a:prstGeom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40"/>
              <p:cNvCxnSpPr/>
              <p:nvPr/>
            </p:nvCxnSpPr>
            <p:spPr>
              <a:xfrm rot="5400000">
                <a:off x="5285069" y="3798462"/>
                <a:ext cx="5433450" cy="1588"/>
              </a:xfrm>
              <a:prstGeom prst="line">
                <a:avLst/>
              </a:prstGeom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TextBox 65"/>
              <p:cNvSpPr txBox="1"/>
              <p:nvPr/>
            </p:nvSpPr>
            <p:spPr>
              <a:xfrm>
                <a:off x="3966409" y="3886200"/>
                <a:ext cx="2664426" cy="11387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595959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700" dirty="0" smtClean="0"/>
                  <a:t>Three snapshots from the 25ns MDs to try disentangling difference of </a:t>
                </a:r>
                <a:r>
                  <a:rPr lang="en-US" sz="1700" dirty="0" smtClean="0">
                    <a:solidFill>
                      <a:srgbClr val="0000FF"/>
                    </a:solidFill>
                  </a:rPr>
                  <a:t>Beam1 </a:t>
                </a:r>
                <a:r>
                  <a:rPr lang="en-US" sz="1700" dirty="0" smtClean="0"/>
                  <a:t>from </a:t>
                </a:r>
                <a:r>
                  <a:rPr lang="en-US" sz="1700" dirty="0" smtClean="0">
                    <a:solidFill>
                      <a:srgbClr val="FF0000"/>
                    </a:solidFill>
                  </a:rPr>
                  <a:t>Beam2</a:t>
                </a:r>
                <a:endParaRPr lang="en-US" sz="1700" dirty="0">
                  <a:solidFill>
                    <a:srgbClr val="FF0000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Heat load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4" cstate="print"/>
          <a:srcRect l="7588" t="3489" r="8431" b="4942"/>
          <a:stretch>
            <a:fillRect/>
          </a:stretch>
        </p:blipFill>
        <p:spPr bwMode="auto">
          <a:xfrm>
            <a:off x="-12267" y="880201"/>
            <a:ext cx="9137029" cy="5778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E081447-C3CE-9F4F-A689-9A72CAFF10C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0" name="TextBox 35"/>
          <p:cNvSpPr txBox="1"/>
          <p:nvPr/>
        </p:nvSpPr>
        <p:spPr>
          <a:xfrm>
            <a:off x="5383138" y="3912035"/>
            <a:ext cx="3008193" cy="646331"/>
          </a:xfrm>
          <a:prstGeom prst="rect">
            <a:avLst/>
          </a:prstGeom>
          <a:solidFill>
            <a:srgbClr val="FFFFFF"/>
          </a:solidFill>
          <a:ln>
            <a:solidFill>
              <a:srgbClr val="59595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Symbol" charset="2"/>
                <a:cs typeface="Symbol" charset="2"/>
              </a:rPr>
              <a:t>d</a:t>
            </a:r>
            <a:r>
              <a:rPr lang="en-US" b="1" baseline="-25000" dirty="0" err="1" smtClean="0"/>
              <a:t>max</a:t>
            </a:r>
            <a:r>
              <a:rPr lang="en-US" b="1" dirty="0" smtClean="0"/>
              <a:t> </a:t>
            </a:r>
            <a:r>
              <a:rPr lang="en-US" dirty="0" smtClean="0"/>
              <a:t>has decreased from the initial </a:t>
            </a:r>
            <a:r>
              <a:rPr lang="en-US" b="1" dirty="0" smtClean="0"/>
              <a:t>2.1 to 1.52 </a:t>
            </a:r>
            <a:r>
              <a:rPr lang="en-US" dirty="0" smtClean="0"/>
              <a:t>in the arcs !</a:t>
            </a:r>
            <a:endParaRPr lang="en-US" dirty="0"/>
          </a:p>
        </p:txBody>
      </p:sp>
      <p:grpSp>
        <p:nvGrpSpPr>
          <p:cNvPr id="60" name="Group 26"/>
          <p:cNvGrpSpPr/>
          <p:nvPr/>
        </p:nvGrpSpPr>
        <p:grpSpPr>
          <a:xfrm>
            <a:off x="1309858" y="1066799"/>
            <a:ext cx="5090833" cy="2440784"/>
            <a:chOff x="623491" y="1571927"/>
            <a:chExt cx="5090833" cy="2440784"/>
          </a:xfrm>
        </p:grpSpPr>
        <p:cxnSp>
          <p:nvCxnSpPr>
            <p:cNvPr id="61" name="Straight Connector 27"/>
            <p:cNvCxnSpPr/>
            <p:nvPr/>
          </p:nvCxnSpPr>
          <p:spPr>
            <a:xfrm rot="16200000" flipH="1">
              <a:off x="66327" y="2772511"/>
              <a:ext cx="2439192" cy="38027"/>
            </a:xfrm>
            <a:prstGeom prst="line">
              <a:avLst/>
            </a:prstGeom>
            <a:ln w="19050" cap="flat" cmpd="sng" algn="ctr">
              <a:solidFill>
                <a:srgbClr val="7F7F7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28"/>
            <p:cNvCxnSpPr/>
            <p:nvPr/>
          </p:nvCxnSpPr>
          <p:spPr>
            <a:xfrm rot="16200000" flipH="1">
              <a:off x="1828231" y="2791130"/>
              <a:ext cx="2438402" cy="1"/>
            </a:xfrm>
            <a:prstGeom prst="line">
              <a:avLst/>
            </a:prstGeom>
            <a:ln w="19050" cap="flat" cmpd="sng" algn="ctr">
              <a:solidFill>
                <a:srgbClr val="7F7F7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29"/>
            <p:cNvSpPr txBox="1"/>
            <p:nvPr/>
          </p:nvSpPr>
          <p:spPr>
            <a:xfrm>
              <a:off x="623491" y="1710095"/>
              <a:ext cx="597203" cy="2769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29/06</a:t>
              </a:r>
              <a:endParaRPr lang="en-US" sz="1200" dirty="0"/>
            </a:p>
          </p:txBody>
        </p:sp>
        <p:sp>
          <p:nvSpPr>
            <p:cNvPr id="71" name="TextBox 30"/>
            <p:cNvSpPr txBox="1"/>
            <p:nvPr/>
          </p:nvSpPr>
          <p:spPr>
            <a:xfrm>
              <a:off x="1384315" y="1721530"/>
              <a:ext cx="605472" cy="2769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07/10</a:t>
              </a:r>
              <a:endParaRPr lang="en-US" sz="1200" dirty="0"/>
            </a:p>
          </p:txBody>
        </p:sp>
        <p:sp>
          <p:nvSpPr>
            <p:cNvPr id="72" name="TextBox 31"/>
            <p:cNvSpPr txBox="1"/>
            <p:nvPr/>
          </p:nvSpPr>
          <p:spPr>
            <a:xfrm>
              <a:off x="4924185" y="1721530"/>
              <a:ext cx="790139" cy="2769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24-25/10</a:t>
              </a:r>
              <a:endParaRPr lang="en-US" sz="1200" dirty="0"/>
            </a:p>
          </p:txBody>
        </p:sp>
        <p:sp>
          <p:nvSpPr>
            <p:cNvPr id="73" name="TextBox 32"/>
            <p:cNvSpPr txBox="1"/>
            <p:nvPr/>
          </p:nvSpPr>
          <p:spPr>
            <a:xfrm>
              <a:off x="3283506" y="1721530"/>
              <a:ext cx="621802" cy="276999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14/10</a:t>
              </a:r>
              <a:endParaRPr lang="en-US" sz="1200" dirty="0"/>
            </a:p>
          </p:txBody>
        </p:sp>
        <p:cxnSp>
          <p:nvCxnSpPr>
            <p:cNvPr id="74" name="Straight Connector 33"/>
            <p:cNvCxnSpPr/>
            <p:nvPr/>
          </p:nvCxnSpPr>
          <p:spPr>
            <a:xfrm rot="16200000" flipH="1">
              <a:off x="3579641" y="2792318"/>
              <a:ext cx="2440784" cy="1"/>
            </a:xfrm>
            <a:prstGeom prst="line">
              <a:avLst/>
            </a:prstGeom>
            <a:ln w="19050" cap="flat" cmpd="sng" algn="ctr">
              <a:solidFill>
                <a:srgbClr val="7F7F7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5" name="Straight Connector 44"/>
          <p:cNvCxnSpPr/>
          <p:nvPr/>
        </p:nvCxnSpPr>
        <p:spPr>
          <a:xfrm rot="16200000" flipH="1">
            <a:off x="174518" y="2202788"/>
            <a:ext cx="2147622" cy="2"/>
          </a:xfrm>
          <a:prstGeom prst="line">
            <a:avLst/>
          </a:prstGeom>
          <a:ln w="38100" cap="flat" cmpd="sng" algn="ctr">
            <a:solidFill>
              <a:srgbClr val="7F7F7F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Rectangle 53"/>
          <p:cNvSpPr/>
          <p:nvPr/>
        </p:nvSpPr>
        <p:spPr>
          <a:xfrm>
            <a:off x="597026" y="1128978"/>
            <a:ext cx="651302" cy="2147622"/>
          </a:xfrm>
          <a:prstGeom prst="rect">
            <a:avLst/>
          </a:prstGeom>
          <a:solidFill>
            <a:srgbClr val="85A5D7">
              <a:alpha val="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54"/>
          <p:cNvSpPr/>
          <p:nvPr/>
        </p:nvSpPr>
        <p:spPr>
          <a:xfrm>
            <a:off x="597025" y="4128158"/>
            <a:ext cx="662157" cy="2147622"/>
          </a:xfrm>
          <a:prstGeom prst="rect">
            <a:avLst/>
          </a:prstGeom>
          <a:solidFill>
            <a:srgbClr val="85A5D7">
              <a:alpha val="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55"/>
          <p:cNvSpPr txBox="1"/>
          <p:nvPr/>
        </p:nvSpPr>
        <p:spPr>
          <a:xfrm rot="19673660">
            <a:off x="641349" y="2087731"/>
            <a:ext cx="501239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50ns</a:t>
            </a:r>
            <a:endParaRPr lang="en-US" sz="1200" dirty="0"/>
          </a:p>
        </p:txBody>
      </p:sp>
      <p:sp>
        <p:nvSpPr>
          <p:cNvPr id="79" name="Isosceles Triangle 56"/>
          <p:cNvSpPr/>
          <p:nvPr/>
        </p:nvSpPr>
        <p:spPr>
          <a:xfrm flipV="1">
            <a:off x="1792909" y="4478423"/>
            <a:ext cx="154395" cy="166109"/>
          </a:xfrm>
          <a:prstGeom prst="triangle">
            <a:avLst/>
          </a:prstGeom>
          <a:solidFill>
            <a:schemeClr val="bg1">
              <a:lumMod val="50000"/>
              <a:alpha val="55000"/>
            </a:schemeClr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Isosceles Triangle 57"/>
          <p:cNvSpPr/>
          <p:nvPr/>
        </p:nvSpPr>
        <p:spPr>
          <a:xfrm flipV="1">
            <a:off x="4417994" y="5134680"/>
            <a:ext cx="154395" cy="166109"/>
          </a:xfrm>
          <a:prstGeom prst="triangle">
            <a:avLst/>
          </a:prstGeom>
          <a:solidFill>
            <a:schemeClr val="bg1">
              <a:lumMod val="50000"/>
              <a:alpha val="55000"/>
            </a:schemeClr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Isosceles Triangle 58"/>
          <p:cNvSpPr/>
          <p:nvPr/>
        </p:nvSpPr>
        <p:spPr>
          <a:xfrm flipV="1">
            <a:off x="606066" y="4122259"/>
            <a:ext cx="154395" cy="166109"/>
          </a:xfrm>
          <a:prstGeom prst="triangle">
            <a:avLst/>
          </a:prstGeom>
          <a:solidFill>
            <a:schemeClr val="bg1">
              <a:lumMod val="50000"/>
              <a:alpha val="55000"/>
            </a:schemeClr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Isosceles Triangle 59"/>
          <p:cNvSpPr/>
          <p:nvPr/>
        </p:nvSpPr>
        <p:spPr>
          <a:xfrm flipV="1">
            <a:off x="1053796" y="4310502"/>
            <a:ext cx="154395" cy="166109"/>
          </a:xfrm>
          <a:prstGeom prst="triangle">
            <a:avLst/>
          </a:prstGeom>
          <a:solidFill>
            <a:schemeClr val="bg1">
              <a:lumMod val="50000"/>
              <a:alpha val="55000"/>
            </a:schemeClr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Isosceles Triangle 60"/>
          <p:cNvSpPr/>
          <p:nvPr/>
        </p:nvSpPr>
        <p:spPr>
          <a:xfrm flipV="1">
            <a:off x="4918614" y="5461613"/>
            <a:ext cx="154395" cy="166109"/>
          </a:xfrm>
          <a:prstGeom prst="triangle">
            <a:avLst/>
          </a:prstGeom>
          <a:solidFill>
            <a:schemeClr val="bg1">
              <a:lumMod val="50000"/>
              <a:alpha val="55000"/>
            </a:schemeClr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Isosceles Triangle 61"/>
          <p:cNvSpPr/>
          <p:nvPr/>
        </p:nvSpPr>
        <p:spPr>
          <a:xfrm flipV="1">
            <a:off x="7144323" y="5668291"/>
            <a:ext cx="154395" cy="166109"/>
          </a:xfrm>
          <a:prstGeom prst="triangle">
            <a:avLst/>
          </a:prstGeom>
          <a:solidFill>
            <a:schemeClr val="bg1">
              <a:lumMod val="50000"/>
              <a:alpha val="55000"/>
            </a:schemeClr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Isosceles Triangle 62"/>
          <p:cNvSpPr/>
          <p:nvPr/>
        </p:nvSpPr>
        <p:spPr>
          <a:xfrm flipV="1">
            <a:off x="8262821" y="5712136"/>
            <a:ext cx="154395" cy="166109"/>
          </a:xfrm>
          <a:prstGeom prst="triangle">
            <a:avLst/>
          </a:prstGeom>
          <a:solidFill>
            <a:schemeClr val="bg1">
              <a:lumMod val="50000"/>
              <a:alpha val="55000"/>
            </a:schemeClr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Isosceles Triangle 63"/>
          <p:cNvSpPr/>
          <p:nvPr/>
        </p:nvSpPr>
        <p:spPr>
          <a:xfrm flipV="1">
            <a:off x="8426076" y="5712558"/>
            <a:ext cx="154395" cy="166109"/>
          </a:xfrm>
          <a:prstGeom prst="triangle">
            <a:avLst/>
          </a:prstGeom>
          <a:solidFill>
            <a:schemeClr val="bg1">
              <a:lumMod val="50000"/>
              <a:alpha val="55000"/>
            </a:schemeClr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Group 71"/>
          <p:cNvGrpSpPr/>
          <p:nvPr/>
        </p:nvGrpSpPr>
        <p:grpSpPr>
          <a:xfrm>
            <a:off x="2594780" y="4893003"/>
            <a:ext cx="5571911" cy="930120"/>
            <a:chOff x="2594780" y="4893003"/>
            <a:chExt cx="5571911" cy="930120"/>
          </a:xfrm>
        </p:grpSpPr>
        <p:sp>
          <p:nvSpPr>
            <p:cNvPr id="88" name="Isosceles Triangle 64"/>
            <p:cNvSpPr/>
            <p:nvPr/>
          </p:nvSpPr>
          <p:spPr>
            <a:xfrm flipV="1">
              <a:off x="2594780" y="4893003"/>
              <a:ext cx="154395" cy="166109"/>
            </a:xfrm>
            <a:prstGeom prst="triangle">
              <a:avLst/>
            </a:prstGeom>
            <a:solidFill>
              <a:srgbClr val="FF0000">
                <a:alpha val="18000"/>
              </a:srgbClr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Isosceles Triangle 65"/>
            <p:cNvSpPr/>
            <p:nvPr/>
          </p:nvSpPr>
          <p:spPr>
            <a:xfrm flipV="1">
              <a:off x="6947215" y="5597972"/>
              <a:ext cx="154395" cy="166109"/>
            </a:xfrm>
            <a:prstGeom prst="triangle">
              <a:avLst/>
            </a:prstGeom>
            <a:solidFill>
              <a:srgbClr val="FF0000">
                <a:alpha val="18000"/>
              </a:srgbClr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Isosceles Triangle 66"/>
            <p:cNvSpPr/>
            <p:nvPr/>
          </p:nvSpPr>
          <p:spPr>
            <a:xfrm flipV="1">
              <a:off x="8012296" y="5657014"/>
              <a:ext cx="154395" cy="166109"/>
            </a:xfrm>
            <a:prstGeom prst="triangle">
              <a:avLst/>
            </a:prstGeom>
            <a:solidFill>
              <a:srgbClr val="FF0000">
                <a:alpha val="18000"/>
              </a:srgbClr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1" name="Straight Connector 72"/>
          <p:cNvCxnSpPr/>
          <p:nvPr/>
        </p:nvCxnSpPr>
        <p:spPr>
          <a:xfrm rot="16200000" flipH="1">
            <a:off x="209522" y="5226117"/>
            <a:ext cx="2099327" cy="1"/>
          </a:xfrm>
          <a:prstGeom prst="line">
            <a:avLst/>
          </a:prstGeom>
          <a:ln w="38100" cap="flat" cmpd="sng" algn="ctr">
            <a:solidFill>
              <a:srgbClr val="7F7F7F"/>
            </a:solidFill>
            <a:prstDash val="lg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TextBox 82"/>
          <p:cNvSpPr txBox="1"/>
          <p:nvPr/>
        </p:nvSpPr>
        <p:spPr>
          <a:xfrm>
            <a:off x="956760" y="3745168"/>
            <a:ext cx="342867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2011 scrubbing history of LHC arcs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Outline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5" name="Rettangolo 34"/>
          <p:cNvSpPr/>
          <p:nvPr/>
        </p:nvSpPr>
        <p:spPr>
          <a:xfrm>
            <a:off x="914400" y="1143000"/>
            <a:ext cx="76200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PyEcloud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simulations for the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benchmarking of 25ns tests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in the LHC:</a:t>
            </a:r>
          </a:p>
          <a:p>
            <a:pPr marL="800100" lvl="2" indent="-342900">
              <a:lnSpc>
                <a:spcPct val="150000"/>
              </a:lnSpc>
              <a:spcAft>
                <a:spcPts val="1200"/>
              </a:spcAft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Historical</a:t>
            </a:r>
          </a:p>
          <a:p>
            <a:pPr marL="800100" lvl="2" indent="-342900">
              <a:lnSpc>
                <a:spcPct val="150000"/>
              </a:lnSpc>
              <a:spcAft>
                <a:spcPts val="1200"/>
              </a:spcAft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Simulation approach</a:t>
            </a:r>
          </a:p>
          <a:p>
            <a:pPr marL="800100" lvl="2" indent="-342900">
              <a:lnSpc>
                <a:spcPct val="150000"/>
              </a:lnSpc>
              <a:spcAft>
                <a:spcPts val="1200"/>
              </a:spcAft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Heat load </a:t>
            </a:r>
          </a:p>
          <a:p>
            <a:pPr marL="800100" lvl="2" indent="-342900">
              <a:lnSpc>
                <a:spcPct val="150000"/>
              </a:lnSpc>
              <a:spcAft>
                <a:spcPts val="1200"/>
              </a:spcAft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Bunch by bunch energy loss</a:t>
            </a:r>
          </a:p>
          <a:p>
            <a:pPr marL="342900" lvl="1" indent="-3429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Attempt of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scrubbing time estimation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tangolo 29"/>
          <p:cNvSpPr/>
          <p:nvPr/>
        </p:nvSpPr>
        <p:spPr>
          <a:xfrm>
            <a:off x="4114800" y="1676400"/>
            <a:ext cx="13716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Bunch energy loss estimation from buildup simulation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10" name="Connettore 1 9"/>
          <p:cNvCxnSpPr/>
          <p:nvPr/>
        </p:nvCxnSpPr>
        <p:spPr>
          <a:xfrm>
            <a:off x="1752600" y="1676400"/>
            <a:ext cx="563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1752600" y="2362200"/>
            <a:ext cx="563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21"/>
          <p:cNvCxnSpPr/>
          <p:nvPr/>
        </p:nvCxnSpPr>
        <p:spPr>
          <a:xfrm>
            <a:off x="4114800" y="1524000"/>
            <a:ext cx="0" cy="1066800"/>
          </a:xfrm>
          <a:prstGeom prst="line">
            <a:avLst/>
          </a:prstGeom>
          <a:ln w="19050" cap="flat" cmpd="sng" algn="ctr">
            <a:solidFill>
              <a:srgbClr val="7F7F7F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21"/>
          <p:cNvCxnSpPr/>
          <p:nvPr/>
        </p:nvCxnSpPr>
        <p:spPr>
          <a:xfrm>
            <a:off x="5486400" y="1524000"/>
            <a:ext cx="0" cy="1066800"/>
          </a:xfrm>
          <a:prstGeom prst="line">
            <a:avLst/>
          </a:prstGeom>
          <a:ln w="19050" cap="flat" cmpd="sng" algn="ctr">
            <a:solidFill>
              <a:srgbClr val="7F7F7F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Freccia in giù 25"/>
          <p:cNvSpPr/>
          <p:nvPr/>
        </p:nvSpPr>
        <p:spPr>
          <a:xfrm>
            <a:off x="4724400" y="22860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ccia in giù 26"/>
          <p:cNvSpPr/>
          <p:nvPr/>
        </p:nvSpPr>
        <p:spPr>
          <a:xfrm flipV="1">
            <a:off x="4724400" y="15240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ttangolo 27"/>
          <p:cNvSpPr/>
          <p:nvPr/>
        </p:nvSpPr>
        <p:spPr>
          <a:xfrm>
            <a:off x="4448091" y="1143000"/>
            <a:ext cx="809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P</a:t>
            </a:r>
            <a:r>
              <a:rPr lang="en-US" baseline="-25000" dirty="0" err="1" smtClean="0"/>
              <a:t>wall</a:t>
            </a:r>
            <a:r>
              <a:rPr lang="en-US" baseline="-25000" dirty="0" smtClean="0"/>
              <a:t> </a:t>
            </a:r>
            <a:r>
              <a:rPr lang="en-US" dirty="0" smtClean="0"/>
              <a:t>(t)</a:t>
            </a:r>
            <a:endParaRPr lang="en-US" dirty="0"/>
          </a:p>
        </p:txBody>
      </p:sp>
      <p:sp>
        <p:nvSpPr>
          <p:cNvPr id="31" name="Ovale 30"/>
          <p:cNvSpPr/>
          <p:nvPr/>
        </p:nvSpPr>
        <p:spPr>
          <a:xfrm>
            <a:off x="3124200" y="1905000"/>
            <a:ext cx="8382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ttangolo 31"/>
          <p:cNvSpPr/>
          <p:nvPr/>
        </p:nvSpPr>
        <p:spPr>
          <a:xfrm>
            <a:off x="2133600" y="1828800"/>
            <a:ext cx="936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E</a:t>
            </a:r>
            <a:r>
              <a:rPr lang="en-US" baseline="-25000" dirty="0" err="1" smtClean="0"/>
              <a:t>bunch</a:t>
            </a:r>
            <a:r>
              <a:rPr lang="en-US" baseline="-25000" dirty="0" smtClean="0"/>
              <a:t> </a:t>
            </a:r>
            <a:r>
              <a:rPr lang="en-US" dirty="0" smtClean="0"/>
              <a:t>(t)</a:t>
            </a:r>
            <a:endParaRPr lang="en-US" dirty="0"/>
          </a:p>
        </p:txBody>
      </p:sp>
      <p:sp>
        <p:nvSpPr>
          <p:cNvPr id="33" name="Rettangolo 32"/>
          <p:cNvSpPr/>
          <p:nvPr/>
        </p:nvSpPr>
        <p:spPr>
          <a:xfrm>
            <a:off x="4495800" y="1840468"/>
            <a:ext cx="658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</a:t>
            </a:r>
            <a:r>
              <a:rPr lang="en-US" baseline="-25000" dirty="0" smtClean="0"/>
              <a:t>el </a:t>
            </a:r>
            <a:r>
              <a:rPr lang="en-US" dirty="0" smtClean="0"/>
              <a:t>(t)</a:t>
            </a:r>
            <a:endParaRPr lang="en-US" dirty="0"/>
          </a:p>
        </p:txBody>
      </p:sp>
      <p:sp>
        <p:nvSpPr>
          <p:cNvPr id="35" name="Rettangolo 34"/>
          <p:cNvSpPr/>
          <p:nvPr/>
        </p:nvSpPr>
        <p:spPr>
          <a:xfrm>
            <a:off x="304800" y="3349585"/>
            <a:ext cx="85344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We consider a slice of the accelerator (supposed to be small with respect to the bunch length) in witch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ecloud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build-up is ongoing</a:t>
            </a:r>
          </a:p>
          <a:p>
            <a:pPr marL="342900" lvl="1" indent="-3429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We would like to estimate (from our buildup simulation) the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energy lost by a bunch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passing through such slice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0012" y="457200"/>
            <a:ext cx="7946788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uppo 27"/>
          <p:cNvGrpSpPr/>
          <p:nvPr/>
        </p:nvGrpSpPr>
        <p:grpSpPr>
          <a:xfrm>
            <a:off x="1883012" y="5562600"/>
            <a:ext cx="5638800" cy="1207532"/>
            <a:chOff x="1524000" y="609600"/>
            <a:chExt cx="5638800" cy="1207532"/>
          </a:xfrm>
        </p:grpSpPr>
        <p:sp>
          <p:nvSpPr>
            <p:cNvPr id="15" name="Rettangolo 14"/>
            <p:cNvSpPr/>
            <p:nvPr/>
          </p:nvSpPr>
          <p:spPr>
            <a:xfrm>
              <a:off x="3886200" y="762000"/>
              <a:ext cx="13716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Connettore 1 15"/>
            <p:cNvCxnSpPr/>
            <p:nvPr/>
          </p:nvCxnSpPr>
          <p:spPr>
            <a:xfrm>
              <a:off x="1524000" y="762000"/>
              <a:ext cx="5638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16"/>
            <p:cNvCxnSpPr/>
            <p:nvPr/>
          </p:nvCxnSpPr>
          <p:spPr>
            <a:xfrm>
              <a:off x="1524000" y="1447800"/>
              <a:ext cx="5638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21"/>
            <p:cNvCxnSpPr/>
            <p:nvPr/>
          </p:nvCxnSpPr>
          <p:spPr>
            <a:xfrm>
              <a:off x="3886200" y="609600"/>
              <a:ext cx="0" cy="1066800"/>
            </a:xfrm>
            <a:prstGeom prst="line">
              <a:avLst/>
            </a:prstGeom>
            <a:ln w="19050" cap="flat" cmpd="sng" algn="ctr">
              <a:solidFill>
                <a:srgbClr val="7F7F7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1"/>
            <p:cNvCxnSpPr/>
            <p:nvPr/>
          </p:nvCxnSpPr>
          <p:spPr>
            <a:xfrm>
              <a:off x="5257800" y="609600"/>
              <a:ext cx="0" cy="914400"/>
            </a:xfrm>
            <a:prstGeom prst="line">
              <a:avLst/>
            </a:prstGeom>
            <a:ln w="19050" cap="flat" cmpd="sng" algn="ctr">
              <a:solidFill>
                <a:srgbClr val="7F7F7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Freccia in giù 21"/>
            <p:cNvSpPr/>
            <p:nvPr/>
          </p:nvSpPr>
          <p:spPr>
            <a:xfrm>
              <a:off x="4495800" y="1371600"/>
              <a:ext cx="152400" cy="3048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ccia in giù 22"/>
            <p:cNvSpPr/>
            <p:nvPr/>
          </p:nvSpPr>
          <p:spPr>
            <a:xfrm flipV="1">
              <a:off x="4495800" y="609600"/>
              <a:ext cx="152400" cy="3048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ttangolo 23"/>
            <p:cNvSpPr/>
            <p:nvPr/>
          </p:nvSpPr>
          <p:spPr>
            <a:xfrm>
              <a:off x="4648200" y="1447800"/>
              <a:ext cx="8097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/>
                <a:t>P</a:t>
              </a:r>
              <a:r>
                <a:rPr lang="en-US" baseline="-25000" dirty="0" err="1" smtClean="0"/>
                <a:t>wall</a:t>
              </a:r>
              <a:r>
                <a:rPr lang="en-US" baseline="-25000" dirty="0" smtClean="0"/>
                <a:t> </a:t>
              </a:r>
              <a:r>
                <a:rPr lang="en-US" dirty="0" smtClean="0"/>
                <a:t>(t)</a:t>
              </a:r>
              <a:endParaRPr lang="en-US" dirty="0"/>
            </a:p>
          </p:txBody>
        </p:sp>
        <p:sp>
          <p:nvSpPr>
            <p:cNvPr id="25" name="Ovale 24"/>
            <p:cNvSpPr/>
            <p:nvPr/>
          </p:nvSpPr>
          <p:spPr>
            <a:xfrm>
              <a:off x="2895600" y="990600"/>
              <a:ext cx="838200" cy="2286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ttangolo 25"/>
            <p:cNvSpPr/>
            <p:nvPr/>
          </p:nvSpPr>
          <p:spPr>
            <a:xfrm>
              <a:off x="1905000" y="914400"/>
              <a:ext cx="93647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/>
                <a:t>E</a:t>
              </a:r>
              <a:r>
                <a:rPr lang="en-US" baseline="-25000" dirty="0" err="1" smtClean="0"/>
                <a:t>bunch</a:t>
              </a:r>
              <a:r>
                <a:rPr lang="en-US" baseline="-25000" dirty="0" smtClean="0"/>
                <a:t> </a:t>
              </a:r>
              <a:r>
                <a:rPr lang="en-US" dirty="0" smtClean="0"/>
                <a:t>(t)</a:t>
              </a:r>
              <a:endParaRPr lang="en-US" dirty="0"/>
            </a:p>
          </p:txBody>
        </p:sp>
        <p:sp>
          <p:nvSpPr>
            <p:cNvPr id="27" name="Rettangolo 26"/>
            <p:cNvSpPr/>
            <p:nvPr/>
          </p:nvSpPr>
          <p:spPr>
            <a:xfrm>
              <a:off x="4267200" y="926068"/>
              <a:ext cx="6581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E</a:t>
              </a:r>
              <a:r>
                <a:rPr lang="en-US" baseline="-25000" dirty="0" smtClean="0"/>
                <a:t>el </a:t>
              </a:r>
              <a:r>
                <a:rPr lang="en-US" dirty="0" smtClean="0"/>
                <a:t>(t)</a:t>
              </a:r>
              <a:endParaRPr lang="en-US" dirty="0"/>
            </a:p>
          </p:txBody>
        </p:sp>
      </p:grpSp>
      <p:sp>
        <p:nvSpPr>
          <p:cNvPr id="32" name="Rettangolo 31"/>
          <p:cNvSpPr/>
          <p:nvPr/>
        </p:nvSpPr>
        <p:spPr>
          <a:xfrm>
            <a:off x="1828800" y="914400"/>
            <a:ext cx="175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Energy transfers</a:t>
            </a:r>
            <a:endParaRPr lang="en-US" dirty="0"/>
          </a:p>
        </p:txBody>
      </p:sp>
      <p:sp>
        <p:nvSpPr>
          <p:cNvPr id="29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Bunch energy loss estimation from buildup simulation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0012" y="457200"/>
            <a:ext cx="7946788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uppo 27"/>
          <p:cNvGrpSpPr/>
          <p:nvPr/>
        </p:nvGrpSpPr>
        <p:grpSpPr>
          <a:xfrm>
            <a:off x="1883012" y="5562600"/>
            <a:ext cx="5638800" cy="1207532"/>
            <a:chOff x="1524000" y="609600"/>
            <a:chExt cx="5638800" cy="1207532"/>
          </a:xfrm>
        </p:grpSpPr>
        <p:sp>
          <p:nvSpPr>
            <p:cNvPr id="15" name="Rettangolo 14"/>
            <p:cNvSpPr/>
            <p:nvPr/>
          </p:nvSpPr>
          <p:spPr>
            <a:xfrm>
              <a:off x="3886200" y="762000"/>
              <a:ext cx="13716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Connettore 1 15"/>
            <p:cNvCxnSpPr/>
            <p:nvPr/>
          </p:nvCxnSpPr>
          <p:spPr>
            <a:xfrm>
              <a:off x="1524000" y="762000"/>
              <a:ext cx="5638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16"/>
            <p:cNvCxnSpPr/>
            <p:nvPr/>
          </p:nvCxnSpPr>
          <p:spPr>
            <a:xfrm>
              <a:off x="1524000" y="1447800"/>
              <a:ext cx="5638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21"/>
            <p:cNvCxnSpPr/>
            <p:nvPr/>
          </p:nvCxnSpPr>
          <p:spPr>
            <a:xfrm>
              <a:off x="3886200" y="609600"/>
              <a:ext cx="0" cy="1066800"/>
            </a:xfrm>
            <a:prstGeom prst="line">
              <a:avLst/>
            </a:prstGeom>
            <a:ln w="19050" cap="flat" cmpd="sng" algn="ctr">
              <a:solidFill>
                <a:srgbClr val="7F7F7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1"/>
            <p:cNvCxnSpPr/>
            <p:nvPr/>
          </p:nvCxnSpPr>
          <p:spPr>
            <a:xfrm>
              <a:off x="5257800" y="609600"/>
              <a:ext cx="0" cy="914400"/>
            </a:xfrm>
            <a:prstGeom prst="line">
              <a:avLst/>
            </a:prstGeom>
            <a:ln w="19050" cap="flat" cmpd="sng" algn="ctr">
              <a:solidFill>
                <a:srgbClr val="7F7F7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Freccia in giù 21"/>
            <p:cNvSpPr/>
            <p:nvPr/>
          </p:nvSpPr>
          <p:spPr>
            <a:xfrm>
              <a:off x="4495800" y="1371600"/>
              <a:ext cx="152400" cy="3048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ccia in giù 22"/>
            <p:cNvSpPr/>
            <p:nvPr/>
          </p:nvSpPr>
          <p:spPr>
            <a:xfrm flipV="1">
              <a:off x="4495800" y="609600"/>
              <a:ext cx="152400" cy="3048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ttangolo 23"/>
            <p:cNvSpPr/>
            <p:nvPr/>
          </p:nvSpPr>
          <p:spPr>
            <a:xfrm>
              <a:off x="4648200" y="1447800"/>
              <a:ext cx="8097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/>
                <a:t>P</a:t>
              </a:r>
              <a:r>
                <a:rPr lang="en-US" baseline="-25000" dirty="0" err="1" smtClean="0"/>
                <a:t>wall</a:t>
              </a:r>
              <a:r>
                <a:rPr lang="en-US" baseline="-25000" dirty="0" smtClean="0"/>
                <a:t> </a:t>
              </a:r>
              <a:r>
                <a:rPr lang="en-US" dirty="0" smtClean="0"/>
                <a:t>(t)</a:t>
              </a:r>
              <a:endParaRPr lang="en-US" dirty="0"/>
            </a:p>
          </p:txBody>
        </p:sp>
        <p:sp>
          <p:nvSpPr>
            <p:cNvPr id="25" name="Ovale 24"/>
            <p:cNvSpPr/>
            <p:nvPr/>
          </p:nvSpPr>
          <p:spPr>
            <a:xfrm>
              <a:off x="2895600" y="990600"/>
              <a:ext cx="838200" cy="2286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ttangolo 25"/>
            <p:cNvSpPr/>
            <p:nvPr/>
          </p:nvSpPr>
          <p:spPr>
            <a:xfrm>
              <a:off x="1905000" y="914400"/>
              <a:ext cx="93647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 smtClean="0"/>
                <a:t>E</a:t>
              </a:r>
              <a:r>
                <a:rPr lang="en-US" baseline="-25000" dirty="0" err="1" smtClean="0"/>
                <a:t>bunch</a:t>
              </a:r>
              <a:r>
                <a:rPr lang="en-US" baseline="-25000" dirty="0" smtClean="0"/>
                <a:t> </a:t>
              </a:r>
              <a:r>
                <a:rPr lang="en-US" dirty="0" smtClean="0"/>
                <a:t>(t)</a:t>
              </a:r>
              <a:endParaRPr lang="en-US" dirty="0"/>
            </a:p>
          </p:txBody>
        </p:sp>
        <p:sp>
          <p:nvSpPr>
            <p:cNvPr id="27" name="Rettangolo 26"/>
            <p:cNvSpPr/>
            <p:nvPr/>
          </p:nvSpPr>
          <p:spPr>
            <a:xfrm>
              <a:off x="4267200" y="926068"/>
              <a:ext cx="6581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E</a:t>
              </a:r>
              <a:r>
                <a:rPr lang="en-US" baseline="-25000" dirty="0" smtClean="0"/>
                <a:t>el </a:t>
              </a:r>
              <a:r>
                <a:rPr lang="en-US" dirty="0" smtClean="0"/>
                <a:t>(t)</a:t>
              </a:r>
              <a:endParaRPr lang="en-US" dirty="0"/>
            </a:p>
          </p:txBody>
        </p:sp>
      </p:grpSp>
      <p:sp>
        <p:nvSpPr>
          <p:cNvPr id="32" name="Rettangolo 31"/>
          <p:cNvSpPr/>
          <p:nvPr/>
        </p:nvSpPr>
        <p:spPr>
          <a:xfrm>
            <a:off x="1828800" y="914400"/>
            <a:ext cx="175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Energy transfers</a:t>
            </a:r>
            <a:endParaRPr lang="en-US" dirty="0"/>
          </a:p>
        </p:txBody>
      </p:sp>
      <p:cxnSp>
        <p:nvCxnSpPr>
          <p:cNvPr id="33" name="Straight Arrow Connector 19"/>
          <p:cNvCxnSpPr/>
          <p:nvPr/>
        </p:nvCxnSpPr>
        <p:spPr>
          <a:xfrm flipH="1">
            <a:off x="2590800" y="2438400"/>
            <a:ext cx="457200" cy="228600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Ovale 33"/>
          <p:cNvSpPr/>
          <p:nvPr/>
        </p:nvSpPr>
        <p:spPr>
          <a:xfrm>
            <a:off x="2209800" y="2209798"/>
            <a:ext cx="381000" cy="1524000"/>
          </a:xfrm>
          <a:prstGeom prst="ellipse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ttangolo 39"/>
          <p:cNvSpPr/>
          <p:nvPr/>
        </p:nvSpPr>
        <p:spPr>
          <a:xfrm>
            <a:off x="3048000" y="1981200"/>
            <a:ext cx="175260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Calibri" pitchFamily="34" charset="0"/>
              </a:rPr>
              <a:t>The bunch energy loss can be obtained as the area of this peak…</a:t>
            </a:r>
            <a:endParaRPr lang="en-US" sz="1400" dirty="0"/>
          </a:p>
        </p:txBody>
      </p:sp>
      <p:sp>
        <p:nvSpPr>
          <p:cNvPr id="29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Bunch energy loss estimation from buildup simulation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Outline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5" name="Rettangolo 34"/>
          <p:cNvSpPr/>
          <p:nvPr/>
        </p:nvSpPr>
        <p:spPr>
          <a:xfrm>
            <a:off x="914400" y="1143000"/>
            <a:ext cx="76200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PyEcloud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simulations for the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benchmarking of 25ns tests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in the LHC:</a:t>
            </a:r>
          </a:p>
          <a:p>
            <a:pPr marL="800100" lvl="2" indent="-342900">
              <a:lnSpc>
                <a:spcPct val="150000"/>
              </a:lnSpc>
              <a:spcAft>
                <a:spcPts val="1200"/>
              </a:spcAft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Historical</a:t>
            </a:r>
          </a:p>
          <a:p>
            <a:pPr marL="800100" lvl="2" indent="-342900">
              <a:lnSpc>
                <a:spcPct val="150000"/>
              </a:lnSpc>
              <a:spcAft>
                <a:spcPts val="1200"/>
              </a:spcAft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Simulation approach</a:t>
            </a:r>
          </a:p>
          <a:p>
            <a:pPr marL="800100" lvl="2" indent="-342900">
              <a:lnSpc>
                <a:spcPct val="150000"/>
              </a:lnSpc>
              <a:spcAft>
                <a:spcPts val="1200"/>
              </a:spcAft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Heat load </a:t>
            </a:r>
          </a:p>
          <a:p>
            <a:pPr marL="800100" lvl="2" indent="-342900">
              <a:lnSpc>
                <a:spcPct val="150000"/>
              </a:lnSpc>
              <a:spcAft>
                <a:spcPts val="1200"/>
              </a:spcAft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Bunch by bunch energy loss</a:t>
            </a:r>
          </a:p>
          <a:p>
            <a:pPr marL="342900" lvl="1" indent="-3429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Attempt of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scrubbing time estimation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tangolo 29"/>
          <p:cNvSpPr/>
          <p:nvPr/>
        </p:nvSpPr>
        <p:spPr>
          <a:xfrm>
            <a:off x="4114800" y="1524000"/>
            <a:ext cx="13716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Connettore 1 9"/>
          <p:cNvCxnSpPr/>
          <p:nvPr/>
        </p:nvCxnSpPr>
        <p:spPr>
          <a:xfrm>
            <a:off x="1752600" y="1524000"/>
            <a:ext cx="563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1752600" y="2209800"/>
            <a:ext cx="563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21"/>
          <p:cNvCxnSpPr/>
          <p:nvPr/>
        </p:nvCxnSpPr>
        <p:spPr>
          <a:xfrm>
            <a:off x="4114800" y="1371600"/>
            <a:ext cx="0" cy="1066800"/>
          </a:xfrm>
          <a:prstGeom prst="line">
            <a:avLst/>
          </a:prstGeom>
          <a:ln w="19050" cap="flat" cmpd="sng" algn="ctr">
            <a:solidFill>
              <a:srgbClr val="7F7F7F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21"/>
          <p:cNvCxnSpPr/>
          <p:nvPr/>
        </p:nvCxnSpPr>
        <p:spPr>
          <a:xfrm>
            <a:off x="5486400" y="1371600"/>
            <a:ext cx="0" cy="1066800"/>
          </a:xfrm>
          <a:prstGeom prst="line">
            <a:avLst/>
          </a:prstGeom>
          <a:ln w="19050" cap="flat" cmpd="sng" algn="ctr">
            <a:solidFill>
              <a:srgbClr val="7F7F7F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Freccia in giù 25"/>
          <p:cNvSpPr/>
          <p:nvPr/>
        </p:nvSpPr>
        <p:spPr>
          <a:xfrm>
            <a:off x="4724400" y="21336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ccia in giù 26"/>
          <p:cNvSpPr/>
          <p:nvPr/>
        </p:nvSpPr>
        <p:spPr>
          <a:xfrm flipV="1">
            <a:off x="4724400" y="13716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ttangolo 27"/>
          <p:cNvSpPr/>
          <p:nvPr/>
        </p:nvSpPr>
        <p:spPr>
          <a:xfrm>
            <a:off x="4448091" y="990600"/>
            <a:ext cx="809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P</a:t>
            </a:r>
            <a:r>
              <a:rPr lang="en-US" baseline="-25000" dirty="0" err="1" smtClean="0"/>
              <a:t>wall</a:t>
            </a:r>
            <a:r>
              <a:rPr lang="en-US" baseline="-25000" dirty="0" smtClean="0"/>
              <a:t> </a:t>
            </a:r>
            <a:r>
              <a:rPr lang="en-US" dirty="0" smtClean="0"/>
              <a:t>(t)</a:t>
            </a:r>
            <a:endParaRPr lang="en-US" dirty="0"/>
          </a:p>
        </p:txBody>
      </p:sp>
      <p:sp>
        <p:nvSpPr>
          <p:cNvPr id="31" name="Ovale 30"/>
          <p:cNvSpPr/>
          <p:nvPr/>
        </p:nvSpPr>
        <p:spPr>
          <a:xfrm>
            <a:off x="3124200" y="1752600"/>
            <a:ext cx="8382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ttangolo 31"/>
          <p:cNvSpPr/>
          <p:nvPr/>
        </p:nvSpPr>
        <p:spPr>
          <a:xfrm>
            <a:off x="2209800" y="1676400"/>
            <a:ext cx="936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E</a:t>
            </a:r>
            <a:r>
              <a:rPr lang="en-US" baseline="-25000" dirty="0" err="1" smtClean="0"/>
              <a:t>bunch</a:t>
            </a:r>
            <a:r>
              <a:rPr lang="en-US" baseline="-25000" dirty="0" smtClean="0"/>
              <a:t> </a:t>
            </a:r>
            <a:r>
              <a:rPr lang="en-US" dirty="0" smtClean="0"/>
              <a:t>(t)</a:t>
            </a:r>
            <a:endParaRPr lang="en-US" dirty="0"/>
          </a:p>
        </p:txBody>
      </p:sp>
      <p:sp>
        <p:nvSpPr>
          <p:cNvPr id="33" name="Rettangolo 32"/>
          <p:cNvSpPr/>
          <p:nvPr/>
        </p:nvSpPr>
        <p:spPr>
          <a:xfrm>
            <a:off x="4495800" y="1688068"/>
            <a:ext cx="658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</a:t>
            </a:r>
            <a:r>
              <a:rPr lang="en-US" baseline="-25000" dirty="0" smtClean="0"/>
              <a:t>el </a:t>
            </a:r>
            <a:r>
              <a:rPr lang="en-US" dirty="0" smtClean="0"/>
              <a:t>(t)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t="4924" b="50760"/>
          <a:stretch>
            <a:fillRect/>
          </a:stretch>
        </p:blipFill>
        <p:spPr bwMode="auto">
          <a:xfrm>
            <a:off x="1600200" y="4267200"/>
            <a:ext cx="574357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ttangolo 35"/>
          <p:cNvSpPr/>
          <p:nvPr/>
        </p:nvSpPr>
        <p:spPr>
          <a:xfrm>
            <a:off x="4114800" y="3048000"/>
            <a:ext cx="13716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Connettore 1 36"/>
          <p:cNvCxnSpPr/>
          <p:nvPr/>
        </p:nvCxnSpPr>
        <p:spPr>
          <a:xfrm>
            <a:off x="1752600" y="3048000"/>
            <a:ext cx="563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1 37"/>
          <p:cNvCxnSpPr/>
          <p:nvPr/>
        </p:nvCxnSpPr>
        <p:spPr>
          <a:xfrm>
            <a:off x="1752600" y="3733800"/>
            <a:ext cx="563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21"/>
          <p:cNvCxnSpPr/>
          <p:nvPr/>
        </p:nvCxnSpPr>
        <p:spPr>
          <a:xfrm>
            <a:off x="4114800" y="2895600"/>
            <a:ext cx="0" cy="1066800"/>
          </a:xfrm>
          <a:prstGeom prst="line">
            <a:avLst/>
          </a:prstGeom>
          <a:ln w="19050" cap="flat" cmpd="sng" algn="ctr">
            <a:solidFill>
              <a:srgbClr val="7F7F7F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21"/>
          <p:cNvCxnSpPr/>
          <p:nvPr/>
        </p:nvCxnSpPr>
        <p:spPr>
          <a:xfrm>
            <a:off x="5486400" y="2895600"/>
            <a:ext cx="0" cy="1066800"/>
          </a:xfrm>
          <a:prstGeom prst="line">
            <a:avLst/>
          </a:prstGeom>
          <a:ln w="19050" cap="flat" cmpd="sng" algn="ctr">
            <a:solidFill>
              <a:srgbClr val="7F7F7F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Freccia in giù 40"/>
          <p:cNvSpPr/>
          <p:nvPr/>
        </p:nvSpPr>
        <p:spPr>
          <a:xfrm>
            <a:off x="4724400" y="36576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ccia in giù 41"/>
          <p:cNvSpPr/>
          <p:nvPr/>
        </p:nvSpPr>
        <p:spPr>
          <a:xfrm flipV="1">
            <a:off x="4724400" y="28956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ttangolo 42"/>
          <p:cNvSpPr/>
          <p:nvPr/>
        </p:nvSpPr>
        <p:spPr>
          <a:xfrm>
            <a:off x="4448091" y="2514600"/>
            <a:ext cx="809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P</a:t>
            </a:r>
            <a:r>
              <a:rPr lang="en-US" baseline="-25000" dirty="0" err="1" smtClean="0"/>
              <a:t>wall</a:t>
            </a:r>
            <a:r>
              <a:rPr lang="en-US" baseline="-25000" dirty="0" smtClean="0"/>
              <a:t> </a:t>
            </a:r>
            <a:r>
              <a:rPr lang="en-US" dirty="0" smtClean="0"/>
              <a:t>(t)</a:t>
            </a:r>
            <a:endParaRPr lang="en-US" dirty="0"/>
          </a:p>
        </p:txBody>
      </p:sp>
      <p:sp>
        <p:nvSpPr>
          <p:cNvPr id="44" name="Ovale 43"/>
          <p:cNvSpPr/>
          <p:nvPr/>
        </p:nvSpPr>
        <p:spPr>
          <a:xfrm>
            <a:off x="6705600" y="3276600"/>
            <a:ext cx="838200" cy="2286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ttangolo 44"/>
          <p:cNvSpPr/>
          <p:nvPr/>
        </p:nvSpPr>
        <p:spPr>
          <a:xfrm>
            <a:off x="5791200" y="3200400"/>
            <a:ext cx="936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E</a:t>
            </a:r>
            <a:r>
              <a:rPr lang="en-US" baseline="-25000" dirty="0" err="1" smtClean="0"/>
              <a:t>bunch</a:t>
            </a:r>
            <a:r>
              <a:rPr lang="en-US" baseline="-25000" dirty="0" smtClean="0"/>
              <a:t> </a:t>
            </a:r>
            <a:r>
              <a:rPr lang="en-US" dirty="0" smtClean="0"/>
              <a:t>(t)</a:t>
            </a:r>
            <a:endParaRPr lang="en-US" dirty="0"/>
          </a:p>
        </p:txBody>
      </p:sp>
      <p:sp>
        <p:nvSpPr>
          <p:cNvPr id="46" name="Rettangolo 45"/>
          <p:cNvSpPr/>
          <p:nvPr/>
        </p:nvSpPr>
        <p:spPr>
          <a:xfrm>
            <a:off x="4495800" y="3212068"/>
            <a:ext cx="658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</a:t>
            </a:r>
            <a:r>
              <a:rPr lang="en-US" baseline="-25000" dirty="0" smtClean="0"/>
              <a:t>el </a:t>
            </a:r>
            <a:r>
              <a:rPr lang="en-US" dirty="0" smtClean="0"/>
              <a:t>(t)</a:t>
            </a:r>
            <a:endParaRPr lang="en-US" dirty="0"/>
          </a:p>
        </p:txBody>
      </p:sp>
      <p:sp>
        <p:nvSpPr>
          <p:cNvPr id="47" name="Rettangolo 46"/>
          <p:cNvSpPr/>
          <p:nvPr/>
        </p:nvSpPr>
        <p:spPr>
          <a:xfrm>
            <a:off x="990600" y="3200400"/>
            <a:ext cx="532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t=t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48" name="Rettangolo 47"/>
          <p:cNvSpPr/>
          <p:nvPr/>
        </p:nvSpPr>
        <p:spPr>
          <a:xfrm>
            <a:off x="990600" y="1676400"/>
            <a:ext cx="532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t=t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49" name="Rettangolo 48"/>
          <p:cNvSpPr/>
          <p:nvPr/>
        </p:nvSpPr>
        <p:spPr>
          <a:xfrm>
            <a:off x="1295400" y="685800"/>
            <a:ext cx="2438400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  <a:latin typeface="Calibri" pitchFamily="34" charset="0"/>
              </a:rPr>
              <a:t>…or by the an energy balance:</a:t>
            </a:r>
            <a:endParaRPr lang="en-US" sz="1400" dirty="0"/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4" cstate="print"/>
          <a:srcRect t="50760" b="8617"/>
          <a:stretch>
            <a:fillRect/>
          </a:stretch>
        </p:blipFill>
        <p:spPr bwMode="auto">
          <a:xfrm>
            <a:off x="1524000" y="5105400"/>
            <a:ext cx="5743576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Freccia in giù 51"/>
          <p:cNvSpPr/>
          <p:nvPr/>
        </p:nvSpPr>
        <p:spPr>
          <a:xfrm>
            <a:off x="4343400" y="4876800"/>
            <a:ext cx="4572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ight Brace 29"/>
          <p:cNvSpPr/>
          <p:nvPr/>
        </p:nvSpPr>
        <p:spPr>
          <a:xfrm rot="5400000">
            <a:off x="2449045" y="5037604"/>
            <a:ext cx="359708" cy="1752600"/>
          </a:xfrm>
          <a:prstGeom prst="rightBrace">
            <a:avLst>
              <a:gd name="adj1" fmla="val 20069"/>
              <a:gd name="adj2" fmla="val 50000"/>
            </a:avLst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ttangolo 53"/>
          <p:cNvSpPr/>
          <p:nvPr/>
        </p:nvSpPr>
        <p:spPr>
          <a:xfrm>
            <a:off x="1879460" y="6115050"/>
            <a:ext cx="1527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Bunch en. loss</a:t>
            </a:r>
            <a:endParaRPr lang="en-US" dirty="0"/>
          </a:p>
        </p:txBody>
      </p:sp>
      <p:sp>
        <p:nvSpPr>
          <p:cNvPr id="55" name="Right Brace 29"/>
          <p:cNvSpPr/>
          <p:nvPr/>
        </p:nvSpPr>
        <p:spPr>
          <a:xfrm rot="5400000">
            <a:off x="4448786" y="5122819"/>
            <a:ext cx="359708" cy="1563120"/>
          </a:xfrm>
          <a:prstGeom prst="rightBrace">
            <a:avLst>
              <a:gd name="adj1" fmla="val 20069"/>
              <a:gd name="adj2" fmla="val 50000"/>
            </a:avLst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ttangolo 55"/>
          <p:cNvSpPr/>
          <p:nvPr/>
        </p:nvSpPr>
        <p:spPr>
          <a:xfrm>
            <a:off x="3448050" y="6105525"/>
            <a:ext cx="2362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e</a:t>
            </a:r>
            <a:r>
              <a:rPr lang="en-US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en. gain </a:t>
            </a:r>
          </a:p>
          <a:p>
            <a:pPr algn="ctr"/>
            <a:r>
              <a:rPr lang="en-US" sz="1400" dirty="0" smtClean="0">
                <a:solidFill>
                  <a:schemeClr val="tx2"/>
                </a:solidFill>
                <a:latin typeface="Calibri" pitchFamily="34" charset="0"/>
              </a:rPr>
              <a:t>(electrostatic + kinetic)</a:t>
            </a:r>
            <a:endParaRPr lang="en-US" sz="1400" dirty="0"/>
          </a:p>
        </p:txBody>
      </p:sp>
      <p:sp>
        <p:nvSpPr>
          <p:cNvPr id="57" name="Right Brace 29"/>
          <p:cNvSpPr/>
          <p:nvPr/>
        </p:nvSpPr>
        <p:spPr>
          <a:xfrm rot="5400000">
            <a:off x="6206395" y="5206170"/>
            <a:ext cx="359708" cy="1400703"/>
          </a:xfrm>
          <a:prstGeom prst="rightBrace">
            <a:avLst>
              <a:gd name="adj1" fmla="val 20069"/>
              <a:gd name="adj2" fmla="val 50000"/>
            </a:avLst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ttangolo 57"/>
          <p:cNvSpPr/>
          <p:nvPr/>
        </p:nvSpPr>
        <p:spPr>
          <a:xfrm>
            <a:off x="5403004" y="6107668"/>
            <a:ext cx="2347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En. transferred to walls</a:t>
            </a:r>
            <a:endParaRPr lang="en-US" dirty="0"/>
          </a:p>
        </p:txBody>
      </p:sp>
      <p:sp>
        <p:nvSpPr>
          <p:cNvPr id="50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Bunch energy loss estimation from buildup simulation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Bunch energy loss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4" cstate="print"/>
          <a:srcRect l="8431" t="3198" r="8431" b="50878"/>
          <a:stretch>
            <a:fillRect/>
          </a:stretch>
        </p:blipFill>
        <p:spPr bwMode="auto">
          <a:xfrm>
            <a:off x="1" y="1362598"/>
            <a:ext cx="9175193" cy="2939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Straight Connector 20"/>
          <p:cNvCxnSpPr/>
          <p:nvPr/>
        </p:nvCxnSpPr>
        <p:spPr>
          <a:xfrm rot="5400000">
            <a:off x="-192125" y="2813558"/>
            <a:ext cx="3056510" cy="1588"/>
          </a:xfrm>
          <a:prstGeom prst="line">
            <a:avLst/>
          </a:prstGeom>
          <a:ln w="19050" cap="flat" cmpd="sng" algn="ctr">
            <a:solidFill>
              <a:srgbClr val="7F7F7F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21"/>
          <p:cNvCxnSpPr/>
          <p:nvPr/>
        </p:nvCxnSpPr>
        <p:spPr>
          <a:xfrm rot="5400000">
            <a:off x="1672542" y="2813954"/>
            <a:ext cx="3057303" cy="1588"/>
          </a:xfrm>
          <a:prstGeom prst="line">
            <a:avLst/>
          </a:prstGeom>
          <a:ln w="19050" cap="flat" cmpd="sng" algn="ctr">
            <a:solidFill>
              <a:srgbClr val="7F7F7F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32"/>
          <p:cNvSpPr txBox="1"/>
          <p:nvPr/>
        </p:nvSpPr>
        <p:spPr>
          <a:xfrm>
            <a:off x="538703" y="1786266"/>
            <a:ext cx="686810" cy="32316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29/06</a:t>
            </a:r>
            <a:endParaRPr lang="en-US" sz="1500" dirty="0"/>
          </a:p>
        </p:txBody>
      </p:sp>
      <p:sp>
        <p:nvSpPr>
          <p:cNvPr id="22" name="TextBox 33"/>
          <p:cNvSpPr txBox="1"/>
          <p:nvPr/>
        </p:nvSpPr>
        <p:spPr>
          <a:xfrm>
            <a:off x="1447800" y="1786266"/>
            <a:ext cx="685800" cy="32316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07/10</a:t>
            </a:r>
            <a:endParaRPr lang="en-US" sz="1500" dirty="0"/>
          </a:p>
        </p:txBody>
      </p:sp>
      <p:sp>
        <p:nvSpPr>
          <p:cNvPr id="23" name="TextBox 34"/>
          <p:cNvSpPr txBox="1"/>
          <p:nvPr/>
        </p:nvSpPr>
        <p:spPr>
          <a:xfrm>
            <a:off x="5297251" y="1786266"/>
            <a:ext cx="953851" cy="32316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24-25/10</a:t>
            </a:r>
            <a:endParaRPr lang="en-US" sz="1500" dirty="0"/>
          </a:p>
        </p:txBody>
      </p:sp>
      <p:sp>
        <p:nvSpPr>
          <p:cNvPr id="24" name="TextBox 22"/>
          <p:cNvSpPr txBox="1"/>
          <p:nvPr/>
        </p:nvSpPr>
        <p:spPr>
          <a:xfrm>
            <a:off x="3314700" y="1786266"/>
            <a:ext cx="685800" cy="32316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14/10</a:t>
            </a:r>
            <a:endParaRPr lang="en-US" sz="1500" dirty="0"/>
          </a:p>
        </p:txBody>
      </p:sp>
      <p:cxnSp>
        <p:nvCxnSpPr>
          <p:cNvPr id="25" name="Straight Connector 25"/>
          <p:cNvCxnSpPr/>
          <p:nvPr/>
        </p:nvCxnSpPr>
        <p:spPr>
          <a:xfrm rot="5400000">
            <a:off x="3619542" y="2813161"/>
            <a:ext cx="3057303" cy="1588"/>
          </a:xfrm>
          <a:prstGeom prst="line">
            <a:avLst/>
          </a:prstGeom>
          <a:ln w="19050" cap="flat" cmpd="sng" algn="ctr">
            <a:solidFill>
              <a:srgbClr val="7F7F7F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7"/>
          <p:cNvGrpSpPr/>
          <p:nvPr/>
        </p:nvGrpSpPr>
        <p:grpSpPr>
          <a:xfrm>
            <a:off x="1336924" y="2332198"/>
            <a:ext cx="1795234" cy="1464525"/>
            <a:chOff x="609600" y="1356463"/>
            <a:chExt cx="2633755" cy="1464525"/>
          </a:xfrm>
        </p:grpSpPr>
        <p:cxnSp>
          <p:nvCxnSpPr>
            <p:cNvPr id="27" name="Straight Connector 28"/>
            <p:cNvCxnSpPr/>
            <p:nvPr/>
          </p:nvCxnSpPr>
          <p:spPr>
            <a:xfrm>
              <a:off x="609600" y="2667000"/>
              <a:ext cx="1624626" cy="1588"/>
            </a:xfrm>
            <a:prstGeom prst="line">
              <a:avLst/>
            </a:prstGeom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30"/>
            <p:cNvCxnSpPr/>
            <p:nvPr/>
          </p:nvCxnSpPr>
          <p:spPr>
            <a:xfrm rot="5400000" flipH="1" flipV="1">
              <a:off x="1653656" y="1940209"/>
              <a:ext cx="1310536" cy="149396"/>
            </a:xfrm>
            <a:prstGeom prst="line">
              <a:avLst/>
            </a:prstGeom>
            <a:ln w="31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35"/>
            <p:cNvCxnSpPr/>
            <p:nvPr/>
          </p:nvCxnSpPr>
          <p:spPr>
            <a:xfrm rot="16200000" flipV="1">
              <a:off x="2434979" y="2012612"/>
              <a:ext cx="1461348" cy="155404"/>
            </a:xfrm>
            <a:prstGeom prst="line">
              <a:avLst/>
            </a:prstGeom>
            <a:ln w="31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36"/>
            <p:cNvCxnSpPr/>
            <p:nvPr/>
          </p:nvCxnSpPr>
          <p:spPr>
            <a:xfrm rot="10800000" flipV="1">
              <a:off x="2383622" y="1356463"/>
              <a:ext cx="704328" cy="3176"/>
            </a:xfrm>
            <a:prstGeom prst="line">
              <a:avLst/>
            </a:prstGeom>
            <a:ln w="31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46"/>
          <p:cNvGrpSpPr/>
          <p:nvPr/>
        </p:nvGrpSpPr>
        <p:grpSpPr>
          <a:xfrm>
            <a:off x="5340672" y="1301576"/>
            <a:ext cx="3527211" cy="309363"/>
            <a:chOff x="5199556" y="998496"/>
            <a:chExt cx="3527211" cy="309363"/>
          </a:xfrm>
        </p:grpSpPr>
        <p:grpSp>
          <p:nvGrpSpPr>
            <p:cNvPr id="5" name="Group 34"/>
            <p:cNvGrpSpPr/>
            <p:nvPr/>
          </p:nvGrpSpPr>
          <p:grpSpPr>
            <a:xfrm>
              <a:off x="5199556" y="998496"/>
              <a:ext cx="2271944" cy="309363"/>
              <a:chOff x="4624156" y="935400"/>
              <a:chExt cx="2271944" cy="309363"/>
            </a:xfrm>
          </p:grpSpPr>
          <p:sp>
            <p:nvSpPr>
              <p:cNvPr id="35" name="TextBox 43"/>
              <p:cNvSpPr txBox="1"/>
              <p:nvPr/>
            </p:nvSpPr>
            <p:spPr>
              <a:xfrm>
                <a:off x="4624156" y="935400"/>
                <a:ext cx="10908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00FF"/>
                    </a:solidFill>
                  </a:rPr>
                  <a:t>Beam 1</a:t>
                </a:r>
                <a:endParaRPr lang="en-US" sz="14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6" name="TextBox 44"/>
              <p:cNvSpPr txBox="1"/>
              <p:nvPr/>
            </p:nvSpPr>
            <p:spPr>
              <a:xfrm>
                <a:off x="5839918" y="936986"/>
                <a:ext cx="105618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Beam 2</a:t>
                </a:r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37" name="Straight Connector 45"/>
              <p:cNvCxnSpPr/>
              <p:nvPr/>
            </p:nvCxnSpPr>
            <p:spPr>
              <a:xfrm>
                <a:off x="5308045" y="1105820"/>
                <a:ext cx="381000" cy="1588"/>
              </a:xfrm>
              <a:prstGeom prst="line">
                <a:avLst/>
              </a:prstGeom>
              <a:ln w="127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46"/>
              <p:cNvCxnSpPr/>
              <p:nvPr/>
            </p:nvCxnSpPr>
            <p:spPr>
              <a:xfrm>
                <a:off x="6515100" y="1107408"/>
                <a:ext cx="381000" cy="1588"/>
              </a:xfrm>
              <a:prstGeom prst="line">
                <a:avLst/>
              </a:prstGeom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41"/>
            <p:cNvSpPr txBox="1"/>
            <p:nvPr/>
          </p:nvSpPr>
          <p:spPr>
            <a:xfrm>
              <a:off x="7696211" y="998496"/>
              <a:ext cx="1030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</a:rPr>
                <a:t>Energy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cxnSp>
          <p:nvCxnSpPr>
            <p:cNvPr id="34" name="Straight Connector 42"/>
            <p:cNvCxnSpPr/>
            <p:nvPr/>
          </p:nvCxnSpPr>
          <p:spPr>
            <a:xfrm>
              <a:off x="8345767" y="1168918"/>
              <a:ext cx="381000" cy="1588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Straight Connector 40"/>
          <p:cNvCxnSpPr/>
          <p:nvPr/>
        </p:nvCxnSpPr>
        <p:spPr>
          <a:xfrm flipH="1">
            <a:off x="8305800" y="1417798"/>
            <a:ext cx="1588" cy="2819400"/>
          </a:xfrm>
          <a:prstGeom prst="line">
            <a:avLst/>
          </a:prstGeom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5" cstate="print"/>
          <a:srcRect t="4849" b="64848"/>
          <a:stretch>
            <a:fillRect/>
          </a:stretch>
        </p:blipFill>
        <p:spPr bwMode="auto">
          <a:xfrm>
            <a:off x="-304800" y="4419600"/>
            <a:ext cx="9753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Rettangolo 41"/>
          <p:cNvSpPr/>
          <p:nvPr/>
        </p:nvSpPr>
        <p:spPr>
          <a:xfrm>
            <a:off x="1143000" y="773668"/>
            <a:ext cx="777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We focus on beam 1 shape at the end of injection last 25ns fill (25 October)</a:t>
            </a:r>
            <a:endParaRPr lang="en-US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Bunch energy loss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35"/>
          <p:cNvSpPr txBox="1"/>
          <p:nvPr/>
        </p:nvSpPr>
        <p:spPr>
          <a:xfrm>
            <a:off x="574047" y="1106269"/>
            <a:ext cx="3276866" cy="369332"/>
          </a:xfrm>
          <a:prstGeom prst="rect">
            <a:avLst/>
          </a:prstGeom>
          <a:solidFill>
            <a:srgbClr val="FFFFFF"/>
          </a:solidFill>
          <a:ln>
            <a:solidFill>
              <a:srgbClr val="595959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Simulations </a:t>
            </a:r>
            <a:r>
              <a:rPr lang="en-US" dirty="0" smtClean="0">
                <a:sym typeface="Wingdings"/>
              </a:rPr>
              <a:t> </a:t>
            </a:r>
            <a:r>
              <a:rPr lang="en-US" b="1" dirty="0" err="1" smtClean="0">
                <a:latin typeface="Symbol" charset="2"/>
                <a:cs typeface="Symbol" charset="2"/>
              </a:rPr>
              <a:t>d</a:t>
            </a:r>
            <a:r>
              <a:rPr lang="en-US" b="1" baseline="-25000" dirty="0" err="1" smtClean="0"/>
              <a:t>max</a:t>
            </a:r>
            <a:r>
              <a:rPr lang="en-US" b="1" dirty="0" smtClean="0"/>
              <a:t> </a:t>
            </a:r>
            <a:r>
              <a:rPr lang="en-US" dirty="0" smtClean="0"/>
              <a:t>fixed to </a:t>
            </a:r>
            <a:r>
              <a:rPr lang="en-US" b="1" dirty="0" smtClean="0"/>
              <a:t>1.6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/>
          <a:srcRect l="7838" t="6196" r="7838" b="5034"/>
          <a:stretch>
            <a:fillRect/>
          </a:stretch>
        </p:blipFill>
        <p:spPr bwMode="auto">
          <a:xfrm>
            <a:off x="574047" y="1910260"/>
            <a:ext cx="7999374" cy="4475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3"/>
          <p:cNvSpPr txBox="1"/>
          <p:nvPr/>
        </p:nvSpPr>
        <p:spPr>
          <a:xfrm>
            <a:off x="4343400" y="1106269"/>
            <a:ext cx="4343400" cy="646331"/>
          </a:xfrm>
          <a:prstGeom prst="rect">
            <a:avLst/>
          </a:prstGeom>
          <a:solidFill>
            <a:srgbClr val="FFFFFF"/>
          </a:solidFill>
          <a:ln>
            <a:solidFill>
              <a:srgbClr val="595959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Measurements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the energy loss per bunch is obtained from the stable phase shift</a:t>
            </a:r>
            <a:endParaRPr lang="en-US" dirty="0"/>
          </a:p>
        </p:txBody>
      </p:sp>
      <p:sp>
        <p:nvSpPr>
          <p:cNvPr id="22" name="TextBox 30"/>
          <p:cNvSpPr txBox="1"/>
          <p:nvPr/>
        </p:nvSpPr>
        <p:spPr>
          <a:xfrm>
            <a:off x="3260213" y="2488573"/>
            <a:ext cx="914400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Beam 1</a:t>
            </a:r>
            <a:endParaRPr lang="en-US" b="1" dirty="0">
              <a:solidFill>
                <a:srgbClr val="0000FF"/>
              </a:solidFill>
            </a:endParaRPr>
          </a:p>
        </p:txBody>
      </p:sp>
      <p:grpSp>
        <p:nvGrpSpPr>
          <p:cNvPr id="3" name="Group 59"/>
          <p:cNvGrpSpPr/>
          <p:nvPr/>
        </p:nvGrpSpPr>
        <p:grpSpPr>
          <a:xfrm>
            <a:off x="4260358" y="1910260"/>
            <a:ext cx="3512042" cy="4446090"/>
            <a:chOff x="4260358" y="1910260"/>
            <a:chExt cx="3512042" cy="4446090"/>
          </a:xfrm>
        </p:grpSpPr>
        <p:grpSp>
          <p:nvGrpSpPr>
            <p:cNvPr id="4" name="Group 31"/>
            <p:cNvGrpSpPr/>
            <p:nvPr/>
          </p:nvGrpSpPr>
          <p:grpSpPr>
            <a:xfrm>
              <a:off x="4260358" y="1910260"/>
              <a:ext cx="3512042" cy="4446090"/>
              <a:chOff x="4260358" y="1910260"/>
              <a:chExt cx="3512042" cy="4446090"/>
            </a:xfrm>
          </p:grpSpPr>
          <p:sp>
            <p:nvSpPr>
              <p:cNvPr id="30" name="Rectangle 26"/>
              <p:cNvSpPr/>
              <p:nvPr/>
            </p:nvSpPr>
            <p:spPr>
              <a:xfrm>
                <a:off x="4260358" y="3547383"/>
                <a:ext cx="304800" cy="2792737"/>
              </a:xfrm>
              <a:prstGeom prst="rect">
                <a:avLst/>
              </a:prstGeom>
              <a:noFill/>
              <a:ln w="19050" cap="flat" cmpd="sng" algn="ctr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27"/>
              <p:cNvSpPr/>
              <p:nvPr/>
            </p:nvSpPr>
            <p:spPr>
              <a:xfrm>
                <a:off x="4953000" y="3352800"/>
                <a:ext cx="304800" cy="3003550"/>
              </a:xfrm>
              <a:prstGeom prst="rect">
                <a:avLst/>
              </a:prstGeom>
              <a:noFill/>
              <a:ln w="19050" cap="flat" cmpd="sng" algn="ctr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28"/>
              <p:cNvSpPr/>
              <p:nvPr/>
            </p:nvSpPr>
            <p:spPr>
              <a:xfrm>
                <a:off x="6045571" y="3124200"/>
                <a:ext cx="304800" cy="3215920"/>
              </a:xfrm>
              <a:prstGeom prst="rect">
                <a:avLst/>
              </a:prstGeom>
              <a:noFill/>
              <a:ln w="19050" cap="flat" cmpd="sng" algn="ctr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29"/>
              <p:cNvSpPr/>
              <p:nvPr/>
            </p:nvSpPr>
            <p:spPr>
              <a:xfrm>
                <a:off x="7467600" y="1910260"/>
                <a:ext cx="304800" cy="4429860"/>
              </a:xfrm>
              <a:prstGeom prst="rect">
                <a:avLst/>
              </a:prstGeom>
              <a:noFill/>
              <a:ln w="19050" cap="flat" cmpd="sng" algn="ctr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5" name="Straight Arrow Connector 33"/>
            <p:cNvCxnSpPr/>
            <p:nvPr/>
          </p:nvCxnSpPr>
          <p:spPr>
            <a:xfrm rot="5400000">
              <a:off x="4316270" y="2630681"/>
              <a:ext cx="946628" cy="711596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42"/>
            <p:cNvCxnSpPr/>
            <p:nvPr/>
          </p:nvCxnSpPr>
          <p:spPr>
            <a:xfrm rot="5400000">
              <a:off x="4869422" y="2789126"/>
              <a:ext cx="727653" cy="175732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51"/>
            <p:cNvCxnSpPr/>
            <p:nvPr/>
          </p:nvCxnSpPr>
          <p:spPr>
            <a:xfrm>
              <a:off x="5486400" y="2513165"/>
              <a:ext cx="685799" cy="516228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54"/>
            <p:cNvCxnSpPr/>
            <p:nvPr/>
          </p:nvCxnSpPr>
          <p:spPr>
            <a:xfrm flipV="1">
              <a:off x="5943600" y="2057401"/>
              <a:ext cx="1371600" cy="173058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58"/>
            <p:cNvSpPr txBox="1"/>
            <p:nvPr/>
          </p:nvSpPr>
          <p:spPr>
            <a:xfrm>
              <a:off x="4943787" y="2033382"/>
              <a:ext cx="803714" cy="369332"/>
            </a:xfrm>
            <a:prstGeom prst="rect">
              <a:avLst/>
            </a:prstGeom>
            <a:noFill/>
            <a:ln>
              <a:solidFill>
                <a:srgbClr val="7F7F7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ZOOM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Bunch energy loss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/>
          <a:srcRect l="2863" t="3650" r="4772" b="6083"/>
          <a:stretch>
            <a:fillRect/>
          </a:stretch>
        </p:blipFill>
        <p:spPr bwMode="auto">
          <a:xfrm>
            <a:off x="838200" y="651601"/>
            <a:ext cx="3898869" cy="285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 cstate="print"/>
          <a:srcRect l="8113" t="3650" r="4772" b="6083"/>
          <a:stretch>
            <a:fillRect/>
          </a:stretch>
        </p:blipFill>
        <p:spPr bwMode="auto">
          <a:xfrm>
            <a:off x="5390523" y="651588"/>
            <a:ext cx="3677277" cy="2857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6" cstate="print"/>
          <a:srcRect l="2863" t="3650" r="4772"/>
          <a:stretch>
            <a:fillRect/>
          </a:stretch>
        </p:blipFill>
        <p:spPr bwMode="auto">
          <a:xfrm>
            <a:off x="838200" y="3566918"/>
            <a:ext cx="3914401" cy="3062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7" cstate="print"/>
          <a:srcRect l="8113" t="3650" r="4772"/>
          <a:stretch>
            <a:fillRect/>
          </a:stretch>
        </p:blipFill>
        <p:spPr bwMode="auto">
          <a:xfrm>
            <a:off x="5375921" y="3566918"/>
            <a:ext cx="3691879" cy="3062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Bunch energy loss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5" name="Rettangolo 34"/>
          <p:cNvSpPr/>
          <p:nvPr/>
        </p:nvSpPr>
        <p:spPr>
          <a:xfrm>
            <a:off x="304800" y="838200"/>
            <a:ext cx="8534400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150000"/>
              </a:lnSpc>
              <a:spcAft>
                <a:spcPts val="1200"/>
              </a:spcAft>
            </a:pPr>
            <a:r>
              <a:rPr lang="en-US" sz="2200" b="1" dirty="0" smtClean="0">
                <a:solidFill>
                  <a:schemeClr val="tx2"/>
                </a:solidFill>
                <a:latin typeface="Calibri" pitchFamily="34" charset="0"/>
              </a:rPr>
              <a:t>Remarks:</a:t>
            </a:r>
            <a:endParaRPr lang="en-US" sz="2200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342900" lvl="1" indent="-3429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Very good agreement between bunch by bunch synchronous phase shift and simulated energy loss at the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 saturation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of the e-cloud</a:t>
            </a:r>
          </a:p>
          <a:p>
            <a:pPr marL="342900" lvl="1" indent="-3429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Build up phase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of the electron cloud still not reproduced by simulations with the same accuracy and level of detail. Possible reasons:</a:t>
            </a:r>
          </a:p>
          <a:p>
            <a:pPr marL="800100" lvl="2" indent="-342900">
              <a:lnSpc>
                <a:spcPct val="150000"/>
              </a:lnSpc>
              <a:spcAft>
                <a:spcPts val="12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Simulation underestimates the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primary electron generation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(orders of magnitude ?!)</a:t>
            </a:r>
          </a:p>
          <a:p>
            <a:pPr marL="800100" lvl="2" indent="-342900">
              <a:lnSpc>
                <a:spcPct val="150000"/>
              </a:lnSpc>
              <a:spcAft>
                <a:spcPts val="1200"/>
              </a:spcAft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Larger R0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? (unlikely, because 0.7 is already a high value?!)</a:t>
            </a:r>
          </a:p>
          <a:p>
            <a:pPr marL="800100" lvl="2" indent="-342900">
              <a:lnSpc>
                <a:spcPct val="150000"/>
              </a:lnSpc>
              <a:spcAft>
                <a:spcPts val="1200"/>
              </a:spcAft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Uncaptured beam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between batches? (SPS experience)</a:t>
            </a:r>
          </a:p>
          <a:p>
            <a:pPr marL="342900" lvl="1" indent="-3429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For the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first batches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energy loss measurements show a different behavior  compared to bunch losses and emittance growth</a:t>
            </a:r>
            <a:endParaRPr lang="en-US" b="1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Bunch energy loss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5" name="Rettangolo 34"/>
          <p:cNvSpPr/>
          <p:nvPr/>
        </p:nvSpPr>
        <p:spPr>
          <a:xfrm>
            <a:off x="304800" y="838200"/>
            <a:ext cx="8534400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150000"/>
              </a:lnSpc>
              <a:spcAft>
                <a:spcPts val="1200"/>
              </a:spcAft>
            </a:pPr>
            <a:r>
              <a:rPr lang="en-US" sz="2200" b="1" dirty="0" smtClean="0">
                <a:solidFill>
                  <a:schemeClr val="tx2"/>
                </a:solidFill>
                <a:latin typeface="Calibri" pitchFamily="34" charset="0"/>
              </a:rPr>
              <a:t>Remarks:</a:t>
            </a:r>
            <a:endParaRPr lang="en-US" sz="2200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342900" lvl="1" indent="-3429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Very good agreement between bunch by bunch synchronous phase shift and simulated energy loss at the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 saturation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of the e-cloud</a:t>
            </a:r>
          </a:p>
          <a:p>
            <a:pPr marL="342900" lvl="1" indent="-3429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Build up phase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of the electron cloud still not reproduced by simulations with the same accuracy and level of detail. Possible reasons:</a:t>
            </a:r>
          </a:p>
          <a:p>
            <a:pPr marL="800100" lvl="2" indent="-342900">
              <a:lnSpc>
                <a:spcPct val="150000"/>
              </a:lnSpc>
              <a:spcAft>
                <a:spcPts val="12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Simulation underestimates the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primary electron generation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(orders of magnitude ?!)</a:t>
            </a:r>
          </a:p>
          <a:p>
            <a:pPr marL="800100" lvl="2" indent="-342900">
              <a:lnSpc>
                <a:spcPct val="150000"/>
              </a:lnSpc>
              <a:spcAft>
                <a:spcPts val="1200"/>
              </a:spcAft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Larger R0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? (unlikely, because 0.7 is already a high value?!)</a:t>
            </a:r>
          </a:p>
          <a:p>
            <a:pPr marL="800100" lvl="2" indent="-342900">
              <a:lnSpc>
                <a:spcPct val="150000"/>
              </a:lnSpc>
              <a:spcAft>
                <a:spcPts val="1200"/>
              </a:spcAft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Uncaptured beam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between batches? (SPS experience)</a:t>
            </a:r>
          </a:p>
          <a:p>
            <a:pPr marL="342900" lvl="1" indent="-3429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For the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first batches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energy loss measurements show a different behavior  compared to bunch losses and emittance growth</a:t>
            </a:r>
            <a:endParaRPr lang="en-US" b="1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0" name="Ovale 19"/>
          <p:cNvSpPr/>
          <p:nvPr/>
        </p:nvSpPr>
        <p:spPr>
          <a:xfrm>
            <a:off x="457200" y="4953000"/>
            <a:ext cx="6705600" cy="685800"/>
          </a:xfrm>
          <a:prstGeom prst="ellipse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1600200"/>
            <a:ext cx="9677400" cy="50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Bunch energy loss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35"/>
          <p:cNvSpPr txBox="1"/>
          <p:nvPr/>
        </p:nvSpPr>
        <p:spPr>
          <a:xfrm>
            <a:off x="574047" y="1106269"/>
            <a:ext cx="3276866" cy="646331"/>
          </a:xfrm>
          <a:prstGeom prst="rect">
            <a:avLst/>
          </a:prstGeom>
          <a:solidFill>
            <a:srgbClr val="FFFFFF"/>
          </a:solidFill>
          <a:ln>
            <a:solidFill>
              <a:srgbClr val="595959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Simulations </a:t>
            </a:r>
            <a:r>
              <a:rPr lang="en-US" dirty="0" smtClean="0">
                <a:sym typeface="Wingdings"/>
              </a:rPr>
              <a:t> </a:t>
            </a:r>
            <a:r>
              <a:rPr lang="en-US" b="1" dirty="0" err="1" smtClean="0">
                <a:latin typeface="Symbol" charset="2"/>
                <a:cs typeface="Symbol" charset="2"/>
              </a:rPr>
              <a:t>d</a:t>
            </a:r>
            <a:r>
              <a:rPr lang="en-US" b="1" baseline="-25000" dirty="0" err="1" smtClean="0"/>
              <a:t>max</a:t>
            </a:r>
            <a:r>
              <a:rPr lang="en-US" b="1" dirty="0" smtClean="0"/>
              <a:t> </a:t>
            </a:r>
            <a:r>
              <a:rPr lang="en-US" dirty="0" smtClean="0"/>
              <a:t>fixed to </a:t>
            </a:r>
            <a:r>
              <a:rPr lang="en-US" b="1" dirty="0" smtClean="0"/>
              <a:t>1.5</a:t>
            </a:r>
          </a:p>
          <a:p>
            <a:r>
              <a:rPr lang="en-US" dirty="0" smtClean="0"/>
              <a:t>(added 2e9p</a:t>
            </a:r>
            <a:r>
              <a:rPr lang="en-US" baseline="30000" dirty="0" smtClean="0"/>
              <a:t>+</a:t>
            </a:r>
            <a:r>
              <a:rPr lang="en-US" dirty="0" smtClean="0"/>
              <a:t>/m </a:t>
            </a:r>
            <a:r>
              <a:rPr lang="en-US" dirty="0" err="1" smtClean="0"/>
              <a:t>uncapt</a:t>
            </a:r>
            <a:r>
              <a:rPr lang="en-US" dirty="0" smtClean="0"/>
              <a:t>. beam)</a:t>
            </a:r>
            <a:endParaRPr lang="en-US" dirty="0"/>
          </a:p>
        </p:txBody>
      </p:sp>
      <p:sp>
        <p:nvSpPr>
          <p:cNvPr id="21" name="TextBox 23"/>
          <p:cNvSpPr txBox="1"/>
          <p:nvPr/>
        </p:nvSpPr>
        <p:spPr>
          <a:xfrm>
            <a:off x="4343400" y="1106269"/>
            <a:ext cx="4343400" cy="646331"/>
          </a:xfrm>
          <a:prstGeom prst="rect">
            <a:avLst/>
          </a:prstGeom>
          <a:solidFill>
            <a:srgbClr val="FFFFFF"/>
          </a:solidFill>
          <a:ln>
            <a:solidFill>
              <a:srgbClr val="595959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Measurements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the energy loss per bunch is obtained from the stable phase shift</a:t>
            </a:r>
            <a:endParaRPr lang="en-US" dirty="0"/>
          </a:p>
        </p:txBody>
      </p:sp>
      <p:sp>
        <p:nvSpPr>
          <p:cNvPr id="22" name="TextBox 30"/>
          <p:cNvSpPr txBox="1"/>
          <p:nvPr/>
        </p:nvSpPr>
        <p:spPr>
          <a:xfrm>
            <a:off x="3260213" y="2488573"/>
            <a:ext cx="914400" cy="36933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Beam 1</a:t>
            </a:r>
            <a:endParaRPr lang="en-US" b="1" dirty="0">
              <a:solidFill>
                <a:srgbClr val="0000FF"/>
              </a:solidFill>
            </a:endParaRPr>
          </a:p>
        </p:txBody>
      </p:sp>
      <p:grpSp>
        <p:nvGrpSpPr>
          <p:cNvPr id="3" name="Group 59"/>
          <p:cNvGrpSpPr/>
          <p:nvPr/>
        </p:nvGrpSpPr>
        <p:grpSpPr>
          <a:xfrm>
            <a:off x="4260358" y="1910260"/>
            <a:ext cx="3512042" cy="4446090"/>
            <a:chOff x="4260358" y="1910260"/>
            <a:chExt cx="3512042" cy="4446090"/>
          </a:xfrm>
        </p:grpSpPr>
        <p:grpSp>
          <p:nvGrpSpPr>
            <p:cNvPr id="4" name="Group 31"/>
            <p:cNvGrpSpPr/>
            <p:nvPr/>
          </p:nvGrpSpPr>
          <p:grpSpPr>
            <a:xfrm>
              <a:off x="4260358" y="1910260"/>
              <a:ext cx="3512042" cy="4446090"/>
              <a:chOff x="4260358" y="1910260"/>
              <a:chExt cx="3512042" cy="4446090"/>
            </a:xfrm>
          </p:grpSpPr>
          <p:sp>
            <p:nvSpPr>
              <p:cNvPr id="30" name="Rectangle 26"/>
              <p:cNvSpPr/>
              <p:nvPr/>
            </p:nvSpPr>
            <p:spPr>
              <a:xfrm>
                <a:off x="4260358" y="3547383"/>
                <a:ext cx="304800" cy="2792737"/>
              </a:xfrm>
              <a:prstGeom prst="rect">
                <a:avLst/>
              </a:prstGeom>
              <a:noFill/>
              <a:ln w="19050" cap="flat" cmpd="sng" algn="ctr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27"/>
              <p:cNvSpPr/>
              <p:nvPr/>
            </p:nvSpPr>
            <p:spPr>
              <a:xfrm>
                <a:off x="4953000" y="3352800"/>
                <a:ext cx="304800" cy="3003550"/>
              </a:xfrm>
              <a:prstGeom prst="rect">
                <a:avLst/>
              </a:prstGeom>
              <a:noFill/>
              <a:ln w="19050" cap="flat" cmpd="sng" algn="ctr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28"/>
              <p:cNvSpPr/>
              <p:nvPr/>
            </p:nvSpPr>
            <p:spPr>
              <a:xfrm>
                <a:off x="6045571" y="3124200"/>
                <a:ext cx="304800" cy="3215920"/>
              </a:xfrm>
              <a:prstGeom prst="rect">
                <a:avLst/>
              </a:prstGeom>
              <a:noFill/>
              <a:ln w="19050" cap="flat" cmpd="sng" algn="ctr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29"/>
              <p:cNvSpPr/>
              <p:nvPr/>
            </p:nvSpPr>
            <p:spPr>
              <a:xfrm>
                <a:off x="7467600" y="1910260"/>
                <a:ext cx="304800" cy="4429860"/>
              </a:xfrm>
              <a:prstGeom prst="rect">
                <a:avLst/>
              </a:prstGeom>
              <a:noFill/>
              <a:ln w="19050" cap="flat" cmpd="sng" algn="ctr">
                <a:solidFill>
                  <a:srgbClr val="7F7F7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5" name="Straight Arrow Connector 33"/>
            <p:cNvCxnSpPr/>
            <p:nvPr/>
          </p:nvCxnSpPr>
          <p:spPr>
            <a:xfrm rot="5400000">
              <a:off x="4316270" y="2630681"/>
              <a:ext cx="946628" cy="711596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42"/>
            <p:cNvCxnSpPr/>
            <p:nvPr/>
          </p:nvCxnSpPr>
          <p:spPr>
            <a:xfrm rot="5400000">
              <a:off x="4869422" y="2789126"/>
              <a:ext cx="727653" cy="175732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51"/>
            <p:cNvCxnSpPr/>
            <p:nvPr/>
          </p:nvCxnSpPr>
          <p:spPr>
            <a:xfrm>
              <a:off x="5486400" y="2513165"/>
              <a:ext cx="685799" cy="516228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54"/>
            <p:cNvCxnSpPr/>
            <p:nvPr/>
          </p:nvCxnSpPr>
          <p:spPr>
            <a:xfrm flipV="1">
              <a:off x="5943600" y="2057401"/>
              <a:ext cx="1371600" cy="173058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58"/>
            <p:cNvSpPr txBox="1"/>
            <p:nvPr/>
          </p:nvSpPr>
          <p:spPr>
            <a:xfrm>
              <a:off x="4943787" y="2033382"/>
              <a:ext cx="803714" cy="369332"/>
            </a:xfrm>
            <a:prstGeom prst="rect">
              <a:avLst/>
            </a:prstGeom>
            <a:noFill/>
            <a:ln>
              <a:solidFill>
                <a:srgbClr val="7F7F7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ZOOM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 b="5012"/>
          <a:stretch>
            <a:fillRect/>
          </a:stretch>
        </p:blipFill>
        <p:spPr bwMode="auto">
          <a:xfrm>
            <a:off x="5020643" y="3429000"/>
            <a:ext cx="427575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 b="4715"/>
          <a:stretch>
            <a:fillRect/>
          </a:stretch>
        </p:blipFill>
        <p:spPr bwMode="auto">
          <a:xfrm>
            <a:off x="5020643" y="523875"/>
            <a:ext cx="4275757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 b="4762"/>
          <a:stretch>
            <a:fillRect/>
          </a:stretch>
        </p:blipFill>
        <p:spPr bwMode="auto">
          <a:xfrm>
            <a:off x="685800" y="533400"/>
            <a:ext cx="426455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Bunch energy loss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/>
          <a:srcRect b="5012"/>
          <a:stretch>
            <a:fillRect/>
          </a:stretch>
        </p:blipFill>
        <p:spPr bwMode="auto">
          <a:xfrm>
            <a:off x="685800" y="3429000"/>
            <a:ext cx="427575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Bunch energy loss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5" name="Rettangolo 34"/>
          <p:cNvSpPr/>
          <p:nvPr/>
        </p:nvSpPr>
        <p:spPr>
          <a:xfrm>
            <a:off x="304800" y="838200"/>
            <a:ext cx="8534400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150000"/>
              </a:lnSpc>
              <a:spcAft>
                <a:spcPts val="1200"/>
              </a:spcAft>
            </a:pPr>
            <a:r>
              <a:rPr lang="en-US" sz="2200" b="1" dirty="0" smtClean="0">
                <a:solidFill>
                  <a:schemeClr val="tx2"/>
                </a:solidFill>
                <a:latin typeface="Calibri" pitchFamily="34" charset="0"/>
              </a:rPr>
              <a:t>Remarks:</a:t>
            </a:r>
            <a:endParaRPr lang="en-US" sz="2200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342900" lvl="1" indent="-3429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Very good agreement between bunch by bunch synchronous phase shift and simulated energy loss at the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 saturation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of the e-cloud</a:t>
            </a:r>
          </a:p>
          <a:p>
            <a:pPr marL="342900" lvl="1" indent="-3429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Build up phase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of the electron cloud still not reproduced by simulations with the same accuracy and level of detail. Possible reasons:</a:t>
            </a:r>
          </a:p>
          <a:p>
            <a:pPr marL="800100" lvl="2" indent="-342900">
              <a:lnSpc>
                <a:spcPct val="150000"/>
              </a:lnSpc>
              <a:spcAft>
                <a:spcPts val="12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Simulation underestimates the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primary electron generation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(orders of magnitude ?!)</a:t>
            </a:r>
          </a:p>
          <a:p>
            <a:pPr marL="800100" lvl="2" indent="-342900">
              <a:lnSpc>
                <a:spcPct val="150000"/>
              </a:lnSpc>
              <a:spcAft>
                <a:spcPts val="1200"/>
              </a:spcAft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Larger R0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? (unlikely, because 0.7 is already a high value?!)</a:t>
            </a:r>
          </a:p>
          <a:p>
            <a:pPr marL="800100" lvl="2" indent="-342900">
              <a:lnSpc>
                <a:spcPct val="150000"/>
              </a:lnSpc>
              <a:spcAft>
                <a:spcPts val="1200"/>
              </a:spcAft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Uncaptured beam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between batches? (SPS experience)</a:t>
            </a:r>
          </a:p>
          <a:p>
            <a:pPr marL="342900" lvl="1" indent="-3429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For the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first batches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energy loss measurements show a different behavior  compared to bunch losses and emittance growth</a:t>
            </a:r>
            <a:endParaRPr lang="en-US" b="1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Bunch energy loss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/>
          <a:srcRect t="4849" b="64848"/>
          <a:stretch>
            <a:fillRect/>
          </a:stretch>
        </p:blipFill>
        <p:spPr bwMode="auto">
          <a:xfrm>
            <a:off x="-304800" y="1828800"/>
            <a:ext cx="9753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/>
          <a:srcRect t="6808" b="51211"/>
          <a:stretch>
            <a:fillRect/>
          </a:stretch>
        </p:blipFill>
        <p:spPr bwMode="auto">
          <a:xfrm>
            <a:off x="-219075" y="4038600"/>
            <a:ext cx="8915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Rettangolo 20"/>
          <p:cNvSpPr/>
          <p:nvPr/>
        </p:nvSpPr>
        <p:spPr>
          <a:xfrm>
            <a:off x="1219200" y="457200"/>
            <a:ext cx="7772400" cy="792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For the </a:t>
            </a:r>
            <a:r>
              <a:rPr lang="en-US" sz="1600" b="1" dirty="0" smtClean="0">
                <a:solidFill>
                  <a:schemeClr val="tx2"/>
                </a:solidFill>
                <a:latin typeface="Calibri" pitchFamily="34" charset="0"/>
              </a:rPr>
              <a:t>first batches 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energy loss measurements show a different behavior  compared to bunch losses and emittance growth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Outline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5" name="Rettangolo 34"/>
          <p:cNvSpPr/>
          <p:nvPr/>
        </p:nvSpPr>
        <p:spPr>
          <a:xfrm>
            <a:off x="914400" y="1143000"/>
            <a:ext cx="76200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PyEcloud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simulations for the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benchmarking of 25ns tests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in the LHC:</a:t>
            </a:r>
          </a:p>
          <a:p>
            <a:pPr marL="800100" lvl="2" indent="-342900">
              <a:lnSpc>
                <a:spcPct val="150000"/>
              </a:lnSpc>
              <a:spcAft>
                <a:spcPts val="1200"/>
              </a:spcAft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Historical</a:t>
            </a:r>
          </a:p>
          <a:p>
            <a:pPr marL="800100" lvl="2" indent="-342900">
              <a:lnSpc>
                <a:spcPct val="150000"/>
              </a:lnSpc>
              <a:spcAft>
                <a:spcPts val="1200"/>
              </a:spcAft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Simulation approach</a:t>
            </a:r>
          </a:p>
          <a:p>
            <a:pPr marL="800100" lvl="2" indent="-342900">
              <a:lnSpc>
                <a:spcPct val="150000"/>
              </a:lnSpc>
              <a:spcAft>
                <a:spcPts val="1200"/>
              </a:spcAft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Heat load </a:t>
            </a:r>
          </a:p>
          <a:p>
            <a:pPr marL="800100" lvl="2" indent="-342900">
              <a:lnSpc>
                <a:spcPct val="150000"/>
              </a:lnSpc>
              <a:spcAft>
                <a:spcPts val="1200"/>
              </a:spcAft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Bunch by bunch energy loss</a:t>
            </a:r>
          </a:p>
          <a:p>
            <a:pPr marL="342900" lvl="1" indent="-3429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Attempt of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scrubbing time estimation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Bunch energy loss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12" descr="25-10-2011_25ns_F2251_B1_emit_bb.png"/>
          <p:cNvPicPr>
            <a:picLocks/>
          </p:cNvPicPr>
          <p:nvPr/>
        </p:nvPicPr>
        <p:blipFill>
          <a:blip r:embed="rId4" cstate="print"/>
          <a:srcRect t="4878" b="4878"/>
          <a:stretch>
            <a:fillRect/>
          </a:stretch>
        </p:blipFill>
        <p:spPr>
          <a:xfrm>
            <a:off x="-1" y="1143000"/>
            <a:ext cx="9058275" cy="28194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 t="6808" b="51211"/>
          <a:stretch>
            <a:fillRect/>
          </a:stretch>
        </p:blipFill>
        <p:spPr bwMode="auto">
          <a:xfrm>
            <a:off x="-219075" y="4038600"/>
            <a:ext cx="8915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ttangolo 12"/>
          <p:cNvSpPr/>
          <p:nvPr/>
        </p:nvSpPr>
        <p:spPr>
          <a:xfrm>
            <a:off x="1066800" y="1066800"/>
            <a:ext cx="15240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ttangolo 14"/>
          <p:cNvSpPr/>
          <p:nvPr/>
        </p:nvSpPr>
        <p:spPr>
          <a:xfrm>
            <a:off x="1219200" y="457200"/>
            <a:ext cx="7772400" cy="792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For the </a:t>
            </a:r>
            <a:r>
              <a:rPr lang="en-US" sz="1600" b="1" dirty="0" smtClean="0">
                <a:solidFill>
                  <a:schemeClr val="tx2"/>
                </a:solidFill>
                <a:latin typeface="Calibri" pitchFamily="34" charset="0"/>
              </a:rPr>
              <a:t>first batches 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energy loss measurements show a different behavior  compared to bunch losses and emittance growth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b="10256"/>
          <a:stretch>
            <a:fillRect/>
          </a:stretch>
        </p:blipFill>
        <p:spPr bwMode="auto">
          <a:xfrm>
            <a:off x="-304800" y="457200"/>
            <a:ext cx="9753600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Bunch energy loss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/>
          <a:srcRect t="6808" b="51211"/>
          <a:stretch>
            <a:fillRect/>
          </a:stretch>
        </p:blipFill>
        <p:spPr bwMode="auto">
          <a:xfrm>
            <a:off x="-219075" y="4038600"/>
            <a:ext cx="8915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Outline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5" name="Rettangolo 34"/>
          <p:cNvSpPr/>
          <p:nvPr/>
        </p:nvSpPr>
        <p:spPr>
          <a:xfrm>
            <a:off x="914400" y="1143000"/>
            <a:ext cx="76200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PyEcloud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simulations for the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benchmarking of 25ns tests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in the LHC:</a:t>
            </a:r>
          </a:p>
          <a:p>
            <a:pPr marL="800100" lvl="2" indent="-342900">
              <a:lnSpc>
                <a:spcPct val="150000"/>
              </a:lnSpc>
              <a:spcAft>
                <a:spcPts val="1200"/>
              </a:spcAft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Historical</a:t>
            </a:r>
          </a:p>
          <a:p>
            <a:pPr marL="800100" lvl="2" indent="-342900">
              <a:lnSpc>
                <a:spcPct val="150000"/>
              </a:lnSpc>
              <a:spcAft>
                <a:spcPts val="1200"/>
              </a:spcAft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Simulation approach</a:t>
            </a:r>
          </a:p>
          <a:p>
            <a:pPr marL="800100" lvl="2" indent="-342900">
              <a:lnSpc>
                <a:spcPct val="150000"/>
              </a:lnSpc>
              <a:spcAft>
                <a:spcPts val="1200"/>
              </a:spcAft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Heat load </a:t>
            </a:r>
          </a:p>
          <a:p>
            <a:pPr marL="800100" lvl="2" indent="-342900">
              <a:lnSpc>
                <a:spcPct val="150000"/>
              </a:lnSpc>
              <a:spcAft>
                <a:spcPts val="1200"/>
              </a:spcAft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Bunch by bunch energy loss</a:t>
            </a:r>
          </a:p>
          <a:p>
            <a:pPr marL="342900" lvl="1" indent="-3429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Attempt of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scrubbing time estimation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The estimation approach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Connettore 2 48"/>
          <p:cNvCxnSpPr>
            <a:endCxn id="55" idx="0"/>
          </p:cNvCxnSpPr>
          <p:nvPr/>
        </p:nvCxnSpPr>
        <p:spPr>
          <a:xfrm>
            <a:off x="2169604" y="1711442"/>
            <a:ext cx="2096" cy="374104"/>
          </a:xfrm>
          <a:prstGeom prst="straightConnector1">
            <a:avLst/>
          </a:prstGeom>
          <a:ln w="19050"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2 49"/>
          <p:cNvCxnSpPr/>
          <p:nvPr/>
        </p:nvCxnSpPr>
        <p:spPr>
          <a:xfrm flipV="1">
            <a:off x="2169604" y="1707994"/>
            <a:ext cx="1872208" cy="3448"/>
          </a:xfrm>
          <a:prstGeom prst="straightConnector1">
            <a:avLst/>
          </a:prstGeom>
          <a:ln w="19050"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2 50"/>
          <p:cNvCxnSpPr/>
          <p:nvPr/>
        </p:nvCxnSpPr>
        <p:spPr>
          <a:xfrm flipH="1">
            <a:off x="4041812" y="1711442"/>
            <a:ext cx="1" cy="3486512"/>
          </a:xfrm>
          <a:prstGeom prst="straightConnector1">
            <a:avLst/>
          </a:prstGeom>
          <a:ln w="19050"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2 51"/>
          <p:cNvCxnSpPr/>
          <p:nvPr/>
        </p:nvCxnSpPr>
        <p:spPr>
          <a:xfrm>
            <a:off x="2169604" y="5188042"/>
            <a:ext cx="1856194" cy="0"/>
          </a:xfrm>
          <a:prstGeom prst="straightConnector1">
            <a:avLst/>
          </a:prstGeom>
          <a:ln w="19050"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ttangolo 52"/>
          <p:cNvSpPr/>
          <p:nvPr/>
        </p:nvSpPr>
        <p:spPr>
          <a:xfrm>
            <a:off x="2169605" y="5224046"/>
            <a:ext cx="185619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/>
              <a:t>t</a:t>
            </a:r>
            <a:r>
              <a:rPr lang="en-US" sz="1600" baseline="-25000" dirty="0" smtClean="0"/>
              <a:t>n+1</a:t>
            </a:r>
            <a:r>
              <a:rPr lang="en-US" sz="1600" dirty="0" smtClean="0"/>
              <a:t>=</a:t>
            </a:r>
            <a:r>
              <a:rPr lang="en-US" sz="1600" dirty="0" err="1" smtClean="0"/>
              <a:t>t</a:t>
            </a:r>
            <a:r>
              <a:rPr lang="en-US" sz="1600" baseline="-25000" dirty="0" err="1" smtClean="0"/>
              <a:t>n</a:t>
            </a:r>
            <a:r>
              <a:rPr lang="en-US" sz="1600" dirty="0" smtClean="0"/>
              <a:t>+</a:t>
            </a:r>
            <a:r>
              <a:rPr lang="el-GR" sz="1600" dirty="0" smtClean="0"/>
              <a:t>Δ</a:t>
            </a:r>
            <a:r>
              <a:rPr lang="en-US" sz="1600" dirty="0" smtClean="0"/>
              <a:t>t</a:t>
            </a:r>
            <a:endParaRPr lang="en-US" sz="1600" dirty="0"/>
          </a:p>
        </p:txBody>
      </p:sp>
      <p:sp>
        <p:nvSpPr>
          <p:cNvPr id="54" name="Rettangolo arrotondato 53"/>
          <p:cNvSpPr/>
          <p:nvPr/>
        </p:nvSpPr>
        <p:spPr>
          <a:xfrm>
            <a:off x="457200" y="3101546"/>
            <a:ext cx="3429000" cy="68299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/>
              <a:t>Update </a:t>
            </a:r>
            <a:r>
              <a:rPr lang="en-US" sz="1600" b="1" dirty="0" smtClean="0"/>
              <a:t>scrubbing dose </a:t>
            </a:r>
          </a:p>
          <a:p>
            <a:pPr algn="ctr"/>
            <a:r>
              <a:rPr lang="en-US" sz="1600" dirty="0" smtClean="0"/>
              <a:t>d(t</a:t>
            </a:r>
            <a:r>
              <a:rPr lang="en-US" sz="1600" baseline="-25000" dirty="0" smtClean="0"/>
              <a:t>n+1</a:t>
            </a:r>
            <a:r>
              <a:rPr lang="en-US" sz="1600" dirty="0" smtClean="0"/>
              <a:t>)= d(</a:t>
            </a:r>
            <a:r>
              <a:rPr lang="en-US" sz="1600" dirty="0" err="1" smtClean="0"/>
              <a:t>t</a:t>
            </a:r>
            <a:r>
              <a:rPr lang="en-US" sz="1600" baseline="-25000" dirty="0" err="1" smtClean="0"/>
              <a:t>n</a:t>
            </a:r>
            <a:r>
              <a:rPr lang="en-US" sz="1600" dirty="0" smtClean="0"/>
              <a:t>)+ J(</a:t>
            </a:r>
            <a:r>
              <a:rPr lang="en-US" sz="1600" dirty="0" err="1" smtClean="0"/>
              <a:t>t</a:t>
            </a:r>
            <a:r>
              <a:rPr lang="en-US" sz="1600" baseline="-25000" dirty="0" err="1" smtClean="0"/>
              <a:t>n</a:t>
            </a:r>
            <a:r>
              <a:rPr lang="en-US" sz="1600" dirty="0" smtClean="0"/>
              <a:t>)</a:t>
            </a:r>
            <a:r>
              <a:rPr lang="el-GR" sz="1600" dirty="0" smtClean="0"/>
              <a:t> Δ</a:t>
            </a:r>
            <a:r>
              <a:rPr lang="en-US" sz="1600" dirty="0" smtClean="0"/>
              <a:t>t</a:t>
            </a:r>
            <a:endParaRPr lang="en-US" sz="1600" baseline="30000" dirty="0"/>
          </a:p>
        </p:txBody>
      </p:sp>
      <p:sp>
        <p:nvSpPr>
          <p:cNvPr id="55" name="Rettangolo arrotondato 54"/>
          <p:cNvSpPr/>
          <p:nvPr/>
        </p:nvSpPr>
        <p:spPr>
          <a:xfrm>
            <a:off x="457200" y="2085546"/>
            <a:ext cx="3429000" cy="68299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/>
              <a:t>From  </a:t>
            </a:r>
            <a:r>
              <a:rPr lang="el-GR" sz="1600" dirty="0" smtClean="0"/>
              <a:t>δ</a:t>
            </a:r>
            <a:r>
              <a:rPr lang="en-US" sz="1600" dirty="0" smtClean="0"/>
              <a:t>(</a:t>
            </a:r>
            <a:r>
              <a:rPr lang="en-US" sz="1600" dirty="0" err="1" smtClean="0"/>
              <a:t>t</a:t>
            </a:r>
            <a:r>
              <a:rPr lang="en-US" sz="1600" baseline="-25000" dirty="0" err="1" smtClean="0"/>
              <a:t>n</a:t>
            </a:r>
            <a:r>
              <a:rPr lang="en-US" sz="1600" dirty="0" smtClean="0"/>
              <a:t>) </a:t>
            </a:r>
            <a:r>
              <a:rPr lang="en-US" sz="1600" b="1" dirty="0" smtClean="0"/>
              <a:t>compute the scrubbing current  J(</a:t>
            </a:r>
            <a:r>
              <a:rPr lang="en-US" sz="1600" b="1" dirty="0" err="1" smtClean="0"/>
              <a:t>t</a:t>
            </a:r>
            <a:r>
              <a:rPr lang="en-US" sz="1600" b="1" baseline="-25000" dirty="0" err="1" smtClean="0"/>
              <a:t>n</a:t>
            </a:r>
            <a:r>
              <a:rPr lang="en-US" sz="1600" b="1" dirty="0" smtClean="0"/>
              <a:t>)</a:t>
            </a:r>
            <a:endParaRPr lang="en-US" sz="1600" b="1" baseline="30000" dirty="0"/>
          </a:p>
        </p:txBody>
      </p:sp>
      <p:cxnSp>
        <p:nvCxnSpPr>
          <p:cNvPr id="56" name="Connettore 2 55"/>
          <p:cNvCxnSpPr>
            <a:stCxn id="54" idx="2"/>
            <a:endCxn id="60" idx="0"/>
          </p:cNvCxnSpPr>
          <p:nvPr/>
        </p:nvCxnSpPr>
        <p:spPr>
          <a:xfrm>
            <a:off x="2171700" y="3784543"/>
            <a:ext cx="0" cy="333003"/>
          </a:xfrm>
          <a:prstGeom prst="straightConnector1">
            <a:avLst/>
          </a:prstGeom>
          <a:ln w="19050"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2 57"/>
          <p:cNvCxnSpPr/>
          <p:nvPr/>
        </p:nvCxnSpPr>
        <p:spPr>
          <a:xfrm>
            <a:off x="2171700" y="4755994"/>
            <a:ext cx="0" cy="432048"/>
          </a:xfrm>
          <a:prstGeom prst="straightConnector1">
            <a:avLst/>
          </a:prstGeom>
          <a:ln w="19050"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2 58"/>
          <p:cNvCxnSpPr>
            <a:stCxn id="55" idx="2"/>
            <a:endCxn id="54" idx="0"/>
          </p:cNvCxnSpPr>
          <p:nvPr/>
        </p:nvCxnSpPr>
        <p:spPr>
          <a:xfrm>
            <a:off x="2171700" y="2768543"/>
            <a:ext cx="0" cy="333003"/>
          </a:xfrm>
          <a:prstGeom prst="straightConnector1">
            <a:avLst/>
          </a:prstGeom>
          <a:ln w="19050"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ttangolo arrotondato 59"/>
          <p:cNvSpPr/>
          <p:nvPr/>
        </p:nvSpPr>
        <p:spPr>
          <a:xfrm>
            <a:off x="457200" y="4117546"/>
            <a:ext cx="3429000" cy="68299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/>
              <a:t>Update SEY</a:t>
            </a:r>
          </a:p>
          <a:p>
            <a:pPr algn="ctr"/>
            <a:r>
              <a:rPr lang="el-GR" sz="1600" dirty="0" smtClean="0"/>
              <a:t>δ</a:t>
            </a:r>
            <a:r>
              <a:rPr lang="en-US" sz="1600" dirty="0" smtClean="0"/>
              <a:t>(t</a:t>
            </a:r>
            <a:r>
              <a:rPr lang="en-US" sz="1600" baseline="-25000" dirty="0" smtClean="0"/>
              <a:t>n+1</a:t>
            </a:r>
            <a:r>
              <a:rPr lang="en-US" sz="1600" dirty="0" smtClean="0"/>
              <a:t>) from scrubbing curve</a:t>
            </a:r>
            <a:endParaRPr lang="en-US" sz="16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57200"/>
            <a:ext cx="47244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The estimation approach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Connettore 2 48"/>
          <p:cNvCxnSpPr>
            <a:endCxn id="55" idx="0"/>
          </p:cNvCxnSpPr>
          <p:nvPr/>
        </p:nvCxnSpPr>
        <p:spPr>
          <a:xfrm>
            <a:off x="2169604" y="1711442"/>
            <a:ext cx="2096" cy="374104"/>
          </a:xfrm>
          <a:prstGeom prst="straightConnector1">
            <a:avLst/>
          </a:prstGeom>
          <a:ln w="19050"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2 49"/>
          <p:cNvCxnSpPr/>
          <p:nvPr/>
        </p:nvCxnSpPr>
        <p:spPr>
          <a:xfrm flipV="1">
            <a:off x="2169604" y="1707994"/>
            <a:ext cx="1872208" cy="3448"/>
          </a:xfrm>
          <a:prstGeom prst="straightConnector1">
            <a:avLst/>
          </a:prstGeom>
          <a:ln w="19050"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2 50"/>
          <p:cNvCxnSpPr/>
          <p:nvPr/>
        </p:nvCxnSpPr>
        <p:spPr>
          <a:xfrm flipH="1">
            <a:off x="4041812" y="1711442"/>
            <a:ext cx="1" cy="3486512"/>
          </a:xfrm>
          <a:prstGeom prst="straightConnector1">
            <a:avLst/>
          </a:prstGeom>
          <a:ln w="19050"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2 51"/>
          <p:cNvCxnSpPr/>
          <p:nvPr/>
        </p:nvCxnSpPr>
        <p:spPr>
          <a:xfrm>
            <a:off x="2169604" y="5188042"/>
            <a:ext cx="1856194" cy="0"/>
          </a:xfrm>
          <a:prstGeom prst="straightConnector1">
            <a:avLst/>
          </a:prstGeom>
          <a:ln w="19050"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ttangolo 52"/>
          <p:cNvSpPr/>
          <p:nvPr/>
        </p:nvSpPr>
        <p:spPr>
          <a:xfrm>
            <a:off x="2169605" y="5224046"/>
            <a:ext cx="185619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/>
              <a:t>t</a:t>
            </a:r>
            <a:r>
              <a:rPr lang="en-US" sz="1600" baseline="-25000" dirty="0" smtClean="0"/>
              <a:t>n+1</a:t>
            </a:r>
            <a:r>
              <a:rPr lang="en-US" sz="1600" dirty="0" smtClean="0"/>
              <a:t>=</a:t>
            </a:r>
            <a:r>
              <a:rPr lang="en-US" sz="1600" dirty="0" err="1" smtClean="0"/>
              <a:t>t</a:t>
            </a:r>
            <a:r>
              <a:rPr lang="en-US" sz="1600" baseline="-25000" dirty="0" err="1" smtClean="0"/>
              <a:t>n</a:t>
            </a:r>
            <a:r>
              <a:rPr lang="en-US" sz="1600" dirty="0" smtClean="0"/>
              <a:t>+</a:t>
            </a:r>
            <a:r>
              <a:rPr lang="el-GR" sz="1600" dirty="0" smtClean="0"/>
              <a:t>Δ</a:t>
            </a:r>
            <a:r>
              <a:rPr lang="en-US" sz="1600" dirty="0" smtClean="0"/>
              <a:t>t</a:t>
            </a:r>
            <a:endParaRPr lang="en-US" sz="1600" dirty="0"/>
          </a:p>
        </p:txBody>
      </p:sp>
      <p:sp>
        <p:nvSpPr>
          <p:cNvPr id="54" name="Rettangolo arrotondato 53"/>
          <p:cNvSpPr/>
          <p:nvPr/>
        </p:nvSpPr>
        <p:spPr>
          <a:xfrm>
            <a:off x="457200" y="3101546"/>
            <a:ext cx="3429000" cy="68299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/>
              <a:t>Update </a:t>
            </a:r>
            <a:r>
              <a:rPr lang="en-US" sz="1600" b="1" dirty="0" smtClean="0"/>
              <a:t>scrubbing dose </a:t>
            </a:r>
          </a:p>
          <a:p>
            <a:pPr algn="ctr"/>
            <a:r>
              <a:rPr lang="en-US" sz="1600" dirty="0" smtClean="0"/>
              <a:t>d(t</a:t>
            </a:r>
            <a:r>
              <a:rPr lang="en-US" sz="1600" baseline="-25000" dirty="0" smtClean="0"/>
              <a:t>n+1</a:t>
            </a:r>
            <a:r>
              <a:rPr lang="en-US" sz="1600" dirty="0" smtClean="0"/>
              <a:t>)= d(</a:t>
            </a:r>
            <a:r>
              <a:rPr lang="en-US" sz="1600" dirty="0" err="1" smtClean="0"/>
              <a:t>t</a:t>
            </a:r>
            <a:r>
              <a:rPr lang="en-US" sz="1600" baseline="-25000" dirty="0" err="1" smtClean="0"/>
              <a:t>n</a:t>
            </a:r>
            <a:r>
              <a:rPr lang="en-US" sz="1600" dirty="0" smtClean="0"/>
              <a:t>)+ J(</a:t>
            </a:r>
            <a:r>
              <a:rPr lang="en-US" sz="1600" dirty="0" err="1" smtClean="0"/>
              <a:t>t</a:t>
            </a:r>
            <a:r>
              <a:rPr lang="en-US" sz="1600" baseline="-25000" dirty="0" err="1" smtClean="0"/>
              <a:t>n</a:t>
            </a:r>
            <a:r>
              <a:rPr lang="en-US" sz="1600" dirty="0" smtClean="0"/>
              <a:t>)</a:t>
            </a:r>
            <a:r>
              <a:rPr lang="el-GR" sz="1600" dirty="0" smtClean="0"/>
              <a:t> Δ</a:t>
            </a:r>
            <a:r>
              <a:rPr lang="en-US" sz="1600" dirty="0" smtClean="0"/>
              <a:t>t</a:t>
            </a:r>
            <a:endParaRPr lang="en-US" sz="1600" baseline="30000" dirty="0"/>
          </a:p>
        </p:txBody>
      </p:sp>
      <p:sp>
        <p:nvSpPr>
          <p:cNvPr id="55" name="Rettangolo arrotondato 54"/>
          <p:cNvSpPr/>
          <p:nvPr/>
        </p:nvSpPr>
        <p:spPr>
          <a:xfrm>
            <a:off x="457200" y="2085546"/>
            <a:ext cx="3429000" cy="68299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/>
              <a:t>From  </a:t>
            </a:r>
            <a:r>
              <a:rPr lang="el-GR" sz="1600" dirty="0" smtClean="0"/>
              <a:t>δ</a:t>
            </a:r>
            <a:r>
              <a:rPr lang="en-US" sz="1600" dirty="0" smtClean="0"/>
              <a:t>(</a:t>
            </a:r>
            <a:r>
              <a:rPr lang="en-US" sz="1600" dirty="0" err="1" smtClean="0"/>
              <a:t>t</a:t>
            </a:r>
            <a:r>
              <a:rPr lang="en-US" sz="1600" baseline="-25000" dirty="0" err="1" smtClean="0"/>
              <a:t>n</a:t>
            </a:r>
            <a:r>
              <a:rPr lang="en-US" sz="1600" dirty="0" smtClean="0"/>
              <a:t>) </a:t>
            </a:r>
            <a:r>
              <a:rPr lang="en-US" sz="1600" b="1" dirty="0" smtClean="0"/>
              <a:t>compute the scrubbing current  J(</a:t>
            </a:r>
            <a:r>
              <a:rPr lang="en-US" sz="1600" b="1" dirty="0" err="1" smtClean="0"/>
              <a:t>t</a:t>
            </a:r>
            <a:r>
              <a:rPr lang="en-US" sz="1600" b="1" baseline="-25000" dirty="0" err="1" smtClean="0"/>
              <a:t>n</a:t>
            </a:r>
            <a:r>
              <a:rPr lang="en-US" sz="1600" b="1" dirty="0" smtClean="0"/>
              <a:t>)</a:t>
            </a:r>
            <a:endParaRPr lang="en-US" sz="1600" b="1" baseline="30000" dirty="0"/>
          </a:p>
        </p:txBody>
      </p:sp>
      <p:cxnSp>
        <p:nvCxnSpPr>
          <p:cNvPr id="56" name="Connettore 2 55"/>
          <p:cNvCxnSpPr>
            <a:stCxn id="54" idx="2"/>
            <a:endCxn id="60" idx="0"/>
          </p:cNvCxnSpPr>
          <p:nvPr/>
        </p:nvCxnSpPr>
        <p:spPr>
          <a:xfrm>
            <a:off x="2171700" y="3784543"/>
            <a:ext cx="0" cy="333003"/>
          </a:xfrm>
          <a:prstGeom prst="straightConnector1">
            <a:avLst/>
          </a:prstGeom>
          <a:ln w="19050"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2 57"/>
          <p:cNvCxnSpPr/>
          <p:nvPr/>
        </p:nvCxnSpPr>
        <p:spPr>
          <a:xfrm>
            <a:off x="2171700" y="4755994"/>
            <a:ext cx="0" cy="432048"/>
          </a:xfrm>
          <a:prstGeom prst="straightConnector1">
            <a:avLst/>
          </a:prstGeom>
          <a:ln w="19050"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2 58"/>
          <p:cNvCxnSpPr>
            <a:stCxn id="55" idx="2"/>
            <a:endCxn id="54" idx="0"/>
          </p:cNvCxnSpPr>
          <p:nvPr/>
        </p:nvCxnSpPr>
        <p:spPr>
          <a:xfrm>
            <a:off x="2171700" y="2768543"/>
            <a:ext cx="0" cy="333003"/>
          </a:xfrm>
          <a:prstGeom prst="straightConnector1">
            <a:avLst/>
          </a:prstGeom>
          <a:ln w="19050"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ttangolo arrotondato 59"/>
          <p:cNvSpPr/>
          <p:nvPr/>
        </p:nvSpPr>
        <p:spPr>
          <a:xfrm>
            <a:off x="457200" y="4117546"/>
            <a:ext cx="3429000" cy="68299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/>
              <a:t>Update SEY</a:t>
            </a:r>
          </a:p>
          <a:p>
            <a:pPr algn="ctr"/>
            <a:r>
              <a:rPr lang="el-GR" sz="1600" dirty="0" smtClean="0"/>
              <a:t>δ</a:t>
            </a:r>
            <a:r>
              <a:rPr lang="en-US" sz="1600" dirty="0" smtClean="0"/>
              <a:t>(t</a:t>
            </a:r>
            <a:r>
              <a:rPr lang="en-US" sz="1600" baseline="-25000" dirty="0" smtClean="0"/>
              <a:t>n+1</a:t>
            </a:r>
            <a:r>
              <a:rPr lang="en-US" sz="1600" dirty="0" smtClean="0"/>
              <a:t>) from scrubbing curve</a:t>
            </a:r>
            <a:endParaRPr lang="en-US" sz="1600" baseline="30000" dirty="0"/>
          </a:p>
        </p:txBody>
      </p:sp>
      <p:sp>
        <p:nvSpPr>
          <p:cNvPr id="19" name="Ovale 18"/>
          <p:cNvSpPr/>
          <p:nvPr/>
        </p:nvSpPr>
        <p:spPr>
          <a:xfrm>
            <a:off x="0" y="1752600"/>
            <a:ext cx="4495800" cy="1295400"/>
          </a:xfrm>
          <a:prstGeom prst="ellipse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57200"/>
            <a:ext cx="47244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The estimation approach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Straight Arrow Connector 19"/>
          <p:cNvCxnSpPr>
            <a:endCxn id="41" idx="4"/>
          </p:cNvCxnSpPr>
          <p:nvPr/>
        </p:nvCxnSpPr>
        <p:spPr>
          <a:xfrm flipH="1" flipV="1">
            <a:off x="6972300" y="1251858"/>
            <a:ext cx="571500" cy="2862942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" name="Ovale 40"/>
          <p:cNvSpPr/>
          <p:nvPr/>
        </p:nvSpPr>
        <p:spPr>
          <a:xfrm>
            <a:off x="6858000" y="1023258"/>
            <a:ext cx="228600" cy="228600"/>
          </a:xfrm>
          <a:prstGeom prst="ellipse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Connettore 2 48"/>
          <p:cNvCxnSpPr>
            <a:endCxn id="55" idx="0"/>
          </p:cNvCxnSpPr>
          <p:nvPr/>
        </p:nvCxnSpPr>
        <p:spPr>
          <a:xfrm>
            <a:off x="2169604" y="1711442"/>
            <a:ext cx="2096" cy="374104"/>
          </a:xfrm>
          <a:prstGeom prst="straightConnector1">
            <a:avLst/>
          </a:prstGeom>
          <a:ln w="19050"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2 49"/>
          <p:cNvCxnSpPr/>
          <p:nvPr/>
        </p:nvCxnSpPr>
        <p:spPr>
          <a:xfrm flipV="1">
            <a:off x="2169604" y="1707994"/>
            <a:ext cx="1872208" cy="3448"/>
          </a:xfrm>
          <a:prstGeom prst="straightConnector1">
            <a:avLst/>
          </a:prstGeom>
          <a:ln w="19050"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2 50"/>
          <p:cNvCxnSpPr/>
          <p:nvPr/>
        </p:nvCxnSpPr>
        <p:spPr>
          <a:xfrm flipH="1">
            <a:off x="4041812" y="1711442"/>
            <a:ext cx="1" cy="3486512"/>
          </a:xfrm>
          <a:prstGeom prst="straightConnector1">
            <a:avLst/>
          </a:prstGeom>
          <a:ln w="19050"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2 51"/>
          <p:cNvCxnSpPr/>
          <p:nvPr/>
        </p:nvCxnSpPr>
        <p:spPr>
          <a:xfrm>
            <a:off x="2169604" y="5188042"/>
            <a:ext cx="1856194" cy="0"/>
          </a:xfrm>
          <a:prstGeom prst="straightConnector1">
            <a:avLst/>
          </a:prstGeom>
          <a:ln w="19050"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ttangolo 52"/>
          <p:cNvSpPr/>
          <p:nvPr/>
        </p:nvSpPr>
        <p:spPr>
          <a:xfrm>
            <a:off x="2169605" y="5224046"/>
            <a:ext cx="185619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/>
              <a:t>t</a:t>
            </a:r>
            <a:r>
              <a:rPr lang="en-US" sz="1600" baseline="-25000" dirty="0" smtClean="0"/>
              <a:t>n+1</a:t>
            </a:r>
            <a:r>
              <a:rPr lang="en-US" sz="1600" dirty="0" smtClean="0"/>
              <a:t>=</a:t>
            </a:r>
            <a:r>
              <a:rPr lang="en-US" sz="1600" dirty="0" err="1" smtClean="0"/>
              <a:t>t</a:t>
            </a:r>
            <a:r>
              <a:rPr lang="en-US" sz="1600" baseline="-25000" dirty="0" err="1" smtClean="0"/>
              <a:t>n</a:t>
            </a:r>
            <a:r>
              <a:rPr lang="en-US" sz="1600" dirty="0" smtClean="0"/>
              <a:t>+</a:t>
            </a:r>
            <a:r>
              <a:rPr lang="el-GR" sz="1600" dirty="0" smtClean="0"/>
              <a:t>Δ</a:t>
            </a:r>
            <a:r>
              <a:rPr lang="en-US" sz="1600" dirty="0" smtClean="0"/>
              <a:t>t</a:t>
            </a:r>
            <a:endParaRPr lang="en-US" sz="1600" dirty="0"/>
          </a:p>
        </p:txBody>
      </p:sp>
      <p:sp>
        <p:nvSpPr>
          <p:cNvPr id="54" name="Rettangolo arrotondato 53"/>
          <p:cNvSpPr/>
          <p:nvPr/>
        </p:nvSpPr>
        <p:spPr>
          <a:xfrm>
            <a:off x="457200" y="3101546"/>
            <a:ext cx="3429000" cy="68299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/>
              <a:t>Update </a:t>
            </a:r>
            <a:r>
              <a:rPr lang="en-US" sz="1600" b="1" dirty="0" smtClean="0"/>
              <a:t>scrubbing dose </a:t>
            </a:r>
          </a:p>
          <a:p>
            <a:pPr algn="ctr"/>
            <a:r>
              <a:rPr lang="en-US" sz="1600" dirty="0" smtClean="0"/>
              <a:t>d(t</a:t>
            </a:r>
            <a:r>
              <a:rPr lang="en-US" sz="1600" baseline="-25000" dirty="0" smtClean="0"/>
              <a:t>n+1</a:t>
            </a:r>
            <a:r>
              <a:rPr lang="en-US" sz="1600" dirty="0" smtClean="0"/>
              <a:t>)= d(</a:t>
            </a:r>
            <a:r>
              <a:rPr lang="en-US" sz="1600" dirty="0" err="1" smtClean="0"/>
              <a:t>t</a:t>
            </a:r>
            <a:r>
              <a:rPr lang="en-US" sz="1600" baseline="-25000" dirty="0" err="1" smtClean="0"/>
              <a:t>n</a:t>
            </a:r>
            <a:r>
              <a:rPr lang="en-US" sz="1600" dirty="0" smtClean="0"/>
              <a:t>)+ J(</a:t>
            </a:r>
            <a:r>
              <a:rPr lang="en-US" sz="1600" dirty="0" err="1" smtClean="0"/>
              <a:t>t</a:t>
            </a:r>
            <a:r>
              <a:rPr lang="en-US" sz="1600" baseline="-25000" dirty="0" err="1" smtClean="0"/>
              <a:t>n</a:t>
            </a:r>
            <a:r>
              <a:rPr lang="en-US" sz="1600" dirty="0" smtClean="0"/>
              <a:t>)</a:t>
            </a:r>
            <a:r>
              <a:rPr lang="el-GR" sz="1600" dirty="0" smtClean="0"/>
              <a:t> Δ</a:t>
            </a:r>
            <a:r>
              <a:rPr lang="en-US" sz="1600" dirty="0" smtClean="0"/>
              <a:t>t</a:t>
            </a:r>
            <a:endParaRPr lang="en-US" sz="1600" baseline="30000" dirty="0"/>
          </a:p>
        </p:txBody>
      </p:sp>
      <p:sp>
        <p:nvSpPr>
          <p:cNvPr id="55" name="Rettangolo arrotondato 54"/>
          <p:cNvSpPr/>
          <p:nvPr/>
        </p:nvSpPr>
        <p:spPr>
          <a:xfrm>
            <a:off x="457200" y="2085546"/>
            <a:ext cx="3429000" cy="68299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/>
              <a:t>From  </a:t>
            </a:r>
            <a:r>
              <a:rPr lang="el-GR" sz="1600" dirty="0" smtClean="0"/>
              <a:t>δ</a:t>
            </a:r>
            <a:r>
              <a:rPr lang="en-US" sz="1600" dirty="0" smtClean="0"/>
              <a:t>(</a:t>
            </a:r>
            <a:r>
              <a:rPr lang="en-US" sz="1600" dirty="0" err="1" smtClean="0"/>
              <a:t>t</a:t>
            </a:r>
            <a:r>
              <a:rPr lang="en-US" sz="1600" baseline="-25000" dirty="0" err="1" smtClean="0"/>
              <a:t>n</a:t>
            </a:r>
            <a:r>
              <a:rPr lang="en-US" sz="1600" dirty="0" smtClean="0"/>
              <a:t>) </a:t>
            </a:r>
            <a:r>
              <a:rPr lang="en-US" sz="1600" b="1" dirty="0" smtClean="0"/>
              <a:t>compute the scrubbing current  J(</a:t>
            </a:r>
            <a:r>
              <a:rPr lang="en-US" sz="1600" b="1" dirty="0" err="1" smtClean="0"/>
              <a:t>t</a:t>
            </a:r>
            <a:r>
              <a:rPr lang="en-US" sz="1600" b="1" baseline="-25000" dirty="0" err="1" smtClean="0"/>
              <a:t>n</a:t>
            </a:r>
            <a:r>
              <a:rPr lang="en-US" sz="1600" b="1" dirty="0" smtClean="0"/>
              <a:t>)</a:t>
            </a:r>
            <a:endParaRPr lang="en-US" sz="1600" b="1" baseline="30000" dirty="0"/>
          </a:p>
        </p:txBody>
      </p:sp>
      <p:cxnSp>
        <p:nvCxnSpPr>
          <p:cNvPr id="56" name="Connettore 2 55"/>
          <p:cNvCxnSpPr>
            <a:stCxn id="54" idx="2"/>
            <a:endCxn id="60" idx="0"/>
          </p:cNvCxnSpPr>
          <p:nvPr/>
        </p:nvCxnSpPr>
        <p:spPr>
          <a:xfrm>
            <a:off x="2171700" y="3784543"/>
            <a:ext cx="0" cy="333003"/>
          </a:xfrm>
          <a:prstGeom prst="straightConnector1">
            <a:avLst/>
          </a:prstGeom>
          <a:ln w="19050"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2 57"/>
          <p:cNvCxnSpPr/>
          <p:nvPr/>
        </p:nvCxnSpPr>
        <p:spPr>
          <a:xfrm>
            <a:off x="2171700" y="4755994"/>
            <a:ext cx="0" cy="432048"/>
          </a:xfrm>
          <a:prstGeom prst="straightConnector1">
            <a:avLst/>
          </a:prstGeom>
          <a:ln w="19050"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2 58"/>
          <p:cNvCxnSpPr>
            <a:stCxn id="55" idx="2"/>
            <a:endCxn id="54" idx="0"/>
          </p:cNvCxnSpPr>
          <p:nvPr/>
        </p:nvCxnSpPr>
        <p:spPr>
          <a:xfrm>
            <a:off x="2171700" y="2768543"/>
            <a:ext cx="0" cy="333003"/>
          </a:xfrm>
          <a:prstGeom prst="straightConnector1">
            <a:avLst/>
          </a:prstGeom>
          <a:ln w="19050"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ttangolo arrotondato 59"/>
          <p:cNvSpPr/>
          <p:nvPr/>
        </p:nvSpPr>
        <p:spPr>
          <a:xfrm>
            <a:off x="457200" y="4117546"/>
            <a:ext cx="3429000" cy="68299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/>
              <a:t>Update SEY</a:t>
            </a:r>
          </a:p>
          <a:p>
            <a:pPr algn="ctr"/>
            <a:r>
              <a:rPr lang="el-GR" sz="1600" dirty="0" smtClean="0"/>
              <a:t>δ</a:t>
            </a:r>
            <a:r>
              <a:rPr lang="en-US" sz="1600" dirty="0" smtClean="0"/>
              <a:t>(t</a:t>
            </a:r>
            <a:r>
              <a:rPr lang="en-US" sz="1600" baseline="-25000" dirty="0" smtClean="0"/>
              <a:t>n+1</a:t>
            </a:r>
            <a:r>
              <a:rPr lang="en-US" sz="1600" dirty="0" smtClean="0"/>
              <a:t>) from scrubbing curve</a:t>
            </a:r>
            <a:endParaRPr lang="en-US" sz="1600" baseline="30000" dirty="0"/>
          </a:p>
        </p:txBody>
      </p:sp>
      <p:grpSp>
        <p:nvGrpSpPr>
          <p:cNvPr id="3" name="Gruppo 42"/>
          <p:cNvGrpSpPr/>
          <p:nvPr/>
        </p:nvGrpSpPr>
        <p:grpSpPr>
          <a:xfrm>
            <a:off x="3876676" y="4038600"/>
            <a:ext cx="5238750" cy="2438400"/>
            <a:chOff x="3876676" y="4038600"/>
            <a:chExt cx="5238750" cy="2438400"/>
          </a:xfrm>
        </p:grpSpPr>
        <p:sp>
          <p:nvSpPr>
            <p:cNvPr id="40" name="Rettangolo 39"/>
            <p:cNvSpPr/>
            <p:nvPr/>
          </p:nvSpPr>
          <p:spPr>
            <a:xfrm>
              <a:off x="3988529" y="4038600"/>
              <a:ext cx="5003071" cy="2438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uppo 30"/>
            <p:cNvGrpSpPr/>
            <p:nvPr/>
          </p:nvGrpSpPr>
          <p:grpSpPr>
            <a:xfrm>
              <a:off x="3962400" y="4367214"/>
              <a:ext cx="4886325" cy="2067000"/>
              <a:chOff x="3861557" y="3811927"/>
              <a:chExt cx="5495926" cy="2324873"/>
            </a:xfrm>
          </p:grpSpPr>
          <p:pic>
            <p:nvPicPr>
              <p:cNvPr id="29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6250" t="63896" r="7838" b="5809"/>
              <a:stretch>
                <a:fillRect/>
              </a:stretch>
            </p:blipFill>
            <p:spPr bwMode="auto">
              <a:xfrm>
                <a:off x="3861557" y="4876799"/>
                <a:ext cx="5486399" cy="12600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0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7838" t="3872" r="7838" b="69036"/>
              <a:stretch>
                <a:fillRect/>
              </a:stretch>
            </p:blipFill>
            <p:spPr bwMode="auto">
              <a:xfrm>
                <a:off x="3977007" y="3811927"/>
                <a:ext cx="5380476" cy="1114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42" name="Rettangolo 41"/>
            <p:cNvSpPr/>
            <p:nvPr/>
          </p:nvSpPr>
          <p:spPr>
            <a:xfrm>
              <a:off x="3876676" y="4095750"/>
              <a:ext cx="5238750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300" b="1" dirty="0" err="1" smtClean="0">
                  <a:solidFill>
                    <a:schemeClr val="tx2"/>
                  </a:solidFill>
                  <a:latin typeface="Calibri" pitchFamily="34" charset="0"/>
                </a:rPr>
                <a:t>PyEcloud</a:t>
              </a:r>
              <a:r>
                <a:rPr lang="en-US" sz="1300" b="1" dirty="0" smtClean="0">
                  <a:solidFill>
                    <a:schemeClr val="tx2"/>
                  </a:solidFill>
                  <a:latin typeface="Calibri" pitchFamily="34" charset="0"/>
                </a:rPr>
                <a:t> simulations </a:t>
              </a:r>
              <a:r>
                <a:rPr lang="en-US" sz="1300" dirty="0" smtClean="0">
                  <a:solidFill>
                    <a:schemeClr val="tx2"/>
                  </a:solidFill>
                  <a:latin typeface="Calibri" pitchFamily="34" charset="0"/>
                </a:rPr>
                <a:t>with the beam 1 shape of last 25ns fill (25 October)</a:t>
              </a:r>
              <a:endParaRPr lang="en-US" sz="1300" dirty="0"/>
            </a:p>
          </p:txBody>
        </p:sp>
      </p:grpSp>
      <p:sp>
        <p:nvSpPr>
          <p:cNvPr id="61" name="Ovale 60"/>
          <p:cNvSpPr/>
          <p:nvPr/>
        </p:nvSpPr>
        <p:spPr>
          <a:xfrm>
            <a:off x="0" y="1752600"/>
            <a:ext cx="4495800" cy="1295400"/>
          </a:xfrm>
          <a:prstGeom prst="ellipse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The estimation approach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Connettore 2 14"/>
          <p:cNvCxnSpPr>
            <a:endCxn id="21" idx="0"/>
          </p:cNvCxnSpPr>
          <p:nvPr/>
        </p:nvCxnSpPr>
        <p:spPr>
          <a:xfrm>
            <a:off x="2169604" y="1711442"/>
            <a:ext cx="2096" cy="374104"/>
          </a:xfrm>
          <a:prstGeom prst="straightConnector1">
            <a:avLst/>
          </a:prstGeom>
          <a:ln w="19050"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 flipV="1">
            <a:off x="2169604" y="1707994"/>
            <a:ext cx="1872208" cy="3448"/>
          </a:xfrm>
          <a:prstGeom prst="straightConnector1">
            <a:avLst/>
          </a:prstGeom>
          <a:ln w="19050"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 flipH="1">
            <a:off x="4041812" y="1711442"/>
            <a:ext cx="1" cy="3486512"/>
          </a:xfrm>
          <a:prstGeom prst="straightConnector1">
            <a:avLst/>
          </a:prstGeom>
          <a:ln w="19050"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>
            <a:off x="2169604" y="5188042"/>
            <a:ext cx="1856194" cy="0"/>
          </a:xfrm>
          <a:prstGeom prst="straightConnector1">
            <a:avLst/>
          </a:prstGeom>
          <a:ln w="19050"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tangolo 18"/>
          <p:cNvSpPr/>
          <p:nvPr/>
        </p:nvSpPr>
        <p:spPr>
          <a:xfrm>
            <a:off x="2169605" y="5224046"/>
            <a:ext cx="185619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/>
              <a:t>t</a:t>
            </a:r>
            <a:r>
              <a:rPr lang="en-US" sz="1600" baseline="-25000" dirty="0" smtClean="0"/>
              <a:t>n+1</a:t>
            </a:r>
            <a:r>
              <a:rPr lang="en-US" sz="1600" dirty="0" smtClean="0"/>
              <a:t>=</a:t>
            </a:r>
            <a:r>
              <a:rPr lang="en-US" sz="1600" dirty="0" err="1" smtClean="0"/>
              <a:t>t</a:t>
            </a:r>
            <a:r>
              <a:rPr lang="en-US" sz="1600" baseline="-25000" dirty="0" err="1" smtClean="0"/>
              <a:t>n</a:t>
            </a:r>
            <a:r>
              <a:rPr lang="en-US" sz="1600" dirty="0" smtClean="0"/>
              <a:t>+</a:t>
            </a:r>
            <a:r>
              <a:rPr lang="el-GR" sz="1600" dirty="0" smtClean="0"/>
              <a:t>Δ</a:t>
            </a:r>
            <a:r>
              <a:rPr lang="en-US" sz="1600" dirty="0" smtClean="0"/>
              <a:t>t</a:t>
            </a:r>
            <a:endParaRPr lang="en-US" sz="1600" dirty="0"/>
          </a:p>
        </p:txBody>
      </p:sp>
      <p:sp>
        <p:nvSpPr>
          <p:cNvPr id="20" name="Rettangolo arrotondato 19"/>
          <p:cNvSpPr/>
          <p:nvPr/>
        </p:nvSpPr>
        <p:spPr>
          <a:xfrm>
            <a:off x="457200" y="3101546"/>
            <a:ext cx="3429000" cy="68299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/>
              <a:t>Update </a:t>
            </a:r>
            <a:r>
              <a:rPr lang="en-US" sz="1600" b="1" dirty="0" smtClean="0"/>
              <a:t>scrubbing dose </a:t>
            </a:r>
          </a:p>
          <a:p>
            <a:pPr algn="ctr"/>
            <a:r>
              <a:rPr lang="en-US" sz="1600" dirty="0" smtClean="0"/>
              <a:t>d(t</a:t>
            </a:r>
            <a:r>
              <a:rPr lang="en-US" sz="1600" baseline="-25000" dirty="0" smtClean="0"/>
              <a:t>n+1</a:t>
            </a:r>
            <a:r>
              <a:rPr lang="en-US" sz="1600" dirty="0" smtClean="0"/>
              <a:t>)= d(</a:t>
            </a:r>
            <a:r>
              <a:rPr lang="en-US" sz="1600" dirty="0" err="1" smtClean="0"/>
              <a:t>t</a:t>
            </a:r>
            <a:r>
              <a:rPr lang="en-US" sz="1600" baseline="-25000" dirty="0" err="1" smtClean="0"/>
              <a:t>n</a:t>
            </a:r>
            <a:r>
              <a:rPr lang="en-US" sz="1600" dirty="0" smtClean="0"/>
              <a:t>)+ J(</a:t>
            </a:r>
            <a:r>
              <a:rPr lang="en-US" sz="1600" dirty="0" err="1" smtClean="0"/>
              <a:t>t</a:t>
            </a:r>
            <a:r>
              <a:rPr lang="en-US" sz="1600" baseline="-25000" dirty="0" err="1" smtClean="0"/>
              <a:t>n</a:t>
            </a:r>
            <a:r>
              <a:rPr lang="en-US" sz="1600" dirty="0" smtClean="0"/>
              <a:t>)</a:t>
            </a:r>
            <a:r>
              <a:rPr lang="el-GR" sz="1600" dirty="0" smtClean="0"/>
              <a:t> Δ</a:t>
            </a:r>
            <a:r>
              <a:rPr lang="en-US" sz="1600" dirty="0" smtClean="0"/>
              <a:t>t</a:t>
            </a:r>
            <a:endParaRPr lang="en-US" sz="1600" baseline="30000" dirty="0"/>
          </a:p>
        </p:txBody>
      </p:sp>
      <p:sp>
        <p:nvSpPr>
          <p:cNvPr id="21" name="Rettangolo arrotondato 20"/>
          <p:cNvSpPr/>
          <p:nvPr/>
        </p:nvSpPr>
        <p:spPr>
          <a:xfrm>
            <a:off x="457200" y="2085546"/>
            <a:ext cx="3429000" cy="68299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/>
              <a:t>From  </a:t>
            </a:r>
            <a:r>
              <a:rPr lang="el-GR" sz="1600" dirty="0" smtClean="0"/>
              <a:t>δ</a:t>
            </a:r>
            <a:r>
              <a:rPr lang="en-US" sz="1600" dirty="0" smtClean="0"/>
              <a:t>(</a:t>
            </a:r>
            <a:r>
              <a:rPr lang="en-US" sz="1600" dirty="0" err="1" smtClean="0"/>
              <a:t>t</a:t>
            </a:r>
            <a:r>
              <a:rPr lang="en-US" sz="1600" baseline="-25000" dirty="0" err="1" smtClean="0"/>
              <a:t>n</a:t>
            </a:r>
            <a:r>
              <a:rPr lang="en-US" sz="1600" dirty="0" smtClean="0"/>
              <a:t>) </a:t>
            </a:r>
            <a:r>
              <a:rPr lang="en-US" sz="1600" b="1" dirty="0" smtClean="0"/>
              <a:t>compute the scrubbing current  J(</a:t>
            </a:r>
            <a:r>
              <a:rPr lang="en-US" sz="1600" b="1" dirty="0" err="1" smtClean="0"/>
              <a:t>t</a:t>
            </a:r>
            <a:r>
              <a:rPr lang="en-US" sz="1600" b="1" baseline="-25000" dirty="0" err="1" smtClean="0"/>
              <a:t>n</a:t>
            </a:r>
            <a:r>
              <a:rPr lang="en-US" sz="1600" b="1" dirty="0" smtClean="0"/>
              <a:t>)</a:t>
            </a:r>
            <a:endParaRPr lang="en-US" sz="1600" b="1" baseline="30000" dirty="0"/>
          </a:p>
        </p:txBody>
      </p:sp>
      <p:cxnSp>
        <p:nvCxnSpPr>
          <p:cNvPr id="24" name="Connettore 2 23"/>
          <p:cNvCxnSpPr>
            <a:stCxn id="20" idx="2"/>
            <a:endCxn id="22" idx="0"/>
          </p:cNvCxnSpPr>
          <p:nvPr/>
        </p:nvCxnSpPr>
        <p:spPr>
          <a:xfrm>
            <a:off x="2171700" y="3784543"/>
            <a:ext cx="0" cy="333003"/>
          </a:xfrm>
          <a:prstGeom prst="straightConnector1">
            <a:avLst/>
          </a:prstGeom>
          <a:ln w="19050"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>
            <a:off x="2171700" y="4755994"/>
            <a:ext cx="0" cy="432048"/>
          </a:xfrm>
          <a:prstGeom prst="straightConnector1">
            <a:avLst/>
          </a:prstGeom>
          <a:ln w="19050"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>
            <a:stCxn id="21" idx="2"/>
            <a:endCxn id="20" idx="0"/>
          </p:cNvCxnSpPr>
          <p:nvPr/>
        </p:nvCxnSpPr>
        <p:spPr>
          <a:xfrm>
            <a:off x="2171700" y="2768543"/>
            <a:ext cx="0" cy="333003"/>
          </a:xfrm>
          <a:prstGeom prst="straightConnector1">
            <a:avLst/>
          </a:prstGeom>
          <a:ln w="19050"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tangolo arrotondato 21"/>
          <p:cNvSpPr/>
          <p:nvPr/>
        </p:nvSpPr>
        <p:spPr>
          <a:xfrm>
            <a:off x="457200" y="4117546"/>
            <a:ext cx="3429000" cy="68299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/>
              <a:t>Update SEY</a:t>
            </a:r>
          </a:p>
          <a:p>
            <a:pPr algn="ctr"/>
            <a:r>
              <a:rPr lang="el-GR" sz="1600" dirty="0" smtClean="0"/>
              <a:t>δ</a:t>
            </a:r>
            <a:r>
              <a:rPr lang="en-US" sz="1600" dirty="0" smtClean="0"/>
              <a:t>(t</a:t>
            </a:r>
            <a:r>
              <a:rPr lang="en-US" sz="1600" baseline="-25000" dirty="0" smtClean="0"/>
              <a:t>n+1</a:t>
            </a:r>
            <a:r>
              <a:rPr lang="en-US" sz="1600" dirty="0" smtClean="0"/>
              <a:t>) from scrubbing curve</a:t>
            </a:r>
            <a:endParaRPr lang="en-US" sz="1600" baseline="30000" dirty="0"/>
          </a:p>
        </p:txBody>
      </p:sp>
      <p:sp>
        <p:nvSpPr>
          <p:cNvPr id="28" name="Ovale 27"/>
          <p:cNvSpPr/>
          <p:nvPr/>
        </p:nvSpPr>
        <p:spPr>
          <a:xfrm>
            <a:off x="0" y="2819400"/>
            <a:ext cx="4495800" cy="1295400"/>
          </a:xfrm>
          <a:prstGeom prst="ellipse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The estimation approach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Connettore 2 14"/>
          <p:cNvCxnSpPr>
            <a:endCxn id="21" idx="0"/>
          </p:cNvCxnSpPr>
          <p:nvPr/>
        </p:nvCxnSpPr>
        <p:spPr>
          <a:xfrm>
            <a:off x="2169604" y="1711442"/>
            <a:ext cx="2096" cy="374104"/>
          </a:xfrm>
          <a:prstGeom prst="straightConnector1">
            <a:avLst/>
          </a:prstGeom>
          <a:ln w="19050"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 flipV="1">
            <a:off x="2169604" y="1707994"/>
            <a:ext cx="1872208" cy="3448"/>
          </a:xfrm>
          <a:prstGeom prst="straightConnector1">
            <a:avLst/>
          </a:prstGeom>
          <a:ln w="19050"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 flipH="1">
            <a:off x="4041812" y="1711442"/>
            <a:ext cx="1" cy="3486512"/>
          </a:xfrm>
          <a:prstGeom prst="straightConnector1">
            <a:avLst/>
          </a:prstGeom>
          <a:ln w="19050"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>
            <a:off x="2169604" y="5188042"/>
            <a:ext cx="1856194" cy="0"/>
          </a:xfrm>
          <a:prstGeom prst="straightConnector1">
            <a:avLst/>
          </a:prstGeom>
          <a:ln w="19050"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tangolo 18"/>
          <p:cNvSpPr/>
          <p:nvPr/>
        </p:nvSpPr>
        <p:spPr>
          <a:xfrm>
            <a:off x="2169605" y="5224046"/>
            <a:ext cx="185619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/>
              <a:t>t</a:t>
            </a:r>
            <a:r>
              <a:rPr lang="en-US" sz="1600" baseline="-25000" dirty="0" smtClean="0"/>
              <a:t>n+1</a:t>
            </a:r>
            <a:r>
              <a:rPr lang="en-US" sz="1600" dirty="0" smtClean="0"/>
              <a:t>=</a:t>
            </a:r>
            <a:r>
              <a:rPr lang="en-US" sz="1600" dirty="0" err="1" smtClean="0"/>
              <a:t>t</a:t>
            </a:r>
            <a:r>
              <a:rPr lang="en-US" sz="1600" baseline="-25000" dirty="0" err="1" smtClean="0"/>
              <a:t>n</a:t>
            </a:r>
            <a:r>
              <a:rPr lang="en-US" sz="1600" dirty="0" smtClean="0"/>
              <a:t>+</a:t>
            </a:r>
            <a:r>
              <a:rPr lang="el-GR" sz="1600" dirty="0" smtClean="0"/>
              <a:t>Δ</a:t>
            </a:r>
            <a:r>
              <a:rPr lang="en-US" sz="1600" dirty="0" smtClean="0"/>
              <a:t>t</a:t>
            </a:r>
            <a:endParaRPr lang="en-US" sz="1600" dirty="0"/>
          </a:p>
        </p:txBody>
      </p:sp>
      <p:sp>
        <p:nvSpPr>
          <p:cNvPr id="20" name="Rettangolo arrotondato 19"/>
          <p:cNvSpPr/>
          <p:nvPr/>
        </p:nvSpPr>
        <p:spPr>
          <a:xfrm>
            <a:off x="457200" y="3101546"/>
            <a:ext cx="3429000" cy="68299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/>
              <a:t>Update </a:t>
            </a:r>
            <a:r>
              <a:rPr lang="en-US" sz="1600" b="1" dirty="0" smtClean="0"/>
              <a:t>scrubbing dose </a:t>
            </a:r>
          </a:p>
          <a:p>
            <a:pPr algn="ctr"/>
            <a:r>
              <a:rPr lang="en-US" sz="1600" dirty="0" smtClean="0"/>
              <a:t>d(t</a:t>
            </a:r>
            <a:r>
              <a:rPr lang="en-US" sz="1600" baseline="-25000" dirty="0" smtClean="0"/>
              <a:t>n+1</a:t>
            </a:r>
            <a:r>
              <a:rPr lang="en-US" sz="1600" dirty="0" smtClean="0"/>
              <a:t>)= d(</a:t>
            </a:r>
            <a:r>
              <a:rPr lang="en-US" sz="1600" dirty="0" err="1" smtClean="0"/>
              <a:t>t</a:t>
            </a:r>
            <a:r>
              <a:rPr lang="en-US" sz="1600" baseline="-25000" dirty="0" err="1" smtClean="0"/>
              <a:t>n</a:t>
            </a:r>
            <a:r>
              <a:rPr lang="en-US" sz="1600" dirty="0" smtClean="0"/>
              <a:t>)+ J(</a:t>
            </a:r>
            <a:r>
              <a:rPr lang="en-US" sz="1600" dirty="0" err="1" smtClean="0"/>
              <a:t>t</a:t>
            </a:r>
            <a:r>
              <a:rPr lang="en-US" sz="1600" baseline="-25000" dirty="0" err="1" smtClean="0"/>
              <a:t>n</a:t>
            </a:r>
            <a:r>
              <a:rPr lang="en-US" sz="1600" dirty="0" smtClean="0"/>
              <a:t>)</a:t>
            </a:r>
            <a:r>
              <a:rPr lang="el-GR" sz="1600" dirty="0" smtClean="0"/>
              <a:t> Δ</a:t>
            </a:r>
            <a:r>
              <a:rPr lang="en-US" sz="1600" dirty="0" smtClean="0"/>
              <a:t>t</a:t>
            </a:r>
            <a:endParaRPr lang="en-US" sz="1600" baseline="30000" dirty="0"/>
          </a:p>
        </p:txBody>
      </p:sp>
      <p:sp>
        <p:nvSpPr>
          <p:cNvPr id="21" name="Rettangolo arrotondato 20"/>
          <p:cNvSpPr/>
          <p:nvPr/>
        </p:nvSpPr>
        <p:spPr>
          <a:xfrm>
            <a:off x="457200" y="2085546"/>
            <a:ext cx="3429000" cy="68299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/>
              <a:t>From  </a:t>
            </a:r>
            <a:r>
              <a:rPr lang="el-GR" sz="1600" dirty="0" smtClean="0"/>
              <a:t>δ</a:t>
            </a:r>
            <a:r>
              <a:rPr lang="en-US" sz="1600" dirty="0" smtClean="0"/>
              <a:t>(</a:t>
            </a:r>
            <a:r>
              <a:rPr lang="en-US" sz="1600" dirty="0" err="1" smtClean="0"/>
              <a:t>t</a:t>
            </a:r>
            <a:r>
              <a:rPr lang="en-US" sz="1600" baseline="-25000" dirty="0" err="1" smtClean="0"/>
              <a:t>n</a:t>
            </a:r>
            <a:r>
              <a:rPr lang="en-US" sz="1600" dirty="0" smtClean="0"/>
              <a:t>) </a:t>
            </a:r>
            <a:r>
              <a:rPr lang="en-US" sz="1600" b="1" dirty="0" smtClean="0"/>
              <a:t>compute the scrubbing current  J(</a:t>
            </a:r>
            <a:r>
              <a:rPr lang="en-US" sz="1600" b="1" dirty="0" err="1" smtClean="0"/>
              <a:t>t</a:t>
            </a:r>
            <a:r>
              <a:rPr lang="en-US" sz="1600" b="1" baseline="-25000" dirty="0" err="1" smtClean="0"/>
              <a:t>n</a:t>
            </a:r>
            <a:r>
              <a:rPr lang="en-US" sz="1600" b="1" dirty="0" smtClean="0"/>
              <a:t>)</a:t>
            </a:r>
            <a:endParaRPr lang="en-US" sz="1600" b="1" baseline="30000" dirty="0"/>
          </a:p>
        </p:txBody>
      </p:sp>
      <p:cxnSp>
        <p:nvCxnSpPr>
          <p:cNvPr id="24" name="Connettore 2 23"/>
          <p:cNvCxnSpPr>
            <a:stCxn id="20" idx="2"/>
            <a:endCxn id="22" idx="0"/>
          </p:cNvCxnSpPr>
          <p:nvPr/>
        </p:nvCxnSpPr>
        <p:spPr>
          <a:xfrm>
            <a:off x="2171700" y="3784543"/>
            <a:ext cx="0" cy="333003"/>
          </a:xfrm>
          <a:prstGeom prst="straightConnector1">
            <a:avLst/>
          </a:prstGeom>
          <a:ln w="19050"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>
            <a:off x="2171700" y="4755994"/>
            <a:ext cx="0" cy="432048"/>
          </a:xfrm>
          <a:prstGeom prst="straightConnector1">
            <a:avLst/>
          </a:prstGeom>
          <a:ln w="19050">
            <a:headEnd type="non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>
            <a:stCxn id="21" idx="2"/>
            <a:endCxn id="20" idx="0"/>
          </p:cNvCxnSpPr>
          <p:nvPr/>
        </p:nvCxnSpPr>
        <p:spPr>
          <a:xfrm>
            <a:off x="2171700" y="2768543"/>
            <a:ext cx="0" cy="333003"/>
          </a:xfrm>
          <a:prstGeom prst="straightConnector1">
            <a:avLst/>
          </a:prstGeom>
          <a:ln w="19050"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tangolo arrotondato 21"/>
          <p:cNvSpPr/>
          <p:nvPr/>
        </p:nvSpPr>
        <p:spPr>
          <a:xfrm>
            <a:off x="457200" y="4117546"/>
            <a:ext cx="3429000" cy="68299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/>
              <a:t>Update SEY</a:t>
            </a:r>
          </a:p>
          <a:p>
            <a:pPr algn="ctr"/>
            <a:r>
              <a:rPr lang="el-GR" sz="1600" dirty="0" smtClean="0"/>
              <a:t>δ</a:t>
            </a:r>
            <a:r>
              <a:rPr lang="en-US" sz="1600" dirty="0" smtClean="0"/>
              <a:t>(t</a:t>
            </a:r>
            <a:r>
              <a:rPr lang="en-US" sz="1600" baseline="-25000" dirty="0" smtClean="0"/>
              <a:t>n+1</a:t>
            </a:r>
            <a:r>
              <a:rPr lang="en-US" sz="1600" dirty="0" smtClean="0"/>
              <a:t>) from scrubbing curve</a:t>
            </a:r>
            <a:endParaRPr lang="en-US" sz="1600" baseline="30000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905000"/>
            <a:ext cx="43180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Rettangolo 26"/>
          <p:cNvSpPr/>
          <p:nvPr/>
        </p:nvSpPr>
        <p:spPr>
          <a:xfrm>
            <a:off x="4648200" y="1143000"/>
            <a:ext cx="4038600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50000"/>
              </a:lnSpc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C. Y. </a:t>
            </a:r>
            <a:r>
              <a:rPr lang="en-US" b="1" dirty="0" err="1" smtClean="0">
                <a:solidFill>
                  <a:schemeClr val="tx2"/>
                </a:solidFill>
                <a:latin typeface="Calibri" pitchFamily="34" charset="0"/>
              </a:rPr>
              <a:t>Vallgren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, Cu scrubbing curve measured with e</a:t>
            </a:r>
            <a:r>
              <a:rPr lang="en-US" baseline="30000" dirty="0" smtClean="0">
                <a:solidFill>
                  <a:schemeClr val="tx2"/>
                </a:solidFill>
                <a:latin typeface="Calibri" pitchFamily="34" charset="0"/>
              </a:rPr>
              <a:t>-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at 500eV   </a:t>
            </a:r>
          </a:p>
        </p:txBody>
      </p:sp>
      <p:sp>
        <p:nvSpPr>
          <p:cNvPr id="28" name="Ovale 27"/>
          <p:cNvSpPr/>
          <p:nvPr/>
        </p:nvSpPr>
        <p:spPr>
          <a:xfrm>
            <a:off x="0" y="3810000"/>
            <a:ext cx="4495800" cy="1295400"/>
          </a:xfrm>
          <a:prstGeom prst="ellipse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 l="7031" r="7812" b="64242"/>
          <a:stretch>
            <a:fillRect/>
          </a:stretch>
        </p:blipFill>
        <p:spPr bwMode="auto">
          <a:xfrm>
            <a:off x="76200" y="685800"/>
            <a:ext cx="83058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/>
          <a:srcRect b="64848"/>
          <a:stretch>
            <a:fillRect/>
          </a:stretch>
        </p:blipFill>
        <p:spPr bwMode="auto">
          <a:xfrm>
            <a:off x="-609600" y="2743200"/>
            <a:ext cx="9753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ttangolo 9"/>
          <p:cNvSpPr/>
          <p:nvPr/>
        </p:nvSpPr>
        <p:spPr>
          <a:xfrm>
            <a:off x="685800" y="2971800"/>
            <a:ext cx="75438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b="1" dirty="0" err="1" smtClean="0">
                <a:solidFill>
                  <a:srgbClr val="FF0000"/>
                </a:solidFill>
                <a:latin typeface="Calibri" pitchFamily="34" charset="0"/>
              </a:rPr>
              <a:t>PyEcloud</a:t>
            </a:r>
            <a:r>
              <a:rPr lang="en-US" sz="1300" b="1" dirty="0" smtClean="0">
                <a:solidFill>
                  <a:srgbClr val="FF0000"/>
                </a:solidFill>
                <a:latin typeface="Calibri" pitchFamily="34" charset="0"/>
              </a:rPr>
              <a:t> simulations </a:t>
            </a:r>
            <a:r>
              <a:rPr lang="en-US" sz="1300" dirty="0" smtClean="0">
                <a:solidFill>
                  <a:srgbClr val="FF0000"/>
                </a:solidFill>
                <a:latin typeface="Calibri" pitchFamily="34" charset="0"/>
              </a:rPr>
              <a:t>with the beam 2 shape of last 25ns fill (25 October)</a:t>
            </a:r>
            <a:endParaRPr lang="en-US" sz="1300" dirty="0">
              <a:solidFill>
                <a:srgbClr val="FF0000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685800" y="914400"/>
            <a:ext cx="75438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b="1" dirty="0" err="1" smtClean="0">
                <a:solidFill>
                  <a:srgbClr val="0000FF"/>
                </a:solidFill>
                <a:latin typeface="Calibri" pitchFamily="34" charset="0"/>
              </a:rPr>
              <a:t>PyEcloud</a:t>
            </a:r>
            <a:r>
              <a:rPr lang="en-US" sz="1300" b="1" dirty="0" smtClean="0">
                <a:solidFill>
                  <a:srgbClr val="0000FF"/>
                </a:solidFill>
                <a:latin typeface="Calibri" pitchFamily="34" charset="0"/>
              </a:rPr>
              <a:t> simulations </a:t>
            </a:r>
            <a:r>
              <a:rPr lang="en-US" sz="1300" dirty="0" smtClean="0">
                <a:solidFill>
                  <a:srgbClr val="0000FF"/>
                </a:solidFill>
                <a:latin typeface="Calibri" pitchFamily="34" charset="0"/>
              </a:rPr>
              <a:t>with the beam 1 shape of last 25ns fill (25 October)</a:t>
            </a:r>
            <a:endParaRPr lang="en-US" sz="1300" dirty="0">
              <a:solidFill>
                <a:srgbClr val="0000FF"/>
              </a:solidFill>
            </a:endParaRPr>
          </a:p>
        </p:txBody>
      </p:sp>
      <p:sp>
        <p:nvSpPr>
          <p:cNvPr id="12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The estimation approach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 l="7031" r="7812" b="64242"/>
          <a:stretch>
            <a:fillRect/>
          </a:stretch>
        </p:blipFill>
        <p:spPr bwMode="auto">
          <a:xfrm>
            <a:off x="76200" y="685800"/>
            <a:ext cx="83058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/>
          <a:srcRect b="64848"/>
          <a:stretch>
            <a:fillRect/>
          </a:stretch>
        </p:blipFill>
        <p:spPr bwMode="auto">
          <a:xfrm>
            <a:off x="-609600" y="2743200"/>
            <a:ext cx="9753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ttangolo 9"/>
          <p:cNvSpPr/>
          <p:nvPr/>
        </p:nvSpPr>
        <p:spPr>
          <a:xfrm>
            <a:off x="685800" y="2971800"/>
            <a:ext cx="75438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b="1" dirty="0" err="1" smtClean="0">
                <a:solidFill>
                  <a:srgbClr val="FF0000"/>
                </a:solidFill>
                <a:latin typeface="Calibri" pitchFamily="34" charset="0"/>
              </a:rPr>
              <a:t>PyEcloud</a:t>
            </a:r>
            <a:r>
              <a:rPr lang="en-US" sz="1300" b="1" dirty="0" smtClean="0">
                <a:solidFill>
                  <a:srgbClr val="FF0000"/>
                </a:solidFill>
                <a:latin typeface="Calibri" pitchFamily="34" charset="0"/>
              </a:rPr>
              <a:t> simulations </a:t>
            </a:r>
            <a:r>
              <a:rPr lang="en-US" sz="1300" dirty="0" smtClean="0">
                <a:solidFill>
                  <a:srgbClr val="FF0000"/>
                </a:solidFill>
                <a:latin typeface="Calibri" pitchFamily="34" charset="0"/>
              </a:rPr>
              <a:t>with the beam 2 shape of last 25ns fill (25 October)</a:t>
            </a:r>
            <a:endParaRPr lang="en-US" sz="1300" dirty="0">
              <a:solidFill>
                <a:srgbClr val="FF0000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685800" y="914400"/>
            <a:ext cx="75438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b="1" dirty="0" err="1" smtClean="0">
                <a:solidFill>
                  <a:srgbClr val="0000FF"/>
                </a:solidFill>
                <a:latin typeface="Calibri" pitchFamily="34" charset="0"/>
              </a:rPr>
              <a:t>PyEcloud</a:t>
            </a:r>
            <a:r>
              <a:rPr lang="en-US" sz="1300" b="1" dirty="0" smtClean="0">
                <a:solidFill>
                  <a:srgbClr val="0000FF"/>
                </a:solidFill>
                <a:latin typeface="Calibri" pitchFamily="34" charset="0"/>
              </a:rPr>
              <a:t> simulations </a:t>
            </a:r>
            <a:r>
              <a:rPr lang="en-US" sz="1300" dirty="0" smtClean="0">
                <a:solidFill>
                  <a:srgbClr val="0000FF"/>
                </a:solidFill>
                <a:latin typeface="Calibri" pitchFamily="34" charset="0"/>
              </a:rPr>
              <a:t>with the beam 1 shape of last 25ns fill (25 October)</a:t>
            </a:r>
            <a:endParaRPr lang="en-US" sz="1300" dirty="0">
              <a:solidFill>
                <a:srgbClr val="0000FF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2438400"/>
            <a:ext cx="5334000" cy="4000500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13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The estimation approach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25ns tests in the LHC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4" cstate="print"/>
          <a:srcRect l="8431" t="3198" r="8431" b="50878"/>
          <a:stretch>
            <a:fillRect/>
          </a:stretch>
        </p:blipFill>
        <p:spPr bwMode="auto">
          <a:xfrm>
            <a:off x="1" y="935400"/>
            <a:ext cx="9175193" cy="2939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2" name="Table 18"/>
          <p:cNvGraphicFramePr>
            <a:graphicFrameLocks noGrp="1"/>
          </p:cNvGraphicFramePr>
          <p:nvPr/>
        </p:nvGraphicFramePr>
        <p:xfrm>
          <a:off x="152400" y="4104299"/>
          <a:ext cx="7476049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8627"/>
                <a:gridCol w="618742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DATE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SHORT DESCRIPTION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  <a:alpha val="38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29 June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Injections of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9 </a:t>
                      </a:r>
                      <a:r>
                        <a:rPr lang="en-US" sz="1400" b="1" dirty="0" err="1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 24b trains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per beam 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with different </a:t>
                      </a:r>
                      <a:r>
                        <a:rPr lang="en-US" sz="1400" b="0" baseline="0" dirty="0" err="1" smtClean="0">
                          <a:solidFill>
                            <a:schemeClr val="tx1"/>
                          </a:solidFill>
                        </a:rPr>
                        <a:t>spacings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between them</a:t>
                      </a:r>
                      <a:endParaRPr lang="en-US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  <a:alpha val="38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26 August</a:t>
                      </a:r>
                      <a:endParaRPr lang="en-US" sz="14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Two  attempts to inject a </a:t>
                      </a:r>
                      <a:r>
                        <a:rPr lang="en-US" sz="1400" b="1" dirty="0" smtClean="0"/>
                        <a:t>48b train</a:t>
                      </a:r>
                      <a:r>
                        <a:rPr lang="en-US" sz="1400" dirty="0" smtClean="0"/>
                        <a:t> with damper on and off: fast instability dumps</a:t>
                      </a:r>
                      <a:r>
                        <a:rPr lang="en-US" sz="1400" baseline="0" dirty="0" smtClean="0"/>
                        <a:t> the beam within 500 turns in both cases (SBI and CBI)</a:t>
                      </a:r>
                      <a:endParaRPr lang="en-US" sz="14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  <a:alpha val="38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 October</a:t>
                      </a:r>
                      <a:endParaRPr lang="en-US" sz="14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High chromaticity (</a:t>
                      </a:r>
                      <a:r>
                        <a:rPr lang="en-US" sz="1400" dirty="0" err="1" smtClean="0"/>
                        <a:t>Q’</a:t>
                      </a:r>
                      <a:r>
                        <a:rPr lang="en-US" sz="1400" baseline="-25000" dirty="0" err="1" smtClean="0"/>
                        <a:t>x,y</a:t>
                      </a:r>
                      <a:r>
                        <a:rPr lang="en-US" sz="1400" dirty="0" smtClean="0"/>
                        <a:t> ≈15): Injection tests with </a:t>
                      </a:r>
                      <a:r>
                        <a:rPr lang="en-US" sz="1400" b="1" dirty="0" smtClean="0"/>
                        <a:t>trains of 72-144-216-288 bunches</a:t>
                      </a:r>
                      <a:r>
                        <a:rPr lang="en-US" sz="1400" dirty="0" smtClean="0"/>
                        <a:t> from the SPS</a:t>
                      </a:r>
                      <a:r>
                        <a:rPr lang="en-US" sz="1400" baseline="0" dirty="0" smtClean="0"/>
                        <a:t> + ramp to 3.5 </a:t>
                      </a:r>
                      <a:r>
                        <a:rPr lang="en-US" sz="1400" baseline="0" dirty="0" err="1" smtClean="0"/>
                        <a:t>TeV</a:t>
                      </a:r>
                      <a:r>
                        <a:rPr lang="en-US" sz="1400" baseline="0" dirty="0" smtClean="0"/>
                        <a:t> &amp; 5h store with </a:t>
                      </a:r>
                      <a:r>
                        <a:rPr lang="en-US" sz="1400" b="1" baseline="0" dirty="0" smtClean="0"/>
                        <a:t>60b (12+24+24) per beam</a:t>
                      </a:r>
                      <a:r>
                        <a:rPr lang="en-US" sz="1400" b="1" dirty="0" smtClean="0"/>
                        <a:t> </a:t>
                      </a:r>
                      <a:endParaRPr lang="en-US" sz="14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  <a:alpha val="38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14 October</a:t>
                      </a:r>
                      <a:endParaRPr lang="en-US" sz="14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High chromaticity: injection of up to </a:t>
                      </a:r>
                      <a:r>
                        <a:rPr lang="en-US" sz="1400" b="1" dirty="0" smtClean="0"/>
                        <a:t>1020 bunches </a:t>
                      </a:r>
                      <a:r>
                        <a:rPr lang="en-US" sz="1400" dirty="0" smtClean="0"/>
                        <a:t>per beam in </a:t>
                      </a:r>
                      <a:r>
                        <a:rPr lang="en-US" sz="1400" b="1" dirty="0" smtClean="0"/>
                        <a:t>72b trains </a:t>
                      </a:r>
                      <a:r>
                        <a:rPr lang="en-US" sz="1400" b="0" dirty="0" smtClean="0"/>
                        <a:t>(decreasing </a:t>
                      </a:r>
                      <a:r>
                        <a:rPr lang="en-US" sz="1400" b="0" dirty="0" err="1" smtClean="0"/>
                        <a:t>spacings</a:t>
                      </a:r>
                      <a:r>
                        <a:rPr lang="en-US" sz="1400" b="0" dirty="0" smtClean="0"/>
                        <a:t> between trains at each fill: 6.3–3.2–1 </a:t>
                      </a:r>
                      <a:r>
                        <a:rPr lang="en-US" sz="1400" b="0" dirty="0" smtClean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US" sz="1400" b="0" dirty="0" smtClean="0"/>
                        <a:t>s)</a:t>
                      </a:r>
                      <a:endParaRPr lang="en-US" sz="1400" b="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  <a:alpha val="38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24-25 October</a:t>
                      </a:r>
                      <a:endParaRPr lang="en-US" sz="14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Injection of up to </a:t>
                      </a:r>
                      <a:r>
                        <a:rPr lang="en-US" sz="1400" b="1" dirty="0" smtClean="0">
                          <a:solidFill>
                            <a:srgbClr val="0000FF"/>
                          </a:solidFill>
                        </a:rPr>
                        <a:t>2100 bunches </a:t>
                      </a:r>
                      <a:r>
                        <a:rPr lang="en-US" sz="1400" dirty="0" smtClean="0"/>
                        <a:t>in Beam 1 and 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1020</a:t>
                      </a:r>
                      <a:r>
                        <a:rPr lang="en-US" sz="1400" dirty="0" smtClean="0"/>
                        <a:t> in Beam 2 (1</a:t>
                      </a:r>
                      <a:r>
                        <a:rPr lang="en-US" sz="1400" dirty="0" smtClean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US" sz="1400" dirty="0" smtClean="0"/>
                        <a:t>s train spacing)</a:t>
                      </a:r>
                      <a:endParaRPr lang="en-US" sz="1400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  <a:alpha val="38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23" name="Straight Connector 20"/>
          <p:cNvCxnSpPr/>
          <p:nvPr/>
        </p:nvCxnSpPr>
        <p:spPr>
          <a:xfrm rot="5400000">
            <a:off x="-192125" y="2386360"/>
            <a:ext cx="3056510" cy="1588"/>
          </a:xfrm>
          <a:prstGeom prst="line">
            <a:avLst/>
          </a:prstGeom>
          <a:ln w="19050" cap="flat" cmpd="sng" algn="ctr">
            <a:solidFill>
              <a:srgbClr val="7F7F7F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1"/>
          <p:cNvCxnSpPr/>
          <p:nvPr/>
        </p:nvCxnSpPr>
        <p:spPr>
          <a:xfrm rot="5400000">
            <a:off x="1672542" y="2386756"/>
            <a:ext cx="3057303" cy="1588"/>
          </a:xfrm>
          <a:prstGeom prst="line">
            <a:avLst/>
          </a:prstGeom>
          <a:ln w="19050" cap="flat" cmpd="sng" algn="ctr">
            <a:solidFill>
              <a:srgbClr val="7F7F7F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ight Brace 29"/>
          <p:cNvSpPr/>
          <p:nvPr/>
        </p:nvSpPr>
        <p:spPr>
          <a:xfrm>
            <a:off x="7631082" y="5410200"/>
            <a:ext cx="359708" cy="1367053"/>
          </a:xfrm>
          <a:prstGeom prst="rightBrace">
            <a:avLst>
              <a:gd name="adj1" fmla="val 20069"/>
              <a:gd name="adj2" fmla="val 50000"/>
            </a:avLst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31"/>
          <p:cNvSpPr txBox="1"/>
          <p:nvPr/>
        </p:nvSpPr>
        <p:spPr>
          <a:xfrm>
            <a:off x="7990791" y="5257800"/>
            <a:ext cx="10377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rgbClr val="3366FF"/>
                </a:solidFill>
              </a:rPr>
              <a:t>Scrubbing</a:t>
            </a:r>
            <a:endParaRPr lang="en-US" sz="1500" dirty="0">
              <a:solidFill>
                <a:srgbClr val="3366FF"/>
              </a:solidFill>
            </a:endParaRPr>
          </a:p>
        </p:txBody>
      </p:sp>
      <p:sp>
        <p:nvSpPr>
          <p:cNvPr id="27" name="TextBox 32"/>
          <p:cNvSpPr txBox="1"/>
          <p:nvPr/>
        </p:nvSpPr>
        <p:spPr>
          <a:xfrm>
            <a:off x="538703" y="1359068"/>
            <a:ext cx="686810" cy="32316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29/06</a:t>
            </a:r>
            <a:endParaRPr lang="en-US" sz="1500" dirty="0"/>
          </a:p>
        </p:txBody>
      </p:sp>
      <p:sp>
        <p:nvSpPr>
          <p:cNvPr id="28" name="TextBox 33"/>
          <p:cNvSpPr txBox="1"/>
          <p:nvPr/>
        </p:nvSpPr>
        <p:spPr>
          <a:xfrm>
            <a:off x="1447800" y="1359068"/>
            <a:ext cx="685800" cy="32316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07/10</a:t>
            </a:r>
            <a:endParaRPr lang="en-US" sz="1500" dirty="0"/>
          </a:p>
        </p:txBody>
      </p:sp>
      <p:sp>
        <p:nvSpPr>
          <p:cNvPr id="29" name="TextBox 34"/>
          <p:cNvSpPr txBox="1"/>
          <p:nvPr/>
        </p:nvSpPr>
        <p:spPr>
          <a:xfrm>
            <a:off x="5297251" y="1359068"/>
            <a:ext cx="953851" cy="32316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24-25/10</a:t>
            </a:r>
            <a:endParaRPr lang="en-US" sz="1500" dirty="0"/>
          </a:p>
        </p:txBody>
      </p:sp>
      <p:sp>
        <p:nvSpPr>
          <p:cNvPr id="30" name="Right Brace 15"/>
          <p:cNvSpPr/>
          <p:nvPr/>
        </p:nvSpPr>
        <p:spPr>
          <a:xfrm>
            <a:off x="7628449" y="4495799"/>
            <a:ext cx="248145" cy="402581"/>
          </a:xfrm>
          <a:prstGeom prst="rightBrace">
            <a:avLst>
              <a:gd name="adj1" fmla="val 20069"/>
              <a:gd name="adj2" fmla="val 50000"/>
            </a:avLst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19"/>
          <p:cNvCxnSpPr/>
          <p:nvPr/>
        </p:nvCxnSpPr>
        <p:spPr>
          <a:xfrm>
            <a:off x="7990793" y="4724402"/>
            <a:ext cx="580504" cy="533399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23"/>
          <p:cNvCxnSpPr/>
          <p:nvPr/>
        </p:nvCxnSpPr>
        <p:spPr>
          <a:xfrm rot="5400000" flipH="1" flipV="1">
            <a:off x="8013279" y="5705772"/>
            <a:ext cx="682826" cy="433211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22"/>
          <p:cNvSpPr txBox="1"/>
          <p:nvPr/>
        </p:nvSpPr>
        <p:spPr>
          <a:xfrm>
            <a:off x="3314700" y="1359068"/>
            <a:ext cx="685800" cy="32316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14/10</a:t>
            </a:r>
            <a:endParaRPr lang="en-US" sz="1500" dirty="0"/>
          </a:p>
        </p:txBody>
      </p:sp>
      <p:cxnSp>
        <p:nvCxnSpPr>
          <p:cNvPr id="34" name="Straight Connector 25"/>
          <p:cNvCxnSpPr/>
          <p:nvPr/>
        </p:nvCxnSpPr>
        <p:spPr>
          <a:xfrm rot="5400000">
            <a:off x="3619542" y="2385963"/>
            <a:ext cx="3057303" cy="1588"/>
          </a:xfrm>
          <a:prstGeom prst="line">
            <a:avLst/>
          </a:prstGeom>
          <a:ln w="19050" cap="flat" cmpd="sng" algn="ctr">
            <a:solidFill>
              <a:srgbClr val="7F7F7F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oup 27"/>
          <p:cNvGrpSpPr/>
          <p:nvPr/>
        </p:nvGrpSpPr>
        <p:grpSpPr>
          <a:xfrm>
            <a:off x="1336924" y="1905000"/>
            <a:ext cx="1795234" cy="1464525"/>
            <a:chOff x="609600" y="1356463"/>
            <a:chExt cx="2633755" cy="1464525"/>
          </a:xfrm>
        </p:grpSpPr>
        <p:cxnSp>
          <p:nvCxnSpPr>
            <p:cNvPr id="37" name="Straight Connector 28"/>
            <p:cNvCxnSpPr/>
            <p:nvPr/>
          </p:nvCxnSpPr>
          <p:spPr>
            <a:xfrm>
              <a:off x="609600" y="2667000"/>
              <a:ext cx="1624626" cy="1588"/>
            </a:xfrm>
            <a:prstGeom prst="line">
              <a:avLst/>
            </a:prstGeom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0"/>
            <p:cNvCxnSpPr/>
            <p:nvPr/>
          </p:nvCxnSpPr>
          <p:spPr>
            <a:xfrm rot="5400000" flipH="1" flipV="1">
              <a:off x="1653656" y="1940209"/>
              <a:ext cx="1310536" cy="149396"/>
            </a:xfrm>
            <a:prstGeom prst="line">
              <a:avLst/>
            </a:prstGeom>
            <a:ln w="31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5"/>
            <p:cNvCxnSpPr/>
            <p:nvPr/>
          </p:nvCxnSpPr>
          <p:spPr>
            <a:xfrm rot="16200000" flipV="1">
              <a:off x="2434979" y="2012612"/>
              <a:ext cx="1461348" cy="155404"/>
            </a:xfrm>
            <a:prstGeom prst="line">
              <a:avLst/>
            </a:prstGeom>
            <a:ln w="31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6"/>
            <p:cNvCxnSpPr/>
            <p:nvPr/>
          </p:nvCxnSpPr>
          <p:spPr>
            <a:xfrm rot="10800000" flipV="1">
              <a:off x="2383622" y="1356463"/>
              <a:ext cx="704328" cy="3176"/>
            </a:xfrm>
            <a:prstGeom prst="line">
              <a:avLst/>
            </a:prstGeom>
            <a:ln w="31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6"/>
          <p:cNvGrpSpPr/>
          <p:nvPr/>
        </p:nvGrpSpPr>
        <p:grpSpPr>
          <a:xfrm>
            <a:off x="5340672" y="874378"/>
            <a:ext cx="3527211" cy="309363"/>
            <a:chOff x="5199556" y="998496"/>
            <a:chExt cx="3527211" cy="309363"/>
          </a:xfrm>
        </p:grpSpPr>
        <p:grpSp>
          <p:nvGrpSpPr>
            <p:cNvPr id="42" name="Group 34"/>
            <p:cNvGrpSpPr/>
            <p:nvPr/>
          </p:nvGrpSpPr>
          <p:grpSpPr>
            <a:xfrm>
              <a:off x="5199556" y="998496"/>
              <a:ext cx="2271944" cy="309363"/>
              <a:chOff x="4624156" y="935400"/>
              <a:chExt cx="2271944" cy="309363"/>
            </a:xfrm>
          </p:grpSpPr>
          <p:sp>
            <p:nvSpPr>
              <p:cNvPr id="45" name="TextBox 43"/>
              <p:cNvSpPr txBox="1"/>
              <p:nvPr/>
            </p:nvSpPr>
            <p:spPr>
              <a:xfrm>
                <a:off x="4624156" y="935400"/>
                <a:ext cx="10908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00FF"/>
                    </a:solidFill>
                  </a:rPr>
                  <a:t>Beam 1</a:t>
                </a:r>
                <a:endParaRPr lang="en-US" sz="14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46" name="TextBox 44"/>
              <p:cNvSpPr txBox="1"/>
              <p:nvPr/>
            </p:nvSpPr>
            <p:spPr>
              <a:xfrm>
                <a:off x="5839918" y="936986"/>
                <a:ext cx="105618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Beam 2</a:t>
                </a:r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47" name="Straight Connector 45"/>
              <p:cNvCxnSpPr/>
              <p:nvPr/>
            </p:nvCxnSpPr>
            <p:spPr>
              <a:xfrm>
                <a:off x="5308045" y="1105820"/>
                <a:ext cx="381000" cy="1588"/>
              </a:xfrm>
              <a:prstGeom prst="line">
                <a:avLst/>
              </a:prstGeom>
              <a:ln w="127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6"/>
              <p:cNvCxnSpPr/>
              <p:nvPr/>
            </p:nvCxnSpPr>
            <p:spPr>
              <a:xfrm>
                <a:off x="6515100" y="1107408"/>
                <a:ext cx="381000" cy="1588"/>
              </a:xfrm>
              <a:prstGeom prst="line">
                <a:avLst/>
              </a:prstGeom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TextBox 41"/>
            <p:cNvSpPr txBox="1"/>
            <p:nvPr/>
          </p:nvSpPr>
          <p:spPr>
            <a:xfrm>
              <a:off x="7696211" y="998496"/>
              <a:ext cx="1030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</a:rPr>
                <a:t>Energy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cxnSp>
          <p:nvCxnSpPr>
            <p:cNvPr id="44" name="Straight Connector 42"/>
            <p:cNvCxnSpPr/>
            <p:nvPr/>
          </p:nvCxnSpPr>
          <p:spPr>
            <a:xfrm>
              <a:off x="8345767" y="1168918"/>
              <a:ext cx="381000" cy="1588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t="51258" b="7233"/>
          <a:stretch>
            <a:fillRect/>
          </a:stretch>
        </p:blipFill>
        <p:spPr bwMode="auto">
          <a:xfrm>
            <a:off x="4281325" y="2453640"/>
            <a:ext cx="5091275" cy="2015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 t="4450" r="6365" b="54485"/>
          <a:stretch>
            <a:fillRect/>
          </a:stretch>
        </p:blipFill>
        <p:spPr bwMode="auto">
          <a:xfrm>
            <a:off x="4274906" y="533400"/>
            <a:ext cx="4611856" cy="19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/>
          <a:srcRect t="48654" r="6365" b="4005"/>
          <a:stretch>
            <a:fillRect/>
          </a:stretch>
        </p:blipFill>
        <p:spPr bwMode="auto">
          <a:xfrm>
            <a:off x="4274906" y="4253106"/>
            <a:ext cx="4630660" cy="2232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3" name="Straight Connector 49"/>
          <p:cNvCxnSpPr/>
          <p:nvPr/>
        </p:nvCxnSpPr>
        <p:spPr>
          <a:xfrm>
            <a:off x="4735614" y="1772097"/>
            <a:ext cx="4128476" cy="15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oup 67"/>
          <p:cNvGrpSpPr/>
          <p:nvPr/>
        </p:nvGrpSpPr>
        <p:grpSpPr>
          <a:xfrm>
            <a:off x="5410273" y="1135942"/>
            <a:ext cx="2339566" cy="5212446"/>
            <a:chOff x="5562600" y="1493154"/>
            <a:chExt cx="2339566" cy="5212446"/>
          </a:xfrm>
        </p:grpSpPr>
        <p:cxnSp>
          <p:nvCxnSpPr>
            <p:cNvPr id="25" name="Straight Connector 50"/>
            <p:cNvCxnSpPr/>
            <p:nvPr/>
          </p:nvCxnSpPr>
          <p:spPr>
            <a:xfrm rot="5400000">
              <a:off x="2957171" y="4098583"/>
              <a:ext cx="5212446" cy="1588"/>
            </a:xfrm>
            <a:prstGeom prst="line">
              <a:avLst/>
            </a:prstGeom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53"/>
            <p:cNvCxnSpPr/>
            <p:nvPr/>
          </p:nvCxnSpPr>
          <p:spPr>
            <a:xfrm rot="5400000">
              <a:off x="5295149" y="4098583"/>
              <a:ext cx="5212446" cy="1588"/>
            </a:xfrm>
            <a:prstGeom prst="line">
              <a:avLst/>
            </a:prstGeom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62"/>
            <p:cNvCxnSpPr/>
            <p:nvPr/>
          </p:nvCxnSpPr>
          <p:spPr>
            <a:xfrm>
              <a:off x="5564188" y="3352800"/>
              <a:ext cx="2336390" cy="1588"/>
            </a:xfrm>
            <a:prstGeom prst="straightConnector1">
              <a:avLst/>
            </a:prstGeom>
            <a:ln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65"/>
            <p:cNvSpPr txBox="1"/>
            <p:nvPr/>
          </p:nvSpPr>
          <p:spPr>
            <a:xfrm>
              <a:off x="6572790" y="3007773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~9h</a:t>
              </a:r>
              <a:endParaRPr lang="en-US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29" name="Group 68"/>
          <p:cNvGrpSpPr/>
          <p:nvPr/>
        </p:nvGrpSpPr>
        <p:grpSpPr>
          <a:xfrm>
            <a:off x="6246885" y="1135942"/>
            <a:ext cx="1984376" cy="5212446"/>
            <a:chOff x="6399212" y="1493154"/>
            <a:chExt cx="1984376" cy="5212446"/>
          </a:xfrm>
        </p:grpSpPr>
        <p:cxnSp>
          <p:nvCxnSpPr>
            <p:cNvPr id="30" name="Straight Connector 58"/>
            <p:cNvCxnSpPr/>
            <p:nvPr/>
          </p:nvCxnSpPr>
          <p:spPr>
            <a:xfrm rot="5400000">
              <a:off x="3793783" y="4098583"/>
              <a:ext cx="5212446" cy="1588"/>
            </a:xfrm>
            <a:prstGeom prst="line">
              <a:avLst/>
            </a:prstGeom>
            <a:ln w="6350" cap="flat" cmpd="sng" algn="ctr">
              <a:solidFill>
                <a:srgbClr val="FF8B8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59"/>
            <p:cNvCxnSpPr/>
            <p:nvPr/>
          </p:nvCxnSpPr>
          <p:spPr>
            <a:xfrm rot="5400000">
              <a:off x="5776571" y="4098583"/>
              <a:ext cx="5212446" cy="1588"/>
            </a:xfrm>
            <a:prstGeom prst="line">
              <a:avLst/>
            </a:prstGeom>
            <a:ln w="6350" cap="flat" cmpd="sng" algn="ctr">
              <a:solidFill>
                <a:srgbClr val="FF8B8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63"/>
            <p:cNvCxnSpPr/>
            <p:nvPr/>
          </p:nvCxnSpPr>
          <p:spPr>
            <a:xfrm>
              <a:off x="6400800" y="3735388"/>
              <a:ext cx="1982788" cy="1588"/>
            </a:xfrm>
            <a:prstGeom prst="straightConnector1">
              <a:avLst/>
            </a:prstGeom>
            <a:ln>
              <a:solidFill>
                <a:srgbClr val="FF8B8B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66"/>
            <p:cNvSpPr txBox="1"/>
            <p:nvPr/>
          </p:nvSpPr>
          <p:spPr>
            <a:xfrm>
              <a:off x="7182390" y="3377105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8B8B"/>
                  </a:solidFill>
                </a:rPr>
                <a:t>~8h</a:t>
              </a:r>
              <a:endParaRPr lang="en-US" b="1" dirty="0">
                <a:solidFill>
                  <a:srgbClr val="FF8B8B"/>
                </a:solidFill>
              </a:endParaRPr>
            </a:p>
          </p:txBody>
        </p:sp>
      </p:grpSp>
      <p:grpSp>
        <p:nvGrpSpPr>
          <p:cNvPr id="37" name="Group 72"/>
          <p:cNvGrpSpPr/>
          <p:nvPr/>
        </p:nvGrpSpPr>
        <p:grpSpPr>
          <a:xfrm>
            <a:off x="4908509" y="1773685"/>
            <a:ext cx="609600" cy="369332"/>
            <a:chOff x="5060836" y="2130897"/>
            <a:chExt cx="609600" cy="369332"/>
          </a:xfrm>
        </p:grpSpPr>
        <p:cxnSp>
          <p:nvCxnSpPr>
            <p:cNvPr id="38" name="Straight Arrow Connector 69"/>
            <p:cNvCxnSpPr/>
            <p:nvPr/>
          </p:nvCxnSpPr>
          <p:spPr>
            <a:xfrm>
              <a:off x="5105400" y="2475924"/>
              <a:ext cx="490028" cy="1588"/>
            </a:xfrm>
            <a:prstGeom prst="straightConnector1">
              <a:avLst/>
            </a:prstGeom>
            <a:ln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70"/>
            <p:cNvSpPr txBox="1"/>
            <p:nvPr/>
          </p:nvSpPr>
          <p:spPr>
            <a:xfrm>
              <a:off x="5060836" y="2130897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~2h</a:t>
              </a:r>
              <a:endParaRPr lang="en-US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Scrubbing time estimation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po 16"/>
          <p:cNvGrpSpPr/>
          <p:nvPr/>
        </p:nvGrpSpPr>
        <p:grpSpPr>
          <a:xfrm>
            <a:off x="0" y="1828800"/>
            <a:ext cx="4267199" cy="3462754"/>
            <a:chOff x="76201" y="1828800"/>
            <a:chExt cx="4267199" cy="3462754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 l="1548"/>
            <a:stretch>
              <a:fillRect/>
            </a:stretch>
          </p:blipFill>
          <p:spPr bwMode="auto">
            <a:xfrm>
              <a:off x="381000" y="1828800"/>
              <a:ext cx="3962400" cy="312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CasellaDiTesto 14"/>
            <p:cNvSpPr txBox="1"/>
            <p:nvPr/>
          </p:nvSpPr>
          <p:spPr>
            <a:xfrm rot="16200000">
              <a:off x="-1088022" y="3221623"/>
              <a:ext cx="2667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>
                  <a:latin typeface="Times New Roman" pitchFamily="18" charset="0"/>
                  <a:cs typeface="Times New Roman" pitchFamily="18" charset="0"/>
                </a:rPr>
                <a:t>SEY</a:t>
              </a:r>
              <a:r>
                <a:rPr lang="en-US" sz="1600" baseline="-25000" dirty="0" err="1" smtClean="0">
                  <a:latin typeface="Times New Roman" pitchFamily="18" charset="0"/>
                  <a:cs typeface="Times New Roman" pitchFamily="18" charset="0"/>
                </a:rPr>
                <a:t>max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609600" y="4953000"/>
              <a:ext cx="3657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Dose [C/mm</a:t>
              </a:r>
              <a:r>
                <a:rPr lang="en-US" sz="1600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]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Rettangolo 13"/>
          <p:cNvSpPr/>
          <p:nvPr/>
        </p:nvSpPr>
        <p:spPr>
          <a:xfrm>
            <a:off x="304800" y="990600"/>
            <a:ext cx="403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ctr"/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R. </a:t>
            </a:r>
            <a:r>
              <a:rPr lang="en-US" b="1" dirty="0" err="1" smtClean="0">
                <a:solidFill>
                  <a:schemeClr val="tx2"/>
                </a:solidFill>
                <a:latin typeface="Calibri" pitchFamily="34" charset="0"/>
              </a:rPr>
              <a:t>Cimino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, e-cloud meeting 29/07/2011</a:t>
            </a:r>
          </a:p>
        </p:txBody>
      </p:sp>
      <p:sp>
        <p:nvSpPr>
          <p:cNvPr id="19" name="Ovale 18"/>
          <p:cNvSpPr/>
          <p:nvPr/>
        </p:nvSpPr>
        <p:spPr>
          <a:xfrm>
            <a:off x="1905000" y="2514600"/>
            <a:ext cx="1295400" cy="304800"/>
          </a:xfrm>
          <a:prstGeom prst="ellipse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ttangolo 19"/>
          <p:cNvSpPr/>
          <p:nvPr/>
        </p:nvSpPr>
        <p:spPr>
          <a:xfrm>
            <a:off x="381000" y="5290572"/>
            <a:ext cx="38100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0513" lvl="1" indent="-290513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Seem to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be consistent with the estimation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obtained from the heat load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Content Placeholder 1"/>
          <p:cNvSpPr txBox="1">
            <a:spLocks/>
          </p:cNvSpPr>
          <p:nvPr/>
        </p:nvSpPr>
        <p:spPr bwMode="auto">
          <a:xfrm>
            <a:off x="228600" y="1219200"/>
            <a:ext cx="8686800" cy="5562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How much machine time for operation at 25ns: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</a:rPr>
              <a:t>At least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rebuchet MS"/>
              </a:rPr>
              <a:t>20 hours of beam time starting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</a:rPr>
              <a:t>with at least 2100 bunches circulating and going to ~2800 bunches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rebuchet MS"/>
              </a:rPr>
              <a:t>During the MD 25 ns (after 3 MDs)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</a:rPr>
              <a:t>2 h of beam time at maximum current required in total ~14 h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rebuchet MS"/>
              </a:rPr>
              <a:t> of machine time (slowed down by losses and dumps due to LSS6 BPMs, MKI vacuum activity, etc…).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</a:rPr>
              <a:t>Scrubbing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</a:rPr>
              <a:t>Hübner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</a:rPr>
              <a:t> Factor=0.14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rebuchet MS"/>
              </a:rPr>
              <a:t>. Machine availability was close to 100 %. TDI was kept IN all the time. We should not do it in 2012.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rebuchet M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sym typeface="Wingdings" pitchFamily="2" charset="2"/>
              </a:rPr>
              <a:t>At least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rebuchet MS"/>
                <a:sym typeface="Wingdings" pitchFamily="2" charset="2"/>
              </a:rPr>
              <a:t>140 hours =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sym typeface="Wingdings" pitchFamily="2" charset="2"/>
              </a:rPr>
              <a:t>6 days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rebuchet MS"/>
                <a:sym typeface="Wingdings" pitchFamily="2" charset="2"/>
              </a:rPr>
              <a:t>of machine time without setting-up (of injections up to 288 bunches) and intensity ramp-up to 2800 bunches (not done so far)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en-US" sz="200" b="0" i="0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rebuchet MS"/>
              <a:sym typeface="Wingdings" pitchFamily="2" charset="2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rebuchet MS"/>
                <a:sym typeface="Wingdings" pitchFamily="2" charset="2"/>
              </a:rPr>
              <a:t>1 day setting-up of 25 ns beam (72 bunches) + 2 shifts commissioning per injection step (144-216-288) 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  <a:sym typeface="Wingdings" pitchFamily="2" charset="2"/>
              </a:rPr>
              <a:t>3 days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rebuchet M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</a:rPr>
              <a:t>2 days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rebuchet MS"/>
              </a:rPr>
              <a:t>for operation/scrubbing at 3.5-4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rebuchet MS"/>
              </a:rPr>
              <a:t>TeV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rebuchet MS"/>
              </a:rPr>
              <a:t> with increasing number of bunches to validate operation at high energy.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rebuchet M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rebuchet MS"/>
              </a:rPr>
              <a:t>Total of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/>
              </a:rPr>
              <a:t>11 days with very good machine availability and no contingency </a:t>
            </a:r>
          </a:p>
        </p:txBody>
      </p:sp>
      <p:sp>
        <p:nvSpPr>
          <p:cNvPr id="15" name="TextBox 7"/>
          <p:cNvSpPr txBox="1"/>
          <p:nvPr/>
        </p:nvSpPr>
        <p:spPr>
          <a:xfrm>
            <a:off x="1219200" y="450056"/>
            <a:ext cx="7772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>
                <a:solidFill>
                  <a:schemeClr val="tx2"/>
                </a:solidFill>
                <a:latin typeface="Calibri" pitchFamily="34" charset="0"/>
              </a:rPr>
              <a:t>From</a:t>
            </a:r>
            <a:r>
              <a:rPr lang="en-US" sz="2100" b="1" dirty="0" smtClean="0">
                <a:solidFill>
                  <a:schemeClr val="tx2"/>
                </a:solidFill>
                <a:latin typeface="Calibri" pitchFamily="34" charset="0"/>
              </a:rPr>
              <a:t> G. </a:t>
            </a:r>
            <a:r>
              <a:rPr lang="en-US" sz="2100" b="1" dirty="0" err="1" smtClean="0">
                <a:solidFill>
                  <a:schemeClr val="tx2"/>
                </a:solidFill>
                <a:latin typeface="Calibri" pitchFamily="34" charset="0"/>
              </a:rPr>
              <a:t>Arduini</a:t>
            </a:r>
            <a:r>
              <a:rPr lang="en-US" sz="2100" b="1" dirty="0" smtClean="0">
                <a:solidFill>
                  <a:schemeClr val="tx2"/>
                </a:solidFill>
                <a:latin typeface="Calibri" pitchFamily="34" charset="0"/>
              </a:rPr>
              <a:t>, </a:t>
            </a:r>
            <a:r>
              <a:rPr lang="en-US" sz="2100" dirty="0" smtClean="0">
                <a:solidFill>
                  <a:schemeClr val="tx2"/>
                </a:solidFill>
                <a:latin typeface="Calibri" pitchFamily="34" charset="0"/>
              </a:rPr>
              <a:t>‘Performance Reach in the LHC for 2012’, </a:t>
            </a:r>
          </a:p>
          <a:p>
            <a:r>
              <a:rPr lang="en-US" sz="2100" dirty="0" smtClean="0">
                <a:solidFill>
                  <a:schemeClr val="tx2"/>
                </a:solidFill>
                <a:latin typeface="Calibri" pitchFamily="34" charset="0"/>
              </a:rPr>
              <a:t>Chamonix 2012:</a:t>
            </a:r>
            <a:endParaRPr lang="en-US" sz="21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6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Scrubbing time estimation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7"/>
          <p:cNvSpPr txBox="1"/>
          <p:nvPr/>
        </p:nvSpPr>
        <p:spPr>
          <a:xfrm>
            <a:off x="0" y="25908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Calibri" pitchFamily="34" charset="0"/>
              </a:rPr>
              <a:t>Electron cloud 800mm</a:t>
            </a:r>
            <a:endParaRPr lang="en-US" sz="32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0" y="3729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G. </a:t>
            </a:r>
            <a:r>
              <a:rPr lang="en-US" sz="2400" dirty="0" err="1" smtClean="0">
                <a:solidFill>
                  <a:schemeClr val="tx2"/>
                </a:solidFill>
                <a:latin typeface="Calibri" pitchFamily="34" charset="0"/>
              </a:rPr>
              <a:t>Iadarola</a:t>
            </a:r>
            <a:r>
              <a:rPr lang="en-US" sz="2400" dirty="0" smtClean="0">
                <a:solidFill>
                  <a:schemeClr val="tx2"/>
                </a:solidFill>
                <a:latin typeface="Calibri" pitchFamily="34" charset="0"/>
              </a:rPr>
              <a:t>, O. Dominguez, G. </a:t>
            </a:r>
            <a:r>
              <a:rPr lang="en-US" sz="2400" dirty="0" err="1" smtClean="0">
                <a:solidFill>
                  <a:schemeClr val="tx2"/>
                </a:solidFill>
                <a:latin typeface="Calibri" pitchFamily="34" charset="0"/>
              </a:rPr>
              <a:t>Rumolo</a:t>
            </a: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0" y="618118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E-cloud simulation meeting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15/02/2012</a:t>
            </a:r>
            <a:endParaRPr lang="en-US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3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6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7"/>
          <p:cNvSpPr txBox="1"/>
          <p:nvPr/>
        </p:nvSpPr>
        <p:spPr>
          <a:xfrm>
            <a:off x="0" y="4876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Calibri" pitchFamily="34" charset="0"/>
              </a:rPr>
              <a:t>Thanks to:</a:t>
            </a:r>
          </a:p>
          <a:p>
            <a:pPr algn="ctr"/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</a:rPr>
              <a:t>V. </a:t>
            </a:r>
            <a:r>
              <a:rPr lang="en-US" sz="2000" dirty="0" err="1" smtClean="0">
                <a:solidFill>
                  <a:schemeClr val="tx2"/>
                </a:solidFill>
                <a:latin typeface="Calibri" pitchFamily="34" charset="0"/>
              </a:rPr>
              <a:t>Baglin</a:t>
            </a:r>
            <a:r>
              <a:rPr lang="en-US" sz="2000" dirty="0" smtClean="0">
                <a:solidFill>
                  <a:schemeClr val="tx2"/>
                </a:solidFill>
                <a:latin typeface="Calibri" pitchFamily="34" charset="0"/>
              </a:rPr>
              <a:t>, G. </a:t>
            </a:r>
            <a:r>
              <a:rPr lang="en-US" sz="2000" dirty="0" err="1" smtClean="0">
                <a:solidFill>
                  <a:schemeClr val="tx2"/>
                </a:solidFill>
                <a:latin typeface="Calibri" pitchFamily="34" charset="0"/>
              </a:rPr>
              <a:t>Papotti</a:t>
            </a:r>
            <a:endParaRPr lang="en-US" sz="20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Electron cloud in 800mm chamber near ALICE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solidFill>
              <a:schemeClr val="bg1"/>
            </a:solidFill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4" descr="New Image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752600" y="1219200"/>
            <a:ext cx="5943600" cy="44576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Electron cloud in 800mm chamber near ALICE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solidFill>
              <a:schemeClr val="bg1"/>
            </a:solidFill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Immagine 8" descr="50ns_1380b+1small_1318_39_1296_144bpi13inj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838200"/>
            <a:ext cx="6324600" cy="6324600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1295400" y="457200"/>
            <a:ext cx="731520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50000"/>
              </a:lnSpc>
              <a:spcAft>
                <a:spcPts val="1200"/>
              </a:spcAft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In the considered section both beams circulate in the same pipe:</a:t>
            </a:r>
            <a:endParaRPr lang="en-US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24" name="Straight Arrow Connector 33"/>
          <p:cNvCxnSpPr/>
          <p:nvPr/>
        </p:nvCxnSpPr>
        <p:spPr>
          <a:xfrm flipH="1" flipV="1">
            <a:off x="3290786" y="5486400"/>
            <a:ext cx="290614" cy="197807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33"/>
          <p:cNvCxnSpPr/>
          <p:nvPr/>
        </p:nvCxnSpPr>
        <p:spPr>
          <a:xfrm>
            <a:off x="2590800" y="5486400"/>
            <a:ext cx="228600" cy="2286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e 27"/>
          <p:cNvSpPr/>
          <p:nvPr/>
        </p:nvSpPr>
        <p:spPr>
          <a:xfrm>
            <a:off x="2362200" y="5105400"/>
            <a:ext cx="1524000" cy="1066800"/>
          </a:xfrm>
          <a:prstGeom prst="ellipse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Electron cloud in 800mm chamber near ALICE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3" name="Gruppo 26"/>
          <p:cNvGrpSpPr/>
          <p:nvPr/>
        </p:nvGrpSpPr>
        <p:grpSpPr>
          <a:xfrm>
            <a:off x="0" y="455480"/>
            <a:ext cx="9144000" cy="6388006"/>
            <a:chOff x="0" y="455480"/>
            <a:chExt cx="9144000" cy="6388006"/>
          </a:xfrm>
        </p:grpSpPr>
        <p:pic>
          <p:nvPicPr>
            <p:cNvPr id="8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5480"/>
              <a:ext cx="9144000" cy="6374452"/>
            </a:xfrm>
            <a:prstGeom prst="rect">
              <a:avLst/>
            </a:prstGeom>
          </p:spPr>
        </p:pic>
        <p:grpSp>
          <p:nvGrpSpPr>
            <p:cNvPr id="4" name="Group 2"/>
            <p:cNvGrpSpPr/>
            <p:nvPr/>
          </p:nvGrpSpPr>
          <p:grpSpPr>
            <a:xfrm>
              <a:off x="1638781" y="959536"/>
              <a:ext cx="6677635" cy="5207243"/>
              <a:chOff x="1638781" y="836712"/>
              <a:chExt cx="6677635" cy="5207243"/>
            </a:xfrm>
          </p:grpSpPr>
          <p:cxnSp>
            <p:nvCxnSpPr>
              <p:cNvPr id="10" name="Straight Connector 5"/>
              <p:cNvCxnSpPr/>
              <p:nvPr/>
            </p:nvCxnSpPr>
            <p:spPr>
              <a:xfrm>
                <a:off x="6660232" y="2227531"/>
                <a:ext cx="0" cy="381642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6"/>
              <p:cNvCxnSpPr/>
              <p:nvPr/>
            </p:nvCxnSpPr>
            <p:spPr>
              <a:xfrm>
                <a:off x="7012715" y="2227531"/>
                <a:ext cx="0" cy="381642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7"/>
              <p:cNvCxnSpPr/>
              <p:nvPr/>
            </p:nvCxnSpPr>
            <p:spPr>
              <a:xfrm>
                <a:off x="7524328" y="2227531"/>
                <a:ext cx="0" cy="381642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8"/>
              <p:cNvSpPr/>
              <p:nvPr/>
            </p:nvSpPr>
            <p:spPr>
              <a:xfrm>
                <a:off x="4427984" y="1340768"/>
                <a:ext cx="720080" cy="47031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9"/>
              <p:cNvSpPr txBox="1"/>
              <p:nvPr/>
            </p:nvSpPr>
            <p:spPr>
              <a:xfrm>
                <a:off x="3451561" y="836712"/>
                <a:ext cx="1552487" cy="646331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MD block + TS</a:t>
                </a:r>
              </a:p>
              <a:p>
                <a:r>
                  <a:rPr lang="en-US" dirty="0" smtClean="0"/>
                  <a:t>22/08 – 09/09</a:t>
                </a:r>
                <a:endParaRPr lang="en-US" dirty="0"/>
              </a:p>
            </p:txBody>
          </p:sp>
          <p:sp>
            <p:nvSpPr>
              <p:cNvPr id="16" name="TextBox 10"/>
              <p:cNvSpPr txBox="1"/>
              <p:nvPr/>
            </p:nvSpPr>
            <p:spPr>
              <a:xfrm>
                <a:off x="5725616" y="1650866"/>
                <a:ext cx="2590800" cy="553998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7F7F7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" dirty="0" smtClean="0"/>
                  <a:t>3 </a:t>
                </a:r>
                <a:r>
                  <a:rPr lang="en-US" sz="1500" dirty="0" err="1" smtClean="0"/>
                  <a:t>x</a:t>
                </a:r>
                <a:r>
                  <a:rPr lang="en-US" sz="1500" dirty="0" smtClean="0"/>
                  <a:t> 25ns MD block</a:t>
                </a:r>
              </a:p>
              <a:p>
                <a:pPr algn="ctr"/>
                <a:r>
                  <a:rPr lang="en-US" sz="1500" dirty="0" smtClean="0"/>
                  <a:t>07/10 – 14/10 – 24-25/10</a:t>
                </a:r>
                <a:endParaRPr lang="en-US" sz="1500" dirty="0"/>
              </a:p>
            </p:txBody>
          </p:sp>
          <p:cxnSp>
            <p:nvCxnSpPr>
              <p:cNvPr id="17" name="Straight Connector 11"/>
              <p:cNvCxnSpPr/>
              <p:nvPr/>
            </p:nvCxnSpPr>
            <p:spPr>
              <a:xfrm>
                <a:off x="2324638" y="2204864"/>
                <a:ext cx="0" cy="381642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2"/>
              <p:cNvSpPr txBox="1"/>
              <p:nvPr/>
            </p:nvSpPr>
            <p:spPr>
              <a:xfrm>
                <a:off x="2430869" y="2213759"/>
                <a:ext cx="1584176" cy="2923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300" dirty="0" smtClean="0"/>
                  <a:t>First Fill with 1380b</a:t>
                </a:r>
                <a:endParaRPr lang="en-GB" sz="1300" dirty="0"/>
              </a:p>
            </p:txBody>
          </p:sp>
          <p:cxnSp>
            <p:nvCxnSpPr>
              <p:cNvPr id="19" name="Curved Connector 13"/>
              <p:cNvCxnSpPr/>
              <p:nvPr/>
            </p:nvCxnSpPr>
            <p:spPr>
              <a:xfrm rot="10800000" flipV="1">
                <a:off x="2324639" y="2508010"/>
                <a:ext cx="538279" cy="316012"/>
              </a:xfrm>
              <a:prstGeom prst="curvedConnector3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4"/>
              <p:cNvCxnSpPr/>
              <p:nvPr/>
            </p:nvCxnSpPr>
            <p:spPr>
              <a:xfrm>
                <a:off x="2135280" y="2204864"/>
                <a:ext cx="0" cy="3816424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15"/>
              <p:cNvSpPr txBox="1"/>
              <p:nvPr/>
            </p:nvSpPr>
            <p:spPr>
              <a:xfrm>
                <a:off x="1638781" y="1665675"/>
                <a:ext cx="1584176" cy="2923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300" dirty="0" smtClean="0"/>
                  <a:t>First Fill with 1236b</a:t>
                </a:r>
                <a:endParaRPr lang="en-GB" sz="1300" dirty="0"/>
              </a:p>
            </p:txBody>
          </p:sp>
          <p:cxnSp>
            <p:nvCxnSpPr>
              <p:cNvPr id="22" name="Curved Connector 16"/>
              <p:cNvCxnSpPr/>
              <p:nvPr/>
            </p:nvCxnSpPr>
            <p:spPr>
              <a:xfrm rot="16200000" flipH="1">
                <a:off x="1987747" y="2057330"/>
                <a:ext cx="246801" cy="48266"/>
              </a:xfrm>
              <a:prstGeom prst="curvedConnector3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17"/>
            <p:cNvSpPr txBox="1"/>
            <p:nvPr/>
          </p:nvSpPr>
          <p:spPr>
            <a:xfrm>
              <a:off x="1240742" y="3983872"/>
              <a:ext cx="612068" cy="2923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300" dirty="0" smtClean="0"/>
                <a:t>1092b</a:t>
              </a:r>
              <a:endParaRPr lang="en-GB" sz="1300" dirty="0"/>
            </a:p>
          </p:txBody>
        </p:sp>
        <p:sp>
          <p:nvSpPr>
            <p:cNvPr id="24" name="TextBox 25"/>
            <p:cNvSpPr txBox="1"/>
            <p:nvPr/>
          </p:nvSpPr>
          <p:spPr>
            <a:xfrm>
              <a:off x="1901588" y="6566487"/>
              <a:ext cx="64868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7030A0"/>
                  </a:solidFill>
                </a:rPr>
                <a:t>One can observe some </a:t>
              </a:r>
              <a:r>
                <a:rPr lang="en-US" sz="1200" dirty="0" smtClean="0">
                  <a:solidFill>
                    <a:srgbClr val="7030A0"/>
                  </a:solidFill>
                  <a:latin typeface="Symbol" pitchFamily="18" charset="2"/>
                </a:rPr>
                <a:t>D</a:t>
              </a:r>
              <a:r>
                <a:rPr lang="en-US" sz="1200" dirty="0" smtClean="0">
                  <a:solidFill>
                    <a:srgbClr val="7030A0"/>
                  </a:solidFill>
                </a:rPr>
                <a:t>P after the last injection of the last batch</a:t>
              </a:r>
              <a:endParaRPr lang="en-GB" sz="1200" dirty="0">
                <a:solidFill>
                  <a:srgbClr val="7030A0"/>
                </a:solidFill>
              </a:endParaRPr>
            </a:p>
          </p:txBody>
        </p:sp>
        <p:sp>
          <p:nvSpPr>
            <p:cNvPr id="25" name="Oval 27"/>
            <p:cNvSpPr/>
            <p:nvPr/>
          </p:nvSpPr>
          <p:spPr>
            <a:xfrm>
              <a:off x="952710" y="5744857"/>
              <a:ext cx="1104690" cy="533400"/>
            </a:xfrm>
            <a:prstGeom prst="ellips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6" name="Curved Connector 28"/>
            <p:cNvCxnSpPr>
              <a:stCxn id="25" idx="4"/>
              <a:endCxn id="24" idx="1"/>
            </p:cNvCxnSpPr>
            <p:nvPr/>
          </p:nvCxnSpPr>
          <p:spPr>
            <a:xfrm rot="16200000" flipH="1">
              <a:off x="1489956" y="6293355"/>
              <a:ext cx="426730" cy="396533"/>
            </a:xfrm>
            <a:prstGeom prst="curvedConnector2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ttangolo 26"/>
          <p:cNvSpPr/>
          <p:nvPr/>
        </p:nvSpPr>
        <p:spPr>
          <a:xfrm>
            <a:off x="228600" y="533400"/>
            <a:ext cx="8305800" cy="381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solidFill>
              <a:schemeClr val="bg1"/>
            </a:solidFill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8571"/>
          <a:stretch>
            <a:fillRect/>
          </a:stretch>
        </p:blipFill>
        <p:spPr bwMode="auto">
          <a:xfrm>
            <a:off x="190500" y="1219200"/>
            <a:ext cx="85725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solidFill>
              <a:schemeClr val="bg1"/>
            </a:solidFill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ttangolo 8"/>
          <p:cNvSpPr/>
          <p:nvPr/>
        </p:nvSpPr>
        <p:spPr>
          <a:xfrm>
            <a:off x="1295400" y="601929"/>
            <a:ext cx="7315200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50000"/>
              </a:lnSpc>
              <a:spcAft>
                <a:spcPts val="1200"/>
              </a:spcAft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Fill 1960 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19-20/07/2011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13716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Electron cloud in 800mm chamber near ALICE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Arrow Connector 19"/>
          <p:cNvCxnSpPr/>
          <p:nvPr/>
        </p:nvCxnSpPr>
        <p:spPr>
          <a:xfrm flipV="1">
            <a:off x="6118225" y="3352800"/>
            <a:ext cx="0" cy="622300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Rettangolo 31"/>
          <p:cNvSpPr/>
          <p:nvPr/>
        </p:nvSpPr>
        <p:spPr>
          <a:xfrm>
            <a:off x="5410200" y="3886200"/>
            <a:ext cx="3276600" cy="2819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Hybrid </a:t>
            </a:r>
            <a:r>
              <a:rPr lang="en-US" sz="2400" b="1" dirty="0" err="1" smtClean="0">
                <a:solidFill>
                  <a:schemeClr val="tx2"/>
                </a:solidFill>
                <a:latin typeface="Calibri" pitchFamily="34" charset="0"/>
              </a:rPr>
              <a:t>spacings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po 16"/>
          <p:cNvGrpSpPr/>
          <p:nvPr/>
        </p:nvGrpSpPr>
        <p:grpSpPr>
          <a:xfrm>
            <a:off x="152400" y="1676400"/>
            <a:ext cx="4893298" cy="3633402"/>
            <a:chOff x="990600" y="1066800"/>
            <a:chExt cx="7202462" cy="534801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066800" y="1066800"/>
              <a:ext cx="7126262" cy="5348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rapezio 8"/>
            <p:cNvSpPr/>
            <p:nvPr/>
          </p:nvSpPr>
          <p:spPr>
            <a:xfrm rot="16200000">
              <a:off x="1714500" y="1028701"/>
              <a:ext cx="228600" cy="304800"/>
            </a:xfrm>
            <a:prstGeom prst="trapezoid">
              <a:avLst>
                <a:gd name="adj" fmla="val 31250"/>
              </a:avLst>
            </a:prstGeom>
            <a:solidFill>
              <a:schemeClr val="bg2">
                <a:lumMod val="5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ttangolo 9"/>
            <p:cNvSpPr/>
            <p:nvPr/>
          </p:nvSpPr>
          <p:spPr>
            <a:xfrm>
              <a:off x="1981200" y="1066801"/>
              <a:ext cx="4648200" cy="23098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apezio 12"/>
            <p:cNvSpPr/>
            <p:nvPr/>
          </p:nvSpPr>
          <p:spPr>
            <a:xfrm rot="5400000" flipH="1">
              <a:off x="6667500" y="1028701"/>
              <a:ext cx="228600" cy="304800"/>
            </a:xfrm>
            <a:prstGeom prst="trapezoid">
              <a:avLst>
                <a:gd name="adj" fmla="val 31250"/>
              </a:avLst>
            </a:prstGeom>
            <a:solidFill>
              <a:schemeClr val="bg2">
                <a:lumMod val="5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ttangolo 14"/>
            <p:cNvSpPr/>
            <p:nvPr/>
          </p:nvSpPr>
          <p:spPr>
            <a:xfrm>
              <a:off x="6934200" y="1143002"/>
              <a:ext cx="685800" cy="825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ttangolo 15"/>
            <p:cNvSpPr/>
            <p:nvPr/>
          </p:nvSpPr>
          <p:spPr>
            <a:xfrm>
              <a:off x="990600" y="1143000"/>
              <a:ext cx="685800" cy="825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76069" y="3955392"/>
            <a:ext cx="3563131" cy="267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524990"/>
            <a:ext cx="4275757" cy="3208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ettangolo 21"/>
          <p:cNvSpPr/>
          <p:nvPr/>
        </p:nvSpPr>
        <p:spPr>
          <a:xfrm>
            <a:off x="7924800" y="4114800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  <a:spcAft>
                <a:spcPts val="1200"/>
              </a:spcAft>
            </a:pPr>
            <a:r>
              <a:rPr lang="en-US" sz="1200" b="1" dirty="0" smtClean="0">
                <a:solidFill>
                  <a:schemeClr val="tx2"/>
                </a:solidFill>
                <a:latin typeface="Calibri" pitchFamily="34" charset="0"/>
              </a:rPr>
              <a:t>Detail</a:t>
            </a:r>
          </a:p>
        </p:txBody>
      </p:sp>
      <p:sp>
        <p:nvSpPr>
          <p:cNvPr id="33" name="Rettangolo 32"/>
          <p:cNvSpPr/>
          <p:nvPr/>
        </p:nvSpPr>
        <p:spPr>
          <a:xfrm>
            <a:off x="6096000" y="3962400"/>
            <a:ext cx="2057400" cy="1645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Connettore 1 33"/>
          <p:cNvCxnSpPr/>
          <p:nvPr/>
        </p:nvCxnSpPr>
        <p:spPr>
          <a:xfrm flipV="1">
            <a:off x="990600" y="1447800"/>
            <a:ext cx="0" cy="38862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Rettangolo 20"/>
          <p:cNvSpPr/>
          <p:nvPr/>
        </p:nvSpPr>
        <p:spPr>
          <a:xfrm>
            <a:off x="228600" y="5562600"/>
            <a:ext cx="4953000" cy="705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Filling scheme:</a:t>
            </a:r>
            <a:r>
              <a:rPr lang="en-US" sz="1400" dirty="0" smtClean="0">
                <a:solidFill>
                  <a:schemeClr val="tx2"/>
                </a:solidFill>
                <a:latin typeface="Calibri" pitchFamily="34" charset="0"/>
              </a:rPr>
              <a:t> 50ns_1380b+1small_1318_39_1296_144bpi13inj</a:t>
            </a:r>
          </a:p>
          <a:p>
            <a:pPr>
              <a:lnSpc>
                <a:spcPct val="150000"/>
              </a:lnSpc>
            </a:pPr>
            <a:r>
              <a:rPr lang="en-US" sz="1400" dirty="0" smtClean="0">
                <a:solidFill>
                  <a:schemeClr val="tx2"/>
                </a:solidFill>
                <a:latin typeface="Calibri" pitchFamily="34" charset="0"/>
              </a:rPr>
              <a:t>(before last 2 inj. on both beams)</a:t>
            </a:r>
          </a:p>
        </p:txBody>
      </p:sp>
      <p:sp>
        <p:nvSpPr>
          <p:cNvPr id="24" name="Rettangolo 23"/>
          <p:cNvSpPr/>
          <p:nvPr/>
        </p:nvSpPr>
        <p:spPr>
          <a:xfrm>
            <a:off x="1219200" y="685800"/>
            <a:ext cx="3886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We never have a gap in the beam that is larger than 2</a:t>
            </a:r>
            <a:r>
              <a:rPr lang="el-GR" sz="1400" b="1" dirty="0" smtClean="0">
                <a:solidFill>
                  <a:schemeClr val="tx2"/>
                </a:solidFill>
                <a:latin typeface="Calibri" pitchFamily="34" charset="0"/>
              </a:rPr>
              <a:t>μ</a:t>
            </a:r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s!</a:t>
            </a:r>
            <a:endParaRPr lang="en-US" sz="1400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Arrow Connector 19"/>
          <p:cNvCxnSpPr/>
          <p:nvPr/>
        </p:nvCxnSpPr>
        <p:spPr>
          <a:xfrm flipV="1">
            <a:off x="6118225" y="3352800"/>
            <a:ext cx="0" cy="622300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Rettangolo 31"/>
          <p:cNvSpPr/>
          <p:nvPr/>
        </p:nvSpPr>
        <p:spPr>
          <a:xfrm>
            <a:off x="5410200" y="3886200"/>
            <a:ext cx="3276600" cy="2819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6069" y="3955392"/>
            <a:ext cx="3563131" cy="267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523415"/>
            <a:ext cx="4275757" cy="3208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Hybrid </a:t>
            </a:r>
            <a:r>
              <a:rPr lang="en-US" sz="2400" b="1" dirty="0" err="1" smtClean="0">
                <a:solidFill>
                  <a:schemeClr val="tx2"/>
                </a:solidFill>
                <a:latin typeface="Calibri" pitchFamily="34" charset="0"/>
              </a:rPr>
              <a:t>spacings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po 16"/>
          <p:cNvGrpSpPr/>
          <p:nvPr/>
        </p:nvGrpSpPr>
        <p:grpSpPr>
          <a:xfrm>
            <a:off x="152400" y="1676400"/>
            <a:ext cx="4893298" cy="3633402"/>
            <a:chOff x="990600" y="1066800"/>
            <a:chExt cx="7202462" cy="534801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1066800" y="1066800"/>
              <a:ext cx="7126262" cy="5348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rapezio 8"/>
            <p:cNvSpPr/>
            <p:nvPr/>
          </p:nvSpPr>
          <p:spPr>
            <a:xfrm rot="16200000">
              <a:off x="1714500" y="1028701"/>
              <a:ext cx="228600" cy="304800"/>
            </a:xfrm>
            <a:prstGeom prst="trapezoid">
              <a:avLst>
                <a:gd name="adj" fmla="val 31250"/>
              </a:avLst>
            </a:prstGeom>
            <a:solidFill>
              <a:schemeClr val="bg2">
                <a:lumMod val="5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ttangolo 9"/>
            <p:cNvSpPr/>
            <p:nvPr/>
          </p:nvSpPr>
          <p:spPr>
            <a:xfrm>
              <a:off x="1981200" y="1066801"/>
              <a:ext cx="4648200" cy="23098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apezio 12"/>
            <p:cNvSpPr/>
            <p:nvPr/>
          </p:nvSpPr>
          <p:spPr>
            <a:xfrm rot="5400000" flipH="1">
              <a:off x="6667500" y="1028701"/>
              <a:ext cx="228600" cy="304800"/>
            </a:xfrm>
            <a:prstGeom prst="trapezoid">
              <a:avLst>
                <a:gd name="adj" fmla="val 31250"/>
              </a:avLst>
            </a:prstGeom>
            <a:solidFill>
              <a:schemeClr val="bg2">
                <a:lumMod val="5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ttangolo 14"/>
            <p:cNvSpPr/>
            <p:nvPr/>
          </p:nvSpPr>
          <p:spPr>
            <a:xfrm>
              <a:off x="6934200" y="1143002"/>
              <a:ext cx="685800" cy="825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ttangolo 15"/>
            <p:cNvSpPr/>
            <p:nvPr/>
          </p:nvSpPr>
          <p:spPr>
            <a:xfrm>
              <a:off x="990600" y="1143000"/>
              <a:ext cx="685800" cy="825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ttangolo 21"/>
          <p:cNvSpPr/>
          <p:nvPr/>
        </p:nvSpPr>
        <p:spPr>
          <a:xfrm>
            <a:off x="7924800" y="4114800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  <a:spcAft>
                <a:spcPts val="1200"/>
              </a:spcAft>
            </a:pPr>
            <a:r>
              <a:rPr lang="en-US" sz="1200" b="1" dirty="0" smtClean="0">
                <a:solidFill>
                  <a:schemeClr val="tx2"/>
                </a:solidFill>
                <a:latin typeface="Calibri" pitchFamily="34" charset="0"/>
              </a:rPr>
              <a:t>Detail</a:t>
            </a:r>
          </a:p>
        </p:txBody>
      </p:sp>
      <p:sp>
        <p:nvSpPr>
          <p:cNvPr id="33" name="Rettangolo 32"/>
          <p:cNvSpPr/>
          <p:nvPr/>
        </p:nvSpPr>
        <p:spPr>
          <a:xfrm>
            <a:off x="6096000" y="3962400"/>
            <a:ext cx="2057400" cy="1645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Connettore 1 30"/>
          <p:cNvCxnSpPr/>
          <p:nvPr/>
        </p:nvCxnSpPr>
        <p:spPr>
          <a:xfrm flipV="1">
            <a:off x="1057275" y="1447800"/>
            <a:ext cx="0" cy="38862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Rettangolo 20"/>
          <p:cNvSpPr/>
          <p:nvPr/>
        </p:nvSpPr>
        <p:spPr>
          <a:xfrm>
            <a:off x="228600" y="5562600"/>
            <a:ext cx="4953000" cy="705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Filling scheme:</a:t>
            </a:r>
            <a:r>
              <a:rPr lang="en-US" sz="1400" dirty="0" smtClean="0">
                <a:solidFill>
                  <a:schemeClr val="tx2"/>
                </a:solidFill>
                <a:latin typeface="Calibri" pitchFamily="34" charset="0"/>
              </a:rPr>
              <a:t> 50ns_1380b+1small_1318_39_1296_144bpi13inj</a:t>
            </a:r>
          </a:p>
          <a:p>
            <a:pPr>
              <a:lnSpc>
                <a:spcPct val="150000"/>
              </a:lnSpc>
            </a:pPr>
            <a:r>
              <a:rPr lang="en-US" sz="1400" dirty="0" smtClean="0">
                <a:solidFill>
                  <a:schemeClr val="tx2"/>
                </a:solidFill>
                <a:latin typeface="Calibri" pitchFamily="34" charset="0"/>
              </a:rPr>
              <a:t>(before last 2 inj. on both beams)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1219200" y="685800"/>
            <a:ext cx="3886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We never have a gap in the beam that is larger than 2</a:t>
            </a:r>
            <a:r>
              <a:rPr lang="el-GR" sz="1400" b="1" dirty="0" smtClean="0">
                <a:solidFill>
                  <a:schemeClr val="tx2"/>
                </a:solidFill>
                <a:latin typeface="Calibri" pitchFamily="34" charset="0"/>
              </a:rPr>
              <a:t>μ</a:t>
            </a:r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s!</a:t>
            </a:r>
            <a:endParaRPr lang="en-US" sz="1400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Arrow Connector 19"/>
          <p:cNvCxnSpPr/>
          <p:nvPr/>
        </p:nvCxnSpPr>
        <p:spPr>
          <a:xfrm flipV="1">
            <a:off x="6118225" y="3352800"/>
            <a:ext cx="0" cy="622300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Rettangolo 31"/>
          <p:cNvSpPr/>
          <p:nvPr/>
        </p:nvSpPr>
        <p:spPr>
          <a:xfrm>
            <a:off x="5410200" y="3886200"/>
            <a:ext cx="3276600" cy="2819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0500" y="3955392"/>
            <a:ext cx="3563131" cy="267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520700"/>
            <a:ext cx="4275757" cy="3208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Hybrid </a:t>
            </a:r>
            <a:r>
              <a:rPr lang="en-US" sz="2400" b="1" dirty="0" err="1" smtClean="0">
                <a:solidFill>
                  <a:schemeClr val="tx2"/>
                </a:solidFill>
                <a:latin typeface="Calibri" pitchFamily="34" charset="0"/>
              </a:rPr>
              <a:t>spacings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po 16"/>
          <p:cNvGrpSpPr/>
          <p:nvPr/>
        </p:nvGrpSpPr>
        <p:grpSpPr>
          <a:xfrm>
            <a:off x="152400" y="1676400"/>
            <a:ext cx="4893298" cy="3633402"/>
            <a:chOff x="990600" y="1066800"/>
            <a:chExt cx="7202462" cy="534801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1066800" y="1066800"/>
              <a:ext cx="7126262" cy="5348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rapezio 8"/>
            <p:cNvSpPr/>
            <p:nvPr/>
          </p:nvSpPr>
          <p:spPr>
            <a:xfrm rot="16200000">
              <a:off x="1714500" y="1028701"/>
              <a:ext cx="228600" cy="304800"/>
            </a:xfrm>
            <a:prstGeom prst="trapezoid">
              <a:avLst>
                <a:gd name="adj" fmla="val 31250"/>
              </a:avLst>
            </a:prstGeom>
            <a:solidFill>
              <a:schemeClr val="bg2">
                <a:lumMod val="5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ttangolo 9"/>
            <p:cNvSpPr/>
            <p:nvPr/>
          </p:nvSpPr>
          <p:spPr>
            <a:xfrm>
              <a:off x="1981200" y="1066801"/>
              <a:ext cx="4648200" cy="23098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apezio 12"/>
            <p:cNvSpPr/>
            <p:nvPr/>
          </p:nvSpPr>
          <p:spPr>
            <a:xfrm rot="5400000" flipH="1">
              <a:off x="6667500" y="1028701"/>
              <a:ext cx="228600" cy="304800"/>
            </a:xfrm>
            <a:prstGeom prst="trapezoid">
              <a:avLst>
                <a:gd name="adj" fmla="val 31250"/>
              </a:avLst>
            </a:prstGeom>
            <a:solidFill>
              <a:schemeClr val="bg2">
                <a:lumMod val="5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ttangolo 14"/>
            <p:cNvSpPr/>
            <p:nvPr/>
          </p:nvSpPr>
          <p:spPr>
            <a:xfrm>
              <a:off x="6934200" y="1143002"/>
              <a:ext cx="685800" cy="825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ttangolo 15"/>
            <p:cNvSpPr/>
            <p:nvPr/>
          </p:nvSpPr>
          <p:spPr>
            <a:xfrm>
              <a:off x="990600" y="1143000"/>
              <a:ext cx="685800" cy="825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ttangolo 21"/>
          <p:cNvSpPr/>
          <p:nvPr/>
        </p:nvSpPr>
        <p:spPr>
          <a:xfrm>
            <a:off x="7924800" y="4114800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  <a:spcAft>
                <a:spcPts val="1200"/>
              </a:spcAft>
            </a:pPr>
            <a:r>
              <a:rPr lang="en-US" sz="1200" b="1" dirty="0" smtClean="0">
                <a:solidFill>
                  <a:schemeClr val="tx2"/>
                </a:solidFill>
                <a:latin typeface="Calibri" pitchFamily="34" charset="0"/>
              </a:rPr>
              <a:t>Detail</a:t>
            </a:r>
          </a:p>
        </p:txBody>
      </p:sp>
      <p:sp>
        <p:nvSpPr>
          <p:cNvPr id="33" name="Rettangolo 32"/>
          <p:cNvSpPr/>
          <p:nvPr/>
        </p:nvSpPr>
        <p:spPr>
          <a:xfrm>
            <a:off x="6096000" y="3962400"/>
            <a:ext cx="2057400" cy="1645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Connettore 1 40"/>
          <p:cNvCxnSpPr/>
          <p:nvPr/>
        </p:nvCxnSpPr>
        <p:spPr>
          <a:xfrm flipV="1">
            <a:off x="1123950" y="1447800"/>
            <a:ext cx="0" cy="38862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Rettangolo 20"/>
          <p:cNvSpPr/>
          <p:nvPr/>
        </p:nvSpPr>
        <p:spPr>
          <a:xfrm>
            <a:off x="228600" y="5562600"/>
            <a:ext cx="4953000" cy="705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Filling scheme:</a:t>
            </a:r>
            <a:r>
              <a:rPr lang="en-US" sz="1400" dirty="0" smtClean="0">
                <a:solidFill>
                  <a:schemeClr val="tx2"/>
                </a:solidFill>
                <a:latin typeface="Calibri" pitchFamily="34" charset="0"/>
              </a:rPr>
              <a:t> 50ns_1380b+1small_1318_39_1296_144bpi13inj</a:t>
            </a:r>
          </a:p>
          <a:p>
            <a:pPr>
              <a:lnSpc>
                <a:spcPct val="150000"/>
              </a:lnSpc>
            </a:pPr>
            <a:r>
              <a:rPr lang="en-US" sz="1400" dirty="0" smtClean="0">
                <a:solidFill>
                  <a:schemeClr val="tx2"/>
                </a:solidFill>
                <a:latin typeface="Calibri" pitchFamily="34" charset="0"/>
              </a:rPr>
              <a:t>(before last 2 inj. on both beams)</a:t>
            </a:r>
          </a:p>
        </p:txBody>
      </p:sp>
      <p:sp>
        <p:nvSpPr>
          <p:cNvPr id="24" name="Rettangolo 23"/>
          <p:cNvSpPr/>
          <p:nvPr/>
        </p:nvSpPr>
        <p:spPr>
          <a:xfrm>
            <a:off x="1219200" y="685800"/>
            <a:ext cx="3886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We never have a gap in the beam that is larger than 2</a:t>
            </a:r>
            <a:r>
              <a:rPr lang="el-GR" sz="1400" b="1" dirty="0" smtClean="0">
                <a:solidFill>
                  <a:schemeClr val="tx2"/>
                </a:solidFill>
                <a:latin typeface="Calibri" pitchFamily="34" charset="0"/>
              </a:rPr>
              <a:t>μ</a:t>
            </a:r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s!</a:t>
            </a:r>
            <a:endParaRPr lang="en-US" sz="1400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Outline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5" name="Rettangolo 34"/>
          <p:cNvSpPr/>
          <p:nvPr/>
        </p:nvSpPr>
        <p:spPr>
          <a:xfrm>
            <a:off x="914400" y="1143000"/>
            <a:ext cx="76200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PyEcloud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simulations for the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benchmarking of 25ns tests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in the LHC:</a:t>
            </a:r>
          </a:p>
          <a:p>
            <a:pPr marL="800100" lvl="2" indent="-342900">
              <a:lnSpc>
                <a:spcPct val="150000"/>
              </a:lnSpc>
              <a:spcAft>
                <a:spcPts val="1200"/>
              </a:spcAft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Historical</a:t>
            </a:r>
          </a:p>
          <a:p>
            <a:pPr marL="800100" lvl="2" indent="-342900">
              <a:lnSpc>
                <a:spcPct val="150000"/>
              </a:lnSpc>
              <a:spcAft>
                <a:spcPts val="1200"/>
              </a:spcAft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Simulation approach</a:t>
            </a:r>
          </a:p>
          <a:p>
            <a:pPr marL="800100" lvl="2" indent="-342900">
              <a:lnSpc>
                <a:spcPct val="150000"/>
              </a:lnSpc>
              <a:spcAft>
                <a:spcPts val="1200"/>
              </a:spcAft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Heat load </a:t>
            </a:r>
          </a:p>
          <a:p>
            <a:pPr marL="800100" lvl="2" indent="-342900">
              <a:lnSpc>
                <a:spcPct val="150000"/>
              </a:lnSpc>
              <a:spcAft>
                <a:spcPts val="1200"/>
              </a:spcAft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Bunch by bunch energy loss</a:t>
            </a:r>
          </a:p>
          <a:p>
            <a:pPr marL="342900" lvl="1" indent="-3429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Attempt of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scrubbing time estimation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Arrow Connector 19"/>
          <p:cNvCxnSpPr/>
          <p:nvPr/>
        </p:nvCxnSpPr>
        <p:spPr>
          <a:xfrm flipV="1">
            <a:off x="6118225" y="3352800"/>
            <a:ext cx="0" cy="622300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Rettangolo 31"/>
          <p:cNvSpPr/>
          <p:nvPr/>
        </p:nvSpPr>
        <p:spPr>
          <a:xfrm>
            <a:off x="5410200" y="3886200"/>
            <a:ext cx="3276600" cy="2819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6069" y="3955392"/>
            <a:ext cx="3563131" cy="267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524990"/>
            <a:ext cx="4275757" cy="3208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Hybrid </a:t>
            </a:r>
            <a:r>
              <a:rPr lang="en-US" sz="2400" b="1" dirty="0" err="1" smtClean="0">
                <a:solidFill>
                  <a:schemeClr val="tx2"/>
                </a:solidFill>
                <a:latin typeface="Calibri" pitchFamily="34" charset="0"/>
              </a:rPr>
              <a:t>spacings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po 16"/>
          <p:cNvGrpSpPr/>
          <p:nvPr/>
        </p:nvGrpSpPr>
        <p:grpSpPr>
          <a:xfrm>
            <a:off x="152400" y="1676400"/>
            <a:ext cx="4893298" cy="3633402"/>
            <a:chOff x="990600" y="1066800"/>
            <a:chExt cx="7202462" cy="534801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1066800" y="1066800"/>
              <a:ext cx="7126262" cy="5348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rapezio 8"/>
            <p:cNvSpPr/>
            <p:nvPr/>
          </p:nvSpPr>
          <p:spPr>
            <a:xfrm rot="16200000">
              <a:off x="1714500" y="1028701"/>
              <a:ext cx="228600" cy="304800"/>
            </a:xfrm>
            <a:prstGeom prst="trapezoid">
              <a:avLst>
                <a:gd name="adj" fmla="val 31250"/>
              </a:avLst>
            </a:prstGeom>
            <a:solidFill>
              <a:schemeClr val="bg2">
                <a:lumMod val="5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ttangolo 9"/>
            <p:cNvSpPr/>
            <p:nvPr/>
          </p:nvSpPr>
          <p:spPr>
            <a:xfrm>
              <a:off x="1981200" y="1066801"/>
              <a:ext cx="4648200" cy="23098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apezio 12"/>
            <p:cNvSpPr/>
            <p:nvPr/>
          </p:nvSpPr>
          <p:spPr>
            <a:xfrm rot="5400000" flipH="1">
              <a:off x="6667500" y="1028701"/>
              <a:ext cx="228600" cy="304800"/>
            </a:xfrm>
            <a:prstGeom prst="trapezoid">
              <a:avLst>
                <a:gd name="adj" fmla="val 31250"/>
              </a:avLst>
            </a:prstGeom>
            <a:solidFill>
              <a:schemeClr val="bg2">
                <a:lumMod val="5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ttangolo 14"/>
            <p:cNvSpPr/>
            <p:nvPr/>
          </p:nvSpPr>
          <p:spPr>
            <a:xfrm>
              <a:off x="6934200" y="1143002"/>
              <a:ext cx="685800" cy="825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ttangolo 15"/>
            <p:cNvSpPr/>
            <p:nvPr/>
          </p:nvSpPr>
          <p:spPr>
            <a:xfrm>
              <a:off x="990600" y="1143000"/>
              <a:ext cx="685800" cy="825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ttangolo 21"/>
          <p:cNvSpPr/>
          <p:nvPr/>
        </p:nvSpPr>
        <p:spPr>
          <a:xfrm>
            <a:off x="7924800" y="4114800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  <a:spcAft>
                <a:spcPts val="1200"/>
              </a:spcAft>
            </a:pPr>
            <a:r>
              <a:rPr lang="en-US" sz="1200" b="1" dirty="0" smtClean="0">
                <a:solidFill>
                  <a:schemeClr val="tx2"/>
                </a:solidFill>
                <a:latin typeface="Calibri" pitchFamily="34" charset="0"/>
              </a:rPr>
              <a:t>Detail</a:t>
            </a:r>
          </a:p>
        </p:txBody>
      </p:sp>
      <p:sp>
        <p:nvSpPr>
          <p:cNvPr id="29" name="Rettangolo 28"/>
          <p:cNvSpPr/>
          <p:nvPr/>
        </p:nvSpPr>
        <p:spPr>
          <a:xfrm>
            <a:off x="6096000" y="3962400"/>
            <a:ext cx="2057400" cy="1645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Connettore 1 39"/>
          <p:cNvCxnSpPr/>
          <p:nvPr/>
        </p:nvCxnSpPr>
        <p:spPr>
          <a:xfrm flipV="1">
            <a:off x="1190625" y="1447800"/>
            <a:ext cx="0" cy="38862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Rettangolo 20"/>
          <p:cNvSpPr/>
          <p:nvPr/>
        </p:nvSpPr>
        <p:spPr>
          <a:xfrm>
            <a:off x="228600" y="5562600"/>
            <a:ext cx="4953000" cy="705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Filling scheme:</a:t>
            </a:r>
            <a:r>
              <a:rPr lang="en-US" sz="1400" dirty="0" smtClean="0">
                <a:solidFill>
                  <a:schemeClr val="tx2"/>
                </a:solidFill>
                <a:latin typeface="Calibri" pitchFamily="34" charset="0"/>
              </a:rPr>
              <a:t> 50ns_1380b+1small_1318_39_1296_144bpi13inj</a:t>
            </a:r>
          </a:p>
          <a:p>
            <a:pPr>
              <a:lnSpc>
                <a:spcPct val="150000"/>
              </a:lnSpc>
            </a:pPr>
            <a:r>
              <a:rPr lang="en-US" sz="1400" dirty="0" smtClean="0">
                <a:solidFill>
                  <a:schemeClr val="tx2"/>
                </a:solidFill>
                <a:latin typeface="Calibri" pitchFamily="34" charset="0"/>
              </a:rPr>
              <a:t>(before last 2 inj. on both beams)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1219200" y="685800"/>
            <a:ext cx="3886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We never have a gap in the beam that is larger than 2</a:t>
            </a:r>
            <a:r>
              <a:rPr lang="el-GR" sz="1400" b="1" dirty="0" smtClean="0">
                <a:solidFill>
                  <a:schemeClr val="tx2"/>
                </a:solidFill>
                <a:latin typeface="Calibri" pitchFamily="34" charset="0"/>
              </a:rPr>
              <a:t>μ</a:t>
            </a:r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s!</a:t>
            </a:r>
            <a:endParaRPr lang="en-US" sz="1400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Arrow Connector 19"/>
          <p:cNvCxnSpPr/>
          <p:nvPr/>
        </p:nvCxnSpPr>
        <p:spPr>
          <a:xfrm flipV="1">
            <a:off x="6118225" y="3352800"/>
            <a:ext cx="0" cy="622300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Rettangolo 31"/>
          <p:cNvSpPr/>
          <p:nvPr/>
        </p:nvSpPr>
        <p:spPr>
          <a:xfrm>
            <a:off x="5410200" y="3886200"/>
            <a:ext cx="3276600" cy="2819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6069" y="3955392"/>
            <a:ext cx="3563131" cy="267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524990"/>
            <a:ext cx="4275757" cy="3208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Hybrid </a:t>
            </a:r>
            <a:r>
              <a:rPr lang="en-US" sz="2400" b="1" dirty="0" err="1" smtClean="0">
                <a:solidFill>
                  <a:schemeClr val="tx2"/>
                </a:solidFill>
                <a:latin typeface="Calibri" pitchFamily="34" charset="0"/>
              </a:rPr>
              <a:t>spacings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po 16"/>
          <p:cNvGrpSpPr/>
          <p:nvPr/>
        </p:nvGrpSpPr>
        <p:grpSpPr>
          <a:xfrm>
            <a:off x="152400" y="1676400"/>
            <a:ext cx="4893298" cy="3633402"/>
            <a:chOff x="990600" y="1066800"/>
            <a:chExt cx="7202462" cy="534801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1066800" y="1066800"/>
              <a:ext cx="7126262" cy="5348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rapezio 8"/>
            <p:cNvSpPr/>
            <p:nvPr/>
          </p:nvSpPr>
          <p:spPr>
            <a:xfrm rot="16200000">
              <a:off x="1714500" y="1028701"/>
              <a:ext cx="228600" cy="304800"/>
            </a:xfrm>
            <a:prstGeom prst="trapezoid">
              <a:avLst>
                <a:gd name="adj" fmla="val 31250"/>
              </a:avLst>
            </a:prstGeom>
            <a:solidFill>
              <a:schemeClr val="bg2">
                <a:lumMod val="5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ttangolo 9"/>
            <p:cNvSpPr/>
            <p:nvPr/>
          </p:nvSpPr>
          <p:spPr>
            <a:xfrm>
              <a:off x="1981200" y="1066801"/>
              <a:ext cx="4648200" cy="23098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apezio 12"/>
            <p:cNvSpPr/>
            <p:nvPr/>
          </p:nvSpPr>
          <p:spPr>
            <a:xfrm rot="5400000" flipH="1">
              <a:off x="6667500" y="1028701"/>
              <a:ext cx="228600" cy="304800"/>
            </a:xfrm>
            <a:prstGeom prst="trapezoid">
              <a:avLst>
                <a:gd name="adj" fmla="val 31250"/>
              </a:avLst>
            </a:prstGeom>
            <a:solidFill>
              <a:schemeClr val="bg2">
                <a:lumMod val="5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ttangolo 14"/>
            <p:cNvSpPr/>
            <p:nvPr/>
          </p:nvSpPr>
          <p:spPr>
            <a:xfrm>
              <a:off x="6934200" y="1143002"/>
              <a:ext cx="685800" cy="825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ttangolo 15"/>
            <p:cNvSpPr/>
            <p:nvPr/>
          </p:nvSpPr>
          <p:spPr>
            <a:xfrm>
              <a:off x="990600" y="1143000"/>
              <a:ext cx="685800" cy="825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ttangolo 21"/>
          <p:cNvSpPr/>
          <p:nvPr/>
        </p:nvSpPr>
        <p:spPr>
          <a:xfrm>
            <a:off x="7924800" y="4114800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  <a:spcAft>
                <a:spcPts val="1200"/>
              </a:spcAft>
            </a:pPr>
            <a:r>
              <a:rPr lang="en-US" sz="1200" b="1" dirty="0" smtClean="0">
                <a:solidFill>
                  <a:schemeClr val="tx2"/>
                </a:solidFill>
                <a:latin typeface="Calibri" pitchFamily="34" charset="0"/>
              </a:rPr>
              <a:t>Detail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6096000" y="3962400"/>
            <a:ext cx="2057400" cy="1645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Connettore 1 28"/>
          <p:cNvCxnSpPr/>
          <p:nvPr/>
        </p:nvCxnSpPr>
        <p:spPr>
          <a:xfrm flipV="1">
            <a:off x="1257300" y="1447800"/>
            <a:ext cx="0" cy="38862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Rettangolo 20"/>
          <p:cNvSpPr/>
          <p:nvPr/>
        </p:nvSpPr>
        <p:spPr>
          <a:xfrm>
            <a:off x="228600" y="5562600"/>
            <a:ext cx="4953000" cy="705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Filling scheme:</a:t>
            </a:r>
            <a:r>
              <a:rPr lang="en-US" sz="1400" dirty="0" smtClean="0">
                <a:solidFill>
                  <a:schemeClr val="tx2"/>
                </a:solidFill>
                <a:latin typeface="Calibri" pitchFamily="34" charset="0"/>
              </a:rPr>
              <a:t> 50ns_1380b+1small_1318_39_1296_144bpi13inj</a:t>
            </a:r>
          </a:p>
          <a:p>
            <a:pPr>
              <a:lnSpc>
                <a:spcPct val="150000"/>
              </a:lnSpc>
            </a:pPr>
            <a:r>
              <a:rPr lang="en-US" sz="1400" dirty="0" smtClean="0">
                <a:solidFill>
                  <a:schemeClr val="tx2"/>
                </a:solidFill>
                <a:latin typeface="Calibri" pitchFamily="34" charset="0"/>
              </a:rPr>
              <a:t>(before last 2 inj. on both beams)</a:t>
            </a:r>
          </a:p>
        </p:txBody>
      </p:sp>
      <p:sp>
        <p:nvSpPr>
          <p:cNvPr id="24" name="Rettangolo 23"/>
          <p:cNvSpPr/>
          <p:nvPr/>
        </p:nvSpPr>
        <p:spPr>
          <a:xfrm>
            <a:off x="1219200" y="685800"/>
            <a:ext cx="3886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We never have a gap in the beam that is larger than 2</a:t>
            </a:r>
            <a:r>
              <a:rPr lang="el-GR" sz="1400" b="1" dirty="0" smtClean="0">
                <a:solidFill>
                  <a:schemeClr val="tx2"/>
                </a:solidFill>
                <a:latin typeface="Calibri" pitchFamily="34" charset="0"/>
              </a:rPr>
              <a:t>μ</a:t>
            </a:r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s!</a:t>
            </a:r>
            <a:endParaRPr lang="en-US" sz="1400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Arrow Connector 19"/>
          <p:cNvCxnSpPr/>
          <p:nvPr/>
        </p:nvCxnSpPr>
        <p:spPr>
          <a:xfrm flipV="1">
            <a:off x="6118225" y="3352800"/>
            <a:ext cx="0" cy="622300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Rettangolo 31"/>
          <p:cNvSpPr/>
          <p:nvPr/>
        </p:nvSpPr>
        <p:spPr>
          <a:xfrm>
            <a:off x="5410200" y="3886200"/>
            <a:ext cx="3276600" cy="2819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6069" y="3955392"/>
            <a:ext cx="3563131" cy="267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524990"/>
            <a:ext cx="4275757" cy="3208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Hybrid </a:t>
            </a:r>
            <a:r>
              <a:rPr lang="en-US" sz="2400" b="1" dirty="0" err="1" smtClean="0">
                <a:solidFill>
                  <a:schemeClr val="tx2"/>
                </a:solidFill>
                <a:latin typeface="Calibri" pitchFamily="34" charset="0"/>
              </a:rPr>
              <a:t>spacings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po 16"/>
          <p:cNvGrpSpPr/>
          <p:nvPr/>
        </p:nvGrpSpPr>
        <p:grpSpPr>
          <a:xfrm>
            <a:off x="152400" y="1676400"/>
            <a:ext cx="4893298" cy="3633402"/>
            <a:chOff x="990600" y="1066800"/>
            <a:chExt cx="7202462" cy="534801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1066800" y="1066800"/>
              <a:ext cx="7126262" cy="5348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rapezio 8"/>
            <p:cNvSpPr/>
            <p:nvPr/>
          </p:nvSpPr>
          <p:spPr>
            <a:xfrm rot="16200000">
              <a:off x="1714500" y="1028701"/>
              <a:ext cx="228600" cy="304800"/>
            </a:xfrm>
            <a:prstGeom prst="trapezoid">
              <a:avLst>
                <a:gd name="adj" fmla="val 31250"/>
              </a:avLst>
            </a:prstGeom>
            <a:solidFill>
              <a:schemeClr val="bg2">
                <a:lumMod val="5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ttangolo 9"/>
            <p:cNvSpPr/>
            <p:nvPr/>
          </p:nvSpPr>
          <p:spPr>
            <a:xfrm>
              <a:off x="1981200" y="1066801"/>
              <a:ext cx="4648200" cy="23098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apezio 12"/>
            <p:cNvSpPr/>
            <p:nvPr/>
          </p:nvSpPr>
          <p:spPr>
            <a:xfrm rot="5400000" flipH="1">
              <a:off x="6667500" y="1028701"/>
              <a:ext cx="228600" cy="304800"/>
            </a:xfrm>
            <a:prstGeom prst="trapezoid">
              <a:avLst>
                <a:gd name="adj" fmla="val 31250"/>
              </a:avLst>
            </a:prstGeom>
            <a:solidFill>
              <a:schemeClr val="bg2">
                <a:lumMod val="5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ttangolo 14"/>
            <p:cNvSpPr/>
            <p:nvPr/>
          </p:nvSpPr>
          <p:spPr>
            <a:xfrm>
              <a:off x="6934200" y="1143002"/>
              <a:ext cx="685800" cy="825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ttangolo 15"/>
            <p:cNvSpPr/>
            <p:nvPr/>
          </p:nvSpPr>
          <p:spPr>
            <a:xfrm>
              <a:off x="990600" y="1143000"/>
              <a:ext cx="685800" cy="825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ttangolo 21"/>
          <p:cNvSpPr/>
          <p:nvPr/>
        </p:nvSpPr>
        <p:spPr>
          <a:xfrm>
            <a:off x="7924800" y="4114800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  <a:spcAft>
                <a:spcPts val="1200"/>
              </a:spcAft>
            </a:pPr>
            <a:r>
              <a:rPr lang="en-US" sz="1200" b="1" dirty="0" smtClean="0">
                <a:solidFill>
                  <a:schemeClr val="tx2"/>
                </a:solidFill>
                <a:latin typeface="Calibri" pitchFamily="34" charset="0"/>
              </a:rPr>
              <a:t>Detail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6096000" y="3962400"/>
            <a:ext cx="2057400" cy="1645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Connettore 1 34"/>
          <p:cNvCxnSpPr/>
          <p:nvPr/>
        </p:nvCxnSpPr>
        <p:spPr>
          <a:xfrm flipV="1">
            <a:off x="1323975" y="1447800"/>
            <a:ext cx="0" cy="38862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Rettangolo 24"/>
          <p:cNvSpPr/>
          <p:nvPr/>
        </p:nvSpPr>
        <p:spPr>
          <a:xfrm>
            <a:off x="228600" y="5562600"/>
            <a:ext cx="4953000" cy="705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Filling scheme:</a:t>
            </a:r>
            <a:r>
              <a:rPr lang="en-US" sz="1400" dirty="0" smtClean="0">
                <a:solidFill>
                  <a:schemeClr val="tx2"/>
                </a:solidFill>
                <a:latin typeface="Calibri" pitchFamily="34" charset="0"/>
              </a:rPr>
              <a:t> 50ns_1380b+1small_1318_39_1296_144bpi13inj</a:t>
            </a:r>
          </a:p>
          <a:p>
            <a:pPr>
              <a:lnSpc>
                <a:spcPct val="150000"/>
              </a:lnSpc>
            </a:pPr>
            <a:r>
              <a:rPr lang="en-US" sz="1400" dirty="0" smtClean="0">
                <a:solidFill>
                  <a:schemeClr val="tx2"/>
                </a:solidFill>
                <a:latin typeface="Calibri" pitchFamily="34" charset="0"/>
              </a:rPr>
              <a:t>(before last 2 inj. on both beams)</a:t>
            </a:r>
          </a:p>
        </p:txBody>
      </p:sp>
      <p:sp>
        <p:nvSpPr>
          <p:cNvPr id="27" name="Rettangolo 26"/>
          <p:cNvSpPr/>
          <p:nvPr/>
        </p:nvSpPr>
        <p:spPr>
          <a:xfrm>
            <a:off x="1219200" y="685800"/>
            <a:ext cx="3886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We never have a gap in the beam that is larger than 2</a:t>
            </a:r>
            <a:r>
              <a:rPr lang="el-GR" sz="1400" b="1" dirty="0" smtClean="0">
                <a:solidFill>
                  <a:schemeClr val="tx2"/>
                </a:solidFill>
                <a:latin typeface="Calibri" pitchFamily="34" charset="0"/>
              </a:rPr>
              <a:t>μ</a:t>
            </a:r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s!</a:t>
            </a:r>
            <a:endParaRPr lang="en-US" sz="1400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Arrow Connector 19"/>
          <p:cNvCxnSpPr/>
          <p:nvPr/>
        </p:nvCxnSpPr>
        <p:spPr>
          <a:xfrm flipV="1">
            <a:off x="6118225" y="3352800"/>
            <a:ext cx="0" cy="622300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Rettangolo 31"/>
          <p:cNvSpPr/>
          <p:nvPr/>
        </p:nvSpPr>
        <p:spPr>
          <a:xfrm>
            <a:off x="5410200" y="3886200"/>
            <a:ext cx="3276600" cy="2819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6069" y="3962400"/>
            <a:ext cx="3563131" cy="267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521208"/>
            <a:ext cx="4275757" cy="3208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Hybrid </a:t>
            </a:r>
            <a:r>
              <a:rPr lang="en-US" sz="2400" b="1" dirty="0" err="1" smtClean="0">
                <a:solidFill>
                  <a:schemeClr val="tx2"/>
                </a:solidFill>
                <a:latin typeface="Calibri" pitchFamily="34" charset="0"/>
              </a:rPr>
              <a:t>spacings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po 16"/>
          <p:cNvGrpSpPr/>
          <p:nvPr/>
        </p:nvGrpSpPr>
        <p:grpSpPr>
          <a:xfrm>
            <a:off x="152400" y="1676400"/>
            <a:ext cx="4893298" cy="3633402"/>
            <a:chOff x="990600" y="1066800"/>
            <a:chExt cx="7202462" cy="534801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1066800" y="1066800"/>
              <a:ext cx="7126262" cy="5348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rapezio 8"/>
            <p:cNvSpPr/>
            <p:nvPr/>
          </p:nvSpPr>
          <p:spPr>
            <a:xfrm rot="16200000">
              <a:off x="1714500" y="1028701"/>
              <a:ext cx="228600" cy="304800"/>
            </a:xfrm>
            <a:prstGeom prst="trapezoid">
              <a:avLst>
                <a:gd name="adj" fmla="val 31250"/>
              </a:avLst>
            </a:prstGeom>
            <a:solidFill>
              <a:schemeClr val="bg2">
                <a:lumMod val="5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ttangolo 9"/>
            <p:cNvSpPr/>
            <p:nvPr/>
          </p:nvSpPr>
          <p:spPr>
            <a:xfrm>
              <a:off x="1981200" y="1066801"/>
              <a:ext cx="4648200" cy="23098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apezio 12"/>
            <p:cNvSpPr/>
            <p:nvPr/>
          </p:nvSpPr>
          <p:spPr>
            <a:xfrm rot="5400000" flipH="1">
              <a:off x="6667500" y="1028701"/>
              <a:ext cx="228600" cy="304800"/>
            </a:xfrm>
            <a:prstGeom prst="trapezoid">
              <a:avLst>
                <a:gd name="adj" fmla="val 31250"/>
              </a:avLst>
            </a:prstGeom>
            <a:solidFill>
              <a:schemeClr val="bg2">
                <a:lumMod val="5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ttangolo 14"/>
            <p:cNvSpPr/>
            <p:nvPr/>
          </p:nvSpPr>
          <p:spPr>
            <a:xfrm>
              <a:off x="6934200" y="1143002"/>
              <a:ext cx="685800" cy="825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ttangolo 15"/>
            <p:cNvSpPr/>
            <p:nvPr/>
          </p:nvSpPr>
          <p:spPr>
            <a:xfrm>
              <a:off x="990600" y="1143000"/>
              <a:ext cx="685800" cy="825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ttangolo 21"/>
          <p:cNvSpPr/>
          <p:nvPr/>
        </p:nvSpPr>
        <p:spPr>
          <a:xfrm>
            <a:off x="7924800" y="4114800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  <a:spcAft>
                <a:spcPts val="1200"/>
              </a:spcAft>
            </a:pPr>
            <a:r>
              <a:rPr lang="en-US" sz="1200" b="1" dirty="0" smtClean="0">
                <a:solidFill>
                  <a:schemeClr val="tx2"/>
                </a:solidFill>
                <a:latin typeface="Calibri" pitchFamily="34" charset="0"/>
              </a:rPr>
              <a:t>Detail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6096000" y="3962400"/>
            <a:ext cx="2057400" cy="1645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Connettore 1 33"/>
          <p:cNvCxnSpPr/>
          <p:nvPr/>
        </p:nvCxnSpPr>
        <p:spPr>
          <a:xfrm flipV="1">
            <a:off x="1390650" y="1447800"/>
            <a:ext cx="0" cy="38862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Rettangolo 20"/>
          <p:cNvSpPr/>
          <p:nvPr/>
        </p:nvSpPr>
        <p:spPr>
          <a:xfrm>
            <a:off x="228600" y="5562600"/>
            <a:ext cx="4953000" cy="705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Filling scheme:</a:t>
            </a:r>
            <a:r>
              <a:rPr lang="en-US" sz="1400" dirty="0" smtClean="0">
                <a:solidFill>
                  <a:schemeClr val="tx2"/>
                </a:solidFill>
                <a:latin typeface="Calibri" pitchFamily="34" charset="0"/>
              </a:rPr>
              <a:t> 50ns_1380b+1small_1318_39_1296_144bpi13inj</a:t>
            </a:r>
          </a:p>
          <a:p>
            <a:pPr>
              <a:lnSpc>
                <a:spcPct val="150000"/>
              </a:lnSpc>
            </a:pPr>
            <a:r>
              <a:rPr lang="en-US" sz="1400" dirty="0" smtClean="0">
                <a:solidFill>
                  <a:schemeClr val="tx2"/>
                </a:solidFill>
                <a:latin typeface="Calibri" pitchFamily="34" charset="0"/>
              </a:rPr>
              <a:t>(before last 2 inj. on both beams)</a:t>
            </a:r>
          </a:p>
        </p:txBody>
      </p:sp>
      <p:sp>
        <p:nvSpPr>
          <p:cNvPr id="24" name="Rettangolo 23"/>
          <p:cNvSpPr/>
          <p:nvPr/>
        </p:nvSpPr>
        <p:spPr>
          <a:xfrm>
            <a:off x="1219200" y="685800"/>
            <a:ext cx="3886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We never have a gap in the beam that is larger than 2</a:t>
            </a:r>
            <a:r>
              <a:rPr lang="el-GR" sz="1400" b="1" dirty="0" smtClean="0">
                <a:solidFill>
                  <a:schemeClr val="tx2"/>
                </a:solidFill>
                <a:latin typeface="Calibri" pitchFamily="34" charset="0"/>
              </a:rPr>
              <a:t>μ</a:t>
            </a:r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s!</a:t>
            </a:r>
            <a:endParaRPr lang="en-US" sz="1400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Arrow Connector 19"/>
          <p:cNvCxnSpPr/>
          <p:nvPr/>
        </p:nvCxnSpPr>
        <p:spPr>
          <a:xfrm flipV="1">
            <a:off x="6118225" y="3352800"/>
            <a:ext cx="0" cy="622300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Rettangolo 31"/>
          <p:cNvSpPr/>
          <p:nvPr/>
        </p:nvSpPr>
        <p:spPr>
          <a:xfrm>
            <a:off x="5410200" y="3886200"/>
            <a:ext cx="3276600" cy="2819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521208"/>
            <a:ext cx="4275757" cy="3208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6069" y="3955392"/>
            <a:ext cx="3563131" cy="267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Hybrid </a:t>
            </a:r>
            <a:r>
              <a:rPr lang="en-US" sz="2400" b="1" dirty="0" err="1" smtClean="0">
                <a:solidFill>
                  <a:schemeClr val="tx2"/>
                </a:solidFill>
                <a:latin typeface="Calibri" pitchFamily="34" charset="0"/>
              </a:rPr>
              <a:t>spacings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po 16"/>
          <p:cNvGrpSpPr/>
          <p:nvPr/>
        </p:nvGrpSpPr>
        <p:grpSpPr>
          <a:xfrm>
            <a:off x="152400" y="1676400"/>
            <a:ext cx="4893298" cy="3633402"/>
            <a:chOff x="990600" y="1066800"/>
            <a:chExt cx="7202462" cy="534801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1066800" y="1066800"/>
              <a:ext cx="7126262" cy="5348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rapezio 8"/>
            <p:cNvSpPr/>
            <p:nvPr/>
          </p:nvSpPr>
          <p:spPr>
            <a:xfrm rot="16200000">
              <a:off x="1714500" y="1028701"/>
              <a:ext cx="228600" cy="304800"/>
            </a:xfrm>
            <a:prstGeom prst="trapezoid">
              <a:avLst>
                <a:gd name="adj" fmla="val 31250"/>
              </a:avLst>
            </a:prstGeom>
            <a:solidFill>
              <a:schemeClr val="bg2">
                <a:lumMod val="5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ttangolo 9"/>
            <p:cNvSpPr/>
            <p:nvPr/>
          </p:nvSpPr>
          <p:spPr>
            <a:xfrm>
              <a:off x="1981200" y="1066801"/>
              <a:ext cx="4648200" cy="23098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apezio 12"/>
            <p:cNvSpPr/>
            <p:nvPr/>
          </p:nvSpPr>
          <p:spPr>
            <a:xfrm rot="5400000" flipH="1">
              <a:off x="6667500" y="1028701"/>
              <a:ext cx="228600" cy="304800"/>
            </a:xfrm>
            <a:prstGeom prst="trapezoid">
              <a:avLst>
                <a:gd name="adj" fmla="val 31250"/>
              </a:avLst>
            </a:prstGeom>
            <a:solidFill>
              <a:schemeClr val="bg2">
                <a:lumMod val="5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ttangolo 14"/>
            <p:cNvSpPr/>
            <p:nvPr/>
          </p:nvSpPr>
          <p:spPr>
            <a:xfrm>
              <a:off x="6934200" y="1143002"/>
              <a:ext cx="685800" cy="825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ttangolo 15"/>
            <p:cNvSpPr/>
            <p:nvPr/>
          </p:nvSpPr>
          <p:spPr>
            <a:xfrm>
              <a:off x="990600" y="1143000"/>
              <a:ext cx="685800" cy="825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ttangolo 21"/>
          <p:cNvSpPr/>
          <p:nvPr/>
        </p:nvSpPr>
        <p:spPr>
          <a:xfrm>
            <a:off x="7924800" y="4114800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  <a:spcAft>
                <a:spcPts val="1200"/>
              </a:spcAft>
            </a:pPr>
            <a:r>
              <a:rPr lang="en-US" sz="1200" b="1" dirty="0" smtClean="0">
                <a:solidFill>
                  <a:schemeClr val="tx2"/>
                </a:solidFill>
                <a:latin typeface="Calibri" pitchFamily="34" charset="0"/>
              </a:rPr>
              <a:t>Detail</a:t>
            </a:r>
          </a:p>
        </p:txBody>
      </p:sp>
      <p:sp>
        <p:nvSpPr>
          <p:cNvPr id="27" name="Rettangolo 26"/>
          <p:cNvSpPr/>
          <p:nvPr/>
        </p:nvSpPr>
        <p:spPr>
          <a:xfrm>
            <a:off x="6096000" y="3962400"/>
            <a:ext cx="2057400" cy="1645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Connettore 1 33"/>
          <p:cNvCxnSpPr/>
          <p:nvPr/>
        </p:nvCxnSpPr>
        <p:spPr>
          <a:xfrm flipV="1">
            <a:off x="1457325" y="1447800"/>
            <a:ext cx="0" cy="38862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Rettangolo 24"/>
          <p:cNvSpPr/>
          <p:nvPr/>
        </p:nvSpPr>
        <p:spPr>
          <a:xfrm>
            <a:off x="228600" y="5562600"/>
            <a:ext cx="4953000" cy="705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Filling scheme:</a:t>
            </a:r>
            <a:r>
              <a:rPr lang="en-US" sz="1400" dirty="0" smtClean="0">
                <a:solidFill>
                  <a:schemeClr val="tx2"/>
                </a:solidFill>
                <a:latin typeface="Calibri" pitchFamily="34" charset="0"/>
              </a:rPr>
              <a:t> 50ns_1380b+1small_1318_39_1296_144bpi13inj</a:t>
            </a:r>
          </a:p>
          <a:p>
            <a:pPr>
              <a:lnSpc>
                <a:spcPct val="150000"/>
              </a:lnSpc>
            </a:pPr>
            <a:r>
              <a:rPr lang="en-US" sz="1400" dirty="0" smtClean="0">
                <a:solidFill>
                  <a:schemeClr val="tx2"/>
                </a:solidFill>
                <a:latin typeface="Calibri" pitchFamily="34" charset="0"/>
              </a:rPr>
              <a:t>(before last 2 inj. on both beams)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1219200" y="685800"/>
            <a:ext cx="3886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We never have a gap in the beam that is larger than 2</a:t>
            </a:r>
            <a:r>
              <a:rPr lang="el-GR" sz="1400" b="1" dirty="0" smtClean="0">
                <a:solidFill>
                  <a:schemeClr val="tx2"/>
                </a:solidFill>
                <a:latin typeface="Calibri" pitchFamily="34" charset="0"/>
              </a:rPr>
              <a:t>μ</a:t>
            </a:r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s!</a:t>
            </a:r>
            <a:endParaRPr lang="en-US" sz="1400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Arrow Connector 19"/>
          <p:cNvCxnSpPr/>
          <p:nvPr/>
        </p:nvCxnSpPr>
        <p:spPr>
          <a:xfrm flipV="1">
            <a:off x="6118225" y="3352800"/>
            <a:ext cx="0" cy="622300"/>
          </a:xfrm>
          <a:prstGeom prst="straightConnector1">
            <a:avLst/>
          </a:prstGeom>
          <a:ln w="28575"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Rettangolo 31"/>
          <p:cNvSpPr/>
          <p:nvPr/>
        </p:nvSpPr>
        <p:spPr>
          <a:xfrm>
            <a:off x="5410200" y="3886200"/>
            <a:ext cx="3276600" cy="2819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6069" y="3955392"/>
            <a:ext cx="3563131" cy="267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521208"/>
            <a:ext cx="4275757" cy="3208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Hybrid </a:t>
            </a:r>
            <a:r>
              <a:rPr lang="en-US" sz="2400" b="1" dirty="0" err="1" smtClean="0">
                <a:solidFill>
                  <a:schemeClr val="tx2"/>
                </a:solidFill>
                <a:latin typeface="Calibri" pitchFamily="34" charset="0"/>
              </a:rPr>
              <a:t>spacings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po 16"/>
          <p:cNvGrpSpPr/>
          <p:nvPr/>
        </p:nvGrpSpPr>
        <p:grpSpPr>
          <a:xfrm>
            <a:off x="152400" y="1676400"/>
            <a:ext cx="4893298" cy="3633402"/>
            <a:chOff x="990600" y="1066800"/>
            <a:chExt cx="7202462" cy="534801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1066800" y="1066800"/>
              <a:ext cx="7126262" cy="5348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rapezio 8"/>
            <p:cNvSpPr/>
            <p:nvPr/>
          </p:nvSpPr>
          <p:spPr>
            <a:xfrm rot="16200000">
              <a:off x="1714500" y="1028701"/>
              <a:ext cx="228600" cy="304800"/>
            </a:xfrm>
            <a:prstGeom prst="trapezoid">
              <a:avLst>
                <a:gd name="adj" fmla="val 31250"/>
              </a:avLst>
            </a:prstGeom>
            <a:solidFill>
              <a:schemeClr val="bg2">
                <a:lumMod val="5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ttangolo 9"/>
            <p:cNvSpPr/>
            <p:nvPr/>
          </p:nvSpPr>
          <p:spPr>
            <a:xfrm>
              <a:off x="1981200" y="1066801"/>
              <a:ext cx="4648200" cy="23098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apezio 12"/>
            <p:cNvSpPr/>
            <p:nvPr/>
          </p:nvSpPr>
          <p:spPr>
            <a:xfrm rot="5400000" flipH="1">
              <a:off x="6667500" y="1028701"/>
              <a:ext cx="228600" cy="304800"/>
            </a:xfrm>
            <a:prstGeom prst="trapezoid">
              <a:avLst>
                <a:gd name="adj" fmla="val 31250"/>
              </a:avLst>
            </a:prstGeom>
            <a:solidFill>
              <a:schemeClr val="bg2">
                <a:lumMod val="5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ttangolo 14"/>
            <p:cNvSpPr/>
            <p:nvPr/>
          </p:nvSpPr>
          <p:spPr>
            <a:xfrm>
              <a:off x="6934200" y="1143002"/>
              <a:ext cx="685800" cy="825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ttangolo 15"/>
            <p:cNvSpPr/>
            <p:nvPr/>
          </p:nvSpPr>
          <p:spPr>
            <a:xfrm>
              <a:off x="990600" y="1143000"/>
              <a:ext cx="685800" cy="825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ttangolo 21"/>
          <p:cNvSpPr/>
          <p:nvPr/>
        </p:nvSpPr>
        <p:spPr>
          <a:xfrm>
            <a:off x="7924800" y="4114800"/>
            <a:ext cx="60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  <a:spcAft>
                <a:spcPts val="1200"/>
              </a:spcAft>
            </a:pPr>
            <a:r>
              <a:rPr lang="en-US" sz="1200" b="1" dirty="0" smtClean="0">
                <a:solidFill>
                  <a:schemeClr val="tx2"/>
                </a:solidFill>
                <a:latin typeface="Calibri" pitchFamily="34" charset="0"/>
              </a:rPr>
              <a:t>Detail</a:t>
            </a:r>
          </a:p>
        </p:txBody>
      </p:sp>
      <p:sp>
        <p:nvSpPr>
          <p:cNvPr id="25" name="Rettangolo 24"/>
          <p:cNvSpPr/>
          <p:nvPr/>
        </p:nvSpPr>
        <p:spPr>
          <a:xfrm>
            <a:off x="6096000" y="3962400"/>
            <a:ext cx="2057400" cy="1645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Connettore 1 26"/>
          <p:cNvCxnSpPr/>
          <p:nvPr/>
        </p:nvCxnSpPr>
        <p:spPr>
          <a:xfrm flipV="1">
            <a:off x="1524000" y="1447800"/>
            <a:ext cx="0" cy="38862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Rettangolo 20"/>
          <p:cNvSpPr/>
          <p:nvPr/>
        </p:nvSpPr>
        <p:spPr>
          <a:xfrm>
            <a:off x="228600" y="5562600"/>
            <a:ext cx="4953000" cy="705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Filling scheme:</a:t>
            </a:r>
            <a:r>
              <a:rPr lang="en-US" sz="1400" dirty="0" smtClean="0">
                <a:solidFill>
                  <a:schemeClr val="tx2"/>
                </a:solidFill>
                <a:latin typeface="Calibri" pitchFamily="34" charset="0"/>
              </a:rPr>
              <a:t> 50ns_1380b+1small_1318_39_1296_144bpi13inj</a:t>
            </a:r>
          </a:p>
          <a:p>
            <a:pPr>
              <a:lnSpc>
                <a:spcPct val="150000"/>
              </a:lnSpc>
            </a:pPr>
            <a:r>
              <a:rPr lang="en-US" sz="1400" dirty="0" smtClean="0">
                <a:solidFill>
                  <a:schemeClr val="tx2"/>
                </a:solidFill>
                <a:latin typeface="Calibri" pitchFamily="34" charset="0"/>
              </a:rPr>
              <a:t>(before last 2 inj. on both beams)</a:t>
            </a:r>
          </a:p>
        </p:txBody>
      </p:sp>
      <p:sp>
        <p:nvSpPr>
          <p:cNvPr id="24" name="Rettangolo 23"/>
          <p:cNvSpPr/>
          <p:nvPr/>
        </p:nvSpPr>
        <p:spPr>
          <a:xfrm>
            <a:off x="1219200" y="685800"/>
            <a:ext cx="3886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We never have a gap in the beam that is larger than 2</a:t>
            </a:r>
            <a:r>
              <a:rPr lang="el-GR" sz="1400" b="1" dirty="0" smtClean="0">
                <a:solidFill>
                  <a:schemeClr val="tx2"/>
                </a:solidFill>
                <a:latin typeface="Calibri" pitchFamily="34" charset="0"/>
              </a:rPr>
              <a:t>μ</a:t>
            </a:r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s!</a:t>
            </a:r>
            <a:endParaRPr lang="en-US" sz="1400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4443" y="2048990"/>
            <a:ext cx="4275757" cy="3208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Hybrid </a:t>
            </a:r>
            <a:r>
              <a:rPr lang="en-US" sz="2400" b="1" dirty="0" err="1" smtClean="0">
                <a:solidFill>
                  <a:schemeClr val="tx2"/>
                </a:solidFill>
                <a:latin typeface="Calibri" pitchFamily="34" charset="0"/>
              </a:rPr>
              <a:t>spacings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po 16"/>
          <p:cNvGrpSpPr/>
          <p:nvPr/>
        </p:nvGrpSpPr>
        <p:grpSpPr>
          <a:xfrm>
            <a:off x="228600" y="1905000"/>
            <a:ext cx="4688052" cy="3481002"/>
            <a:chOff x="990600" y="1066800"/>
            <a:chExt cx="7202462" cy="534801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1066800" y="1066800"/>
              <a:ext cx="7126262" cy="5348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rapezio 8"/>
            <p:cNvSpPr/>
            <p:nvPr/>
          </p:nvSpPr>
          <p:spPr>
            <a:xfrm rot="16200000">
              <a:off x="1714500" y="1028701"/>
              <a:ext cx="228600" cy="304800"/>
            </a:xfrm>
            <a:prstGeom prst="trapezoid">
              <a:avLst>
                <a:gd name="adj" fmla="val 31250"/>
              </a:avLst>
            </a:prstGeom>
            <a:solidFill>
              <a:schemeClr val="bg2">
                <a:lumMod val="5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ttangolo 9"/>
            <p:cNvSpPr/>
            <p:nvPr/>
          </p:nvSpPr>
          <p:spPr>
            <a:xfrm>
              <a:off x="1981200" y="1066801"/>
              <a:ext cx="4648200" cy="23098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apezio 12"/>
            <p:cNvSpPr/>
            <p:nvPr/>
          </p:nvSpPr>
          <p:spPr>
            <a:xfrm rot="5400000" flipH="1">
              <a:off x="6667500" y="1028701"/>
              <a:ext cx="228600" cy="304800"/>
            </a:xfrm>
            <a:prstGeom prst="trapezoid">
              <a:avLst>
                <a:gd name="adj" fmla="val 31250"/>
              </a:avLst>
            </a:prstGeom>
            <a:solidFill>
              <a:schemeClr val="bg2">
                <a:lumMod val="5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ttangolo 14"/>
            <p:cNvSpPr/>
            <p:nvPr/>
          </p:nvSpPr>
          <p:spPr>
            <a:xfrm>
              <a:off x="6934200" y="1143002"/>
              <a:ext cx="685800" cy="825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ttangolo 15"/>
            <p:cNvSpPr/>
            <p:nvPr/>
          </p:nvSpPr>
          <p:spPr>
            <a:xfrm>
              <a:off x="990600" y="1143000"/>
              <a:ext cx="685800" cy="825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1" name="Connettore 1 40"/>
          <p:cNvCxnSpPr/>
          <p:nvPr/>
        </p:nvCxnSpPr>
        <p:spPr>
          <a:xfrm flipV="1">
            <a:off x="1259852" y="1600200"/>
            <a:ext cx="0" cy="38862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Rettangolo 17"/>
          <p:cNvSpPr/>
          <p:nvPr/>
        </p:nvSpPr>
        <p:spPr>
          <a:xfrm>
            <a:off x="1219200" y="863769"/>
            <a:ext cx="7620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50000"/>
              </a:lnSpc>
              <a:spcAft>
                <a:spcPts val="1200"/>
              </a:spcAft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Before the last two injections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(1380 - 288 bunches)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228600" y="5790108"/>
            <a:ext cx="4953000" cy="38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Filling scheme:</a:t>
            </a:r>
            <a:r>
              <a:rPr lang="en-US" sz="1400" dirty="0" smtClean="0">
                <a:solidFill>
                  <a:schemeClr val="tx2"/>
                </a:solidFill>
                <a:latin typeface="Calibri" pitchFamily="34" charset="0"/>
              </a:rPr>
              <a:t> 50ns_1380b+1small_1318_39_1296_144bpi13inj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 descr="log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762000" y="1295400"/>
            <a:ext cx="10583574" cy="5795767"/>
          </a:xfrm>
          <a:prstGeom prst="rect">
            <a:avLst/>
          </a:prstGeom>
        </p:spPr>
      </p:pic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Hybrid </a:t>
            </a:r>
            <a:r>
              <a:rPr lang="en-US" sz="2400" b="1" dirty="0" err="1" smtClean="0">
                <a:solidFill>
                  <a:schemeClr val="tx2"/>
                </a:solidFill>
                <a:latin typeface="Calibri" pitchFamily="34" charset="0"/>
              </a:rPr>
              <a:t>spacings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: realistic situation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3" name="Gruppo 9"/>
          <p:cNvGrpSpPr/>
          <p:nvPr/>
        </p:nvGrpSpPr>
        <p:grpSpPr>
          <a:xfrm>
            <a:off x="609600" y="1016169"/>
            <a:ext cx="8153400" cy="660231"/>
            <a:chOff x="609600" y="1778169"/>
            <a:chExt cx="8153400" cy="660231"/>
          </a:xfrm>
        </p:grpSpPr>
        <p:sp>
          <p:nvSpPr>
            <p:cNvPr id="13" name="Rettangolo 79"/>
            <p:cNvSpPr/>
            <p:nvPr/>
          </p:nvSpPr>
          <p:spPr>
            <a:xfrm>
              <a:off x="609600" y="1778169"/>
              <a:ext cx="3505200" cy="2402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Hybrid 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spacings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5" name="Rettangolo 79"/>
            <p:cNvSpPr/>
            <p:nvPr/>
          </p:nvSpPr>
          <p:spPr>
            <a:xfrm>
              <a:off x="4114800" y="1778169"/>
              <a:ext cx="2743200" cy="24021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50ns beam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8" name="Rettangolo 17"/>
            <p:cNvSpPr/>
            <p:nvPr/>
          </p:nvSpPr>
          <p:spPr>
            <a:xfrm>
              <a:off x="609600" y="1976735"/>
              <a:ext cx="81534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>
                <a:lnSpc>
                  <a:spcPct val="150000"/>
                </a:lnSpc>
                <a:spcAft>
                  <a:spcPts val="1200"/>
                </a:spcAft>
              </a:pPr>
              <a:r>
                <a:rPr lang="en-US" sz="1600" b="1" dirty="0" smtClean="0">
                  <a:solidFill>
                    <a:schemeClr val="tx2"/>
                  </a:solidFill>
                  <a:latin typeface="Calibri" pitchFamily="34" charset="0"/>
                </a:rPr>
                <a:t>Before the last two injections </a:t>
              </a:r>
              <a:r>
                <a:rPr lang="en-US" sz="1600" dirty="0" smtClean="0">
                  <a:solidFill>
                    <a:schemeClr val="tx2"/>
                  </a:solidFill>
                  <a:latin typeface="Calibri" pitchFamily="34" charset="0"/>
                </a:rPr>
                <a:t>(1380 - 288 bunches per beam)</a:t>
              </a:r>
            </a:p>
          </p:txBody>
        </p:sp>
      </p:grpSp>
      <p:sp>
        <p:nvSpPr>
          <p:cNvPr id="19" name="Rettangolo 79"/>
          <p:cNvSpPr/>
          <p:nvPr/>
        </p:nvSpPr>
        <p:spPr>
          <a:xfrm>
            <a:off x="6858000" y="1019175"/>
            <a:ext cx="1524000" cy="2402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Hybrid </a:t>
            </a:r>
            <a:r>
              <a:rPr lang="en-US" sz="1600" dirty="0" err="1" smtClean="0">
                <a:solidFill>
                  <a:schemeClr val="tx1"/>
                </a:solidFill>
              </a:rPr>
              <a:t>spacings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381000" y="1828800"/>
            <a:ext cx="17526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50000"/>
              </a:lnSpc>
              <a:spcAft>
                <a:spcPts val="1200"/>
              </a:spcAft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SEY 1.6</a:t>
            </a:r>
            <a:endParaRPr lang="en-US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21" name="Connettore 1 20"/>
          <p:cNvCxnSpPr/>
          <p:nvPr/>
        </p:nvCxnSpPr>
        <p:spPr>
          <a:xfrm>
            <a:off x="609600" y="4800600"/>
            <a:ext cx="8229600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Rettangolo 25"/>
          <p:cNvSpPr/>
          <p:nvPr/>
        </p:nvSpPr>
        <p:spPr>
          <a:xfrm>
            <a:off x="1905000" y="4812268"/>
            <a:ext cx="1718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No multipacting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4443" y="2048990"/>
            <a:ext cx="4275757" cy="3208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2830" y="1912620"/>
            <a:ext cx="4632070" cy="347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Hybrid </a:t>
            </a:r>
            <a:r>
              <a:rPr lang="en-US" sz="2400" b="1" dirty="0" err="1" smtClean="0">
                <a:solidFill>
                  <a:schemeClr val="tx2"/>
                </a:solidFill>
                <a:latin typeface="Calibri" pitchFamily="34" charset="0"/>
              </a:rPr>
              <a:t>spacings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po 16"/>
          <p:cNvGrpSpPr/>
          <p:nvPr/>
        </p:nvGrpSpPr>
        <p:grpSpPr>
          <a:xfrm>
            <a:off x="228600" y="1905003"/>
            <a:ext cx="4315048" cy="150345"/>
            <a:chOff x="990600" y="1066801"/>
            <a:chExt cx="6629400" cy="230981"/>
          </a:xfrm>
        </p:grpSpPr>
        <p:sp>
          <p:nvSpPr>
            <p:cNvPr id="9" name="Trapezio 8"/>
            <p:cNvSpPr/>
            <p:nvPr/>
          </p:nvSpPr>
          <p:spPr>
            <a:xfrm rot="16200000">
              <a:off x="1714500" y="1028701"/>
              <a:ext cx="228600" cy="304800"/>
            </a:xfrm>
            <a:prstGeom prst="trapezoid">
              <a:avLst>
                <a:gd name="adj" fmla="val 31250"/>
              </a:avLst>
            </a:prstGeom>
            <a:solidFill>
              <a:schemeClr val="bg2">
                <a:lumMod val="5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ttangolo 9"/>
            <p:cNvSpPr/>
            <p:nvPr/>
          </p:nvSpPr>
          <p:spPr>
            <a:xfrm>
              <a:off x="1981200" y="1066801"/>
              <a:ext cx="4648200" cy="23098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apezio 12"/>
            <p:cNvSpPr/>
            <p:nvPr/>
          </p:nvSpPr>
          <p:spPr>
            <a:xfrm rot="5400000" flipH="1">
              <a:off x="6667500" y="1028701"/>
              <a:ext cx="228600" cy="304800"/>
            </a:xfrm>
            <a:prstGeom prst="trapezoid">
              <a:avLst>
                <a:gd name="adj" fmla="val 31250"/>
              </a:avLst>
            </a:prstGeom>
            <a:solidFill>
              <a:schemeClr val="bg2">
                <a:lumMod val="5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ttangolo 14"/>
            <p:cNvSpPr/>
            <p:nvPr/>
          </p:nvSpPr>
          <p:spPr>
            <a:xfrm>
              <a:off x="6934200" y="1143002"/>
              <a:ext cx="685800" cy="825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ttangolo 15"/>
            <p:cNvSpPr/>
            <p:nvPr/>
          </p:nvSpPr>
          <p:spPr>
            <a:xfrm>
              <a:off x="990600" y="1143000"/>
              <a:ext cx="685800" cy="825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1" name="Connettore 1 40"/>
          <p:cNvCxnSpPr/>
          <p:nvPr/>
        </p:nvCxnSpPr>
        <p:spPr>
          <a:xfrm flipV="1">
            <a:off x="1259852" y="1600200"/>
            <a:ext cx="0" cy="38862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Rettangolo 19"/>
          <p:cNvSpPr/>
          <p:nvPr/>
        </p:nvSpPr>
        <p:spPr>
          <a:xfrm>
            <a:off x="1219200" y="863769"/>
            <a:ext cx="7620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50000"/>
              </a:lnSpc>
              <a:spcAft>
                <a:spcPts val="1200"/>
              </a:spcAft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At the end of injection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(1380 bunches)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228600" y="5790108"/>
            <a:ext cx="4953000" cy="38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 smtClean="0">
                <a:solidFill>
                  <a:schemeClr val="tx2"/>
                </a:solidFill>
                <a:latin typeface="Calibri" pitchFamily="34" charset="0"/>
              </a:rPr>
              <a:t>Filling scheme:</a:t>
            </a:r>
            <a:r>
              <a:rPr lang="en-US" sz="1400" dirty="0" smtClean="0">
                <a:solidFill>
                  <a:schemeClr val="tx2"/>
                </a:solidFill>
                <a:latin typeface="Calibri" pitchFamily="34" charset="0"/>
              </a:rPr>
              <a:t> 50ns_1380b+1small_1318_39_1296_144bpi13inj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19138" y="2273469"/>
            <a:ext cx="10582276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Hybrid </a:t>
            </a:r>
            <a:r>
              <a:rPr lang="en-US" sz="2400" b="1" dirty="0" err="1" smtClean="0">
                <a:solidFill>
                  <a:schemeClr val="tx2"/>
                </a:solidFill>
                <a:latin typeface="Calibri" pitchFamily="34" charset="0"/>
              </a:rPr>
              <a:t>spacings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: </a:t>
            </a:r>
            <a:r>
              <a:rPr lang="en-US" sz="2400" b="1" dirty="0" err="1" smtClean="0">
                <a:solidFill>
                  <a:schemeClr val="tx2"/>
                </a:solidFill>
                <a:latin typeface="Calibri" pitchFamily="34" charset="0"/>
              </a:rPr>
              <a:t>multiturn</a:t>
            </a: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 effect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Connettore 1 20"/>
          <p:cNvCxnSpPr/>
          <p:nvPr/>
        </p:nvCxnSpPr>
        <p:spPr>
          <a:xfrm flipV="1">
            <a:off x="4686300" y="2590800"/>
            <a:ext cx="0" cy="414037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19"/>
          <p:cNvCxnSpPr/>
          <p:nvPr/>
        </p:nvCxnSpPr>
        <p:spPr>
          <a:xfrm flipH="1">
            <a:off x="533400" y="6426369"/>
            <a:ext cx="4114800" cy="0"/>
          </a:xfrm>
          <a:prstGeom prst="straightConnector1">
            <a:avLst/>
          </a:prstGeom>
          <a:ln w="28575">
            <a:headEnd type="stealth" w="lg" len="lg"/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19"/>
          <p:cNvCxnSpPr/>
          <p:nvPr/>
        </p:nvCxnSpPr>
        <p:spPr>
          <a:xfrm flipH="1">
            <a:off x="4724400" y="6426369"/>
            <a:ext cx="4114800" cy="0"/>
          </a:xfrm>
          <a:prstGeom prst="straightConnector1">
            <a:avLst/>
          </a:prstGeom>
          <a:ln w="28575">
            <a:headEnd type="stealth" w="lg" len="lg"/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Rettangolo 29"/>
          <p:cNvSpPr/>
          <p:nvPr/>
        </p:nvSpPr>
        <p:spPr>
          <a:xfrm>
            <a:off x="609600" y="6350169"/>
            <a:ext cx="40386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50000"/>
              </a:lnSpc>
              <a:spcAft>
                <a:spcPts val="1200"/>
              </a:spcAft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1</a:t>
            </a:r>
            <a:r>
              <a:rPr lang="en-US" b="1" baseline="30000" dirty="0" smtClean="0">
                <a:solidFill>
                  <a:schemeClr val="tx2"/>
                </a:solidFill>
                <a:latin typeface="Calibri" pitchFamily="34" charset="0"/>
              </a:rPr>
              <a:t>st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 turn</a:t>
            </a:r>
            <a:endParaRPr lang="en-US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2" name="Rettangolo 31"/>
          <p:cNvSpPr/>
          <p:nvPr/>
        </p:nvSpPr>
        <p:spPr>
          <a:xfrm>
            <a:off x="4724400" y="6350169"/>
            <a:ext cx="40386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50000"/>
              </a:lnSpc>
              <a:spcAft>
                <a:spcPts val="1200"/>
              </a:spcAft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2</a:t>
            </a:r>
            <a:r>
              <a:rPr lang="en-US" b="1" baseline="30000" dirty="0" smtClean="0">
                <a:solidFill>
                  <a:schemeClr val="tx2"/>
                </a:solidFill>
                <a:latin typeface="Calibri" pitchFamily="34" charset="0"/>
              </a:rPr>
              <a:t>nd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  turn</a:t>
            </a:r>
            <a:endParaRPr lang="en-US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3" name="Gruppo 39"/>
          <p:cNvGrpSpPr/>
          <p:nvPr/>
        </p:nvGrpSpPr>
        <p:grpSpPr>
          <a:xfrm>
            <a:off x="609600" y="1016169"/>
            <a:ext cx="8153400" cy="660231"/>
            <a:chOff x="609600" y="1778169"/>
            <a:chExt cx="8153400" cy="660231"/>
          </a:xfrm>
        </p:grpSpPr>
        <p:sp>
          <p:nvSpPr>
            <p:cNvPr id="20" name="Rettangolo 79"/>
            <p:cNvSpPr/>
            <p:nvPr/>
          </p:nvSpPr>
          <p:spPr>
            <a:xfrm>
              <a:off x="609600" y="1778169"/>
              <a:ext cx="1981200" cy="2402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Hybrid 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spacings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6" name="Rettangolo 79"/>
            <p:cNvSpPr/>
            <p:nvPr/>
          </p:nvSpPr>
          <p:spPr>
            <a:xfrm>
              <a:off x="2590800" y="1778169"/>
              <a:ext cx="2057400" cy="24021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50ns beam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7" name="Rettangolo 79"/>
            <p:cNvSpPr/>
            <p:nvPr/>
          </p:nvSpPr>
          <p:spPr>
            <a:xfrm>
              <a:off x="4724400" y="1778169"/>
              <a:ext cx="1981200" cy="2402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Hybrid 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spacings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8" name="Rettangolo 79"/>
            <p:cNvSpPr/>
            <p:nvPr/>
          </p:nvSpPr>
          <p:spPr>
            <a:xfrm>
              <a:off x="6705600" y="1778169"/>
              <a:ext cx="2057400" cy="24021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50ns beam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4" name="Rettangolo 33"/>
            <p:cNvSpPr/>
            <p:nvPr/>
          </p:nvSpPr>
          <p:spPr>
            <a:xfrm>
              <a:off x="609600" y="1976735"/>
              <a:ext cx="81534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>
                <a:lnSpc>
                  <a:spcPct val="150000"/>
                </a:lnSpc>
                <a:spcAft>
                  <a:spcPts val="1200"/>
                </a:spcAft>
              </a:pPr>
              <a:r>
                <a:rPr lang="en-US" sz="1600" b="1" dirty="0" smtClean="0">
                  <a:solidFill>
                    <a:schemeClr val="tx2"/>
                  </a:solidFill>
                  <a:latin typeface="Calibri" pitchFamily="34" charset="0"/>
                </a:rPr>
                <a:t>Before the last two injections </a:t>
              </a:r>
              <a:r>
                <a:rPr lang="en-US" sz="1600" dirty="0" smtClean="0">
                  <a:solidFill>
                    <a:schemeClr val="tx2"/>
                  </a:solidFill>
                  <a:latin typeface="Calibri" pitchFamily="34" charset="0"/>
                </a:rPr>
                <a:t>(1380 - 288 bunches per beam)</a:t>
              </a:r>
            </a:p>
          </p:txBody>
        </p:sp>
      </p:grpSp>
      <p:grpSp>
        <p:nvGrpSpPr>
          <p:cNvPr id="4" name="Gruppo 40"/>
          <p:cNvGrpSpPr/>
          <p:nvPr/>
        </p:nvGrpSpPr>
        <p:grpSpPr>
          <a:xfrm>
            <a:off x="609600" y="1748135"/>
            <a:ext cx="8153400" cy="690265"/>
            <a:chOff x="609600" y="1066800"/>
            <a:chExt cx="8153400" cy="690265"/>
          </a:xfrm>
        </p:grpSpPr>
        <p:sp>
          <p:nvSpPr>
            <p:cNvPr id="33" name="Rettangolo 79"/>
            <p:cNvSpPr/>
            <p:nvPr/>
          </p:nvSpPr>
          <p:spPr>
            <a:xfrm>
              <a:off x="609600" y="1066800"/>
              <a:ext cx="4038600" cy="240213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Hybrid 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spacings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5" name="Rettangolo 34"/>
            <p:cNvSpPr/>
            <p:nvPr/>
          </p:nvSpPr>
          <p:spPr>
            <a:xfrm>
              <a:off x="609600" y="1295400"/>
              <a:ext cx="81534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>
                <a:lnSpc>
                  <a:spcPct val="150000"/>
                </a:lnSpc>
                <a:spcAft>
                  <a:spcPts val="1200"/>
                </a:spcAft>
              </a:pPr>
              <a:r>
                <a:rPr lang="en-US" sz="1600" b="1" dirty="0" smtClean="0">
                  <a:solidFill>
                    <a:schemeClr val="tx2"/>
                  </a:solidFill>
                  <a:latin typeface="Calibri" pitchFamily="34" charset="0"/>
                </a:rPr>
                <a:t>At the end </a:t>
              </a:r>
              <a:r>
                <a:rPr lang="en-US" sz="1600" b="1" smtClean="0">
                  <a:solidFill>
                    <a:schemeClr val="tx2"/>
                  </a:solidFill>
                  <a:latin typeface="Calibri" pitchFamily="34" charset="0"/>
                </a:rPr>
                <a:t>of injection </a:t>
              </a:r>
              <a:r>
                <a:rPr lang="en-US" sz="1600" smtClean="0">
                  <a:solidFill>
                    <a:schemeClr val="tx2"/>
                  </a:solidFill>
                  <a:latin typeface="Calibri" pitchFamily="34" charset="0"/>
                </a:rPr>
                <a:t>(</a:t>
              </a:r>
              <a:r>
                <a:rPr lang="en-US" sz="1600" dirty="0" smtClean="0">
                  <a:solidFill>
                    <a:schemeClr val="tx2"/>
                  </a:solidFill>
                  <a:latin typeface="Calibri" pitchFamily="34" charset="0"/>
                </a:rPr>
                <a:t>1380 bunches per beam)</a:t>
              </a:r>
            </a:p>
          </p:txBody>
        </p:sp>
        <p:sp>
          <p:nvSpPr>
            <p:cNvPr id="36" name="Rettangolo 79"/>
            <p:cNvSpPr/>
            <p:nvPr/>
          </p:nvSpPr>
          <p:spPr>
            <a:xfrm>
              <a:off x="4724400" y="1066800"/>
              <a:ext cx="4038600" cy="240213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Hybrid 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spacings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3" name="Rettangolo 22"/>
          <p:cNvSpPr/>
          <p:nvPr/>
        </p:nvSpPr>
        <p:spPr>
          <a:xfrm>
            <a:off x="7391400" y="2590800"/>
            <a:ext cx="17526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50000"/>
              </a:lnSpc>
              <a:spcAft>
                <a:spcPts val="1200"/>
              </a:spcAft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SEY 1.6</a:t>
            </a:r>
            <a:endParaRPr lang="en-US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t="4849" b="35758"/>
          <a:stretch>
            <a:fillRect/>
          </a:stretch>
        </p:blipFill>
        <p:spPr bwMode="auto">
          <a:xfrm>
            <a:off x="-304800" y="1066800"/>
            <a:ext cx="9753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Simulation approach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143000" y="533400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0838" lvl="1" indent="-350838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The entire beam with measured </a:t>
            </a:r>
            <a:r>
              <a:rPr lang="en-US" sz="1600" b="1" dirty="0" smtClean="0">
                <a:solidFill>
                  <a:schemeClr val="tx2"/>
                </a:solidFill>
                <a:latin typeface="Calibri" pitchFamily="34" charset="0"/>
              </a:rPr>
              <a:t>bunch intensities and bunch lengths 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has been simulated: 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7086600" y="1981200"/>
            <a:ext cx="1295400" cy="42344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/>
          <a:p>
            <a:pPr marL="350838" lvl="1" indent="-350838" algn="ctr">
              <a:lnSpc>
                <a:spcPct val="150000"/>
              </a:lnSpc>
              <a:spcAft>
                <a:spcPts val="1200"/>
              </a:spcAft>
            </a:pPr>
            <a:r>
              <a:rPr lang="en-US" sz="1600" b="1" dirty="0" smtClean="0">
                <a:solidFill>
                  <a:schemeClr val="tx2"/>
                </a:solidFill>
                <a:latin typeface="Calibri" pitchFamily="34" charset="0"/>
              </a:rPr>
              <a:t>From FBCT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7086600" y="3886200"/>
            <a:ext cx="1295400" cy="42344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/>
          <a:p>
            <a:pPr marL="350838" lvl="1" indent="-350838" algn="ctr">
              <a:lnSpc>
                <a:spcPct val="150000"/>
              </a:lnSpc>
              <a:spcAft>
                <a:spcPts val="1200"/>
              </a:spcAft>
            </a:pPr>
            <a:r>
              <a:rPr lang="en-US" sz="1600" b="1" dirty="0" smtClean="0">
                <a:solidFill>
                  <a:schemeClr val="tx2"/>
                </a:solidFill>
                <a:latin typeface="Calibri" pitchFamily="34" charset="0"/>
              </a:rPr>
              <a:t>From BQM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Conclusions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5" name="Rettangolo 34"/>
          <p:cNvSpPr/>
          <p:nvPr/>
        </p:nvSpPr>
        <p:spPr>
          <a:xfrm>
            <a:off x="304800" y="1366897"/>
            <a:ext cx="8534400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A multi-turn buildup is possible in common pipes</a:t>
            </a:r>
          </a:p>
          <a:p>
            <a:pPr marL="342900" lvl="1" indent="-3429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Only qualitative benchmarking was possible (not many observables available)</a:t>
            </a:r>
          </a:p>
          <a:p>
            <a:pPr marL="342900" lvl="1" indent="-3429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The transverse displacement of the two beams seems to have an effect (more pressure rise observed after ALICE polarity change) </a:t>
            </a:r>
          </a:p>
          <a:p>
            <a:pPr marL="342900" lvl="1" indent="-3429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The whole chamber is sensitive to </a:t>
            </a:r>
            <a:r>
              <a:rPr lang="en-US" dirty="0" err="1" smtClean="0">
                <a:solidFill>
                  <a:schemeClr val="tx2"/>
                </a:solidFill>
                <a:latin typeface="Calibri" pitchFamily="34" charset="0"/>
              </a:rPr>
              <a:t>ecloud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(localized solenoid is not </a:t>
            </a:r>
            <a:r>
              <a:rPr lang="en-US" smtClean="0">
                <a:solidFill>
                  <a:schemeClr val="tx2"/>
                </a:solidFill>
                <a:latin typeface="Calibri" pitchFamily="34" charset="0"/>
              </a:rPr>
              <a:t>a solution)</a:t>
            </a:r>
            <a:endParaRPr lang="en-US" dirty="0" smtClean="0">
              <a:solidFill>
                <a:schemeClr val="tx2"/>
              </a:solidFill>
              <a:latin typeface="Calibri" pitchFamily="34" charset="0"/>
            </a:endParaRPr>
          </a:p>
          <a:p>
            <a:pPr marL="342900" lvl="1" indent="-3429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endParaRPr lang="en-US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558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0" y="31242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Calibri" pitchFamily="34" charset="0"/>
              </a:rPr>
              <a:t>Thanks for your attention!</a:t>
            </a:r>
            <a:endParaRPr lang="en-US" sz="32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6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9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1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Energy spectrum of impacting electrons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uppo 35"/>
          <p:cNvGrpSpPr/>
          <p:nvPr/>
        </p:nvGrpSpPr>
        <p:grpSpPr>
          <a:xfrm>
            <a:off x="1981200" y="1295400"/>
            <a:ext cx="5638800" cy="4191000"/>
            <a:chOff x="228600" y="1981200"/>
            <a:chExt cx="4470400" cy="33528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8600" y="1981200"/>
              <a:ext cx="4470400" cy="335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8" name="Rettangolo 27"/>
            <p:cNvSpPr/>
            <p:nvPr/>
          </p:nvSpPr>
          <p:spPr>
            <a:xfrm>
              <a:off x="3124200" y="2362200"/>
              <a:ext cx="10280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dirty="0" smtClean="0"/>
                <a:t>δ</a:t>
              </a:r>
              <a:r>
                <a:rPr lang="en-US" baseline="-25000" dirty="0" smtClean="0"/>
                <a:t>max</a:t>
              </a:r>
              <a:r>
                <a:rPr lang="en-US" dirty="0" smtClean="0"/>
                <a:t>=1.5 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t="50000"/>
          <a:stretch>
            <a:fillRect/>
          </a:stretch>
        </p:blipFill>
        <p:spPr bwMode="auto">
          <a:xfrm>
            <a:off x="4267200" y="4495800"/>
            <a:ext cx="5091275" cy="2427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t="50314" b="6918"/>
          <a:stretch>
            <a:fillRect/>
          </a:stretch>
        </p:blipFill>
        <p:spPr bwMode="auto">
          <a:xfrm>
            <a:off x="4267200" y="2424112"/>
            <a:ext cx="5091275" cy="2076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 b="54717"/>
          <a:stretch>
            <a:fillRect/>
          </a:stretch>
        </p:blipFill>
        <p:spPr bwMode="auto">
          <a:xfrm>
            <a:off x="4267200" y="304800"/>
            <a:ext cx="5091275" cy="219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Scrubbing simulation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ttangolo 11"/>
          <p:cNvSpPr/>
          <p:nvPr/>
        </p:nvSpPr>
        <p:spPr>
          <a:xfrm>
            <a:off x="304800" y="5257800"/>
            <a:ext cx="381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0513" lvl="1" indent="-290513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The scrubbing process seems to be too fast</a:t>
            </a:r>
          </a:p>
        </p:txBody>
      </p:sp>
      <p:grpSp>
        <p:nvGrpSpPr>
          <p:cNvPr id="14" name="Gruppo 13"/>
          <p:cNvGrpSpPr/>
          <p:nvPr/>
        </p:nvGrpSpPr>
        <p:grpSpPr>
          <a:xfrm>
            <a:off x="152400" y="1676400"/>
            <a:ext cx="4318000" cy="3238500"/>
            <a:chOff x="152400" y="1676400"/>
            <a:chExt cx="4318000" cy="32385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52400" y="1676400"/>
              <a:ext cx="4318000" cy="3238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Rettangolo 12"/>
            <p:cNvSpPr/>
            <p:nvPr/>
          </p:nvSpPr>
          <p:spPr>
            <a:xfrm>
              <a:off x="685800" y="3733800"/>
              <a:ext cx="3388659" cy="8297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>
                <a:lnSpc>
                  <a:spcPct val="150000"/>
                </a:lnSpc>
              </a:pPr>
              <a:r>
                <a:rPr lang="en-US" sz="1400" b="1" dirty="0" smtClean="0">
                  <a:solidFill>
                    <a:schemeClr val="tx2"/>
                  </a:solidFill>
                  <a:latin typeface="Calibri" pitchFamily="34" charset="0"/>
                </a:rPr>
                <a:t>C. Y. </a:t>
              </a:r>
              <a:r>
                <a:rPr lang="en-US" sz="1400" b="1" dirty="0" err="1" smtClean="0">
                  <a:solidFill>
                    <a:schemeClr val="tx2"/>
                  </a:solidFill>
                  <a:latin typeface="Calibri" pitchFamily="34" charset="0"/>
                </a:rPr>
                <a:t>Vallgren</a:t>
              </a:r>
              <a:r>
                <a:rPr lang="en-US" sz="1400" dirty="0" smtClean="0">
                  <a:solidFill>
                    <a:schemeClr val="tx2"/>
                  </a:solidFill>
                  <a:latin typeface="Calibri" pitchFamily="34" charset="0"/>
                </a:rPr>
                <a:t>, Cu </a:t>
              </a:r>
            </a:p>
            <a:p>
              <a:pPr marL="0" lvl="1">
                <a:lnSpc>
                  <a:spcPct val="150000"/>
                </a:lnSpc>
              </a:pPr>
              <a:r>
                <a:rPr lang="en-US" sz="1400" dirty="0" smtClean="0">
                  <a:solidFill>
                    <a:schemeClr val="tx2"/>
                  </a:solidFill>
                  <a:latin typeface="Calibri" pitchFamily="34" charset="0"/>
                </a:rPr>
                <a:t>measured with e</a:t>
              </a:r>
              <a:r>
                <a:rPr lang="en-US" sz="1400" baseline="30000" dirty="0" smtClean="0">
                  <a:solidFill>
                    <a:schemeClr val="tx2"/>
                  </a:solidFill>
                  <a:latin typeface="Calibri" pitchFamily="34" charset="0"/>
                </a:rPr>
                <a:t>-</a:t>
              </a:r>
              <a:r>
                <a:rPr lang="en-US" sz="1400" dirty="0" smtClean="0">
                  <a:solidFill>
                    <a:schemeClr val="tx2"/>
                  </a:solidFill>
                  <a:latin typeface="Calibri" pitchFamily="34" charset="0"/>
                </a:rPr>
                <a:t> at 500eV  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Remarks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65"/>
          <p:cNvSpPr/>
          <p:nvPr/>
        </p:nvSpPr>
        <p:spPr>
          <a:xfrm>
            <a:off x="609600" y="990600"/>
            <a:ext cx="7812868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000" lvl="1" indent="-449263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The time required to scrub from 1.5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(the point we are now)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to 1.45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(threshold for 25ns)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differs by a factor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5 or 10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from that required to scrub from 1.65 to 1.5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(what we did on 24-25 October) </a:t>
            </a:r>
          </a:p>
          <a:p>
            <a:pPr marL="965200" lvl="2" indent="-449263">
              <a:lnSpc>
                <a:spcPct val="150000"/>
              </a:lnSpc>
              <a:spcAft>
                <a:spcPts val="12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Expectation ~30h (?!)</a:t>
            </a:r>
          </a:p>
          <a:p>
            <a:pPr marL="508000" lvl="1" indent="-449263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If we measure heat load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, we have sufficient dose to continue scrubbing</a:t>
            </a:r>
          </a:p>
          <a:p>
            <a:pPr marL="508000" lvl="1" indent="-449263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At the end only last trains scrub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(long build-up), but we should have a better beam (less losses) and we could try to limit the effect of the abort gap:</a:t>
            </a:r>
          </a:p>
          <a:p>
            <a:pPr marL="1270000" lvl="2" indent="-449263">
              <a:lnSpc>
                <a:spcPct val="150000"/>
              </a:lnSpc>
              <a:spcAft>
                <a:spcPts val="12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Study a better filling pattern (pilot + 12 + 288 + N*(72))</a:t>
            </a:r>
          </a:p>
          <a:p>
            <a:pPr marL="1270000" lvl="2" indent="-449263">
              <a:lnSpc>
                <a:spcPct val="150000"/>
              </a:lnSpc>
              <a:spcAft>
                <a:spcPts val="12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Over-injection (12 + N*72)</a:t>
            </a:r>
          </a:p>
          <a:p>
            <a:pPr marL="1270000" lvl="2" indent="-449263">
              <a:lnSpc>
                <a:spcPct val="150000"/>
              </a:lnSpc>
              <a:spcAft>
                <a:spcPts val="12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Uncaptured beam</a:t>
            </a:r>
          </a:p>
          <a:p>
            <a:pPr marL="508000" lvl="1" indent="-449263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endParaRPr lang="en-US" dirty="0" smtClean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b="54485"/>
          <a:stretch>
            <a:fillRect/>
          </a:stretch>
        </p:blipFill>
        <p:spPr bwMode="auto">
          <a:xfrm>
            <a:off x="4281325" y="304800"/>
            <a:ext cx="50912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 t="51258" b="7233"/>
          <a:stretch>
            <a:fillRect/>
          </a:stretch>
        </p:blipFill>
        <p:spPr bwMode="auto">
          <a:xfrm>
            <a:off x="4281325" y="2453640"/>
            <a:ext cx="5091275" cy="2015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 t="48654" b="-447"/>
          <a:stretch>
            <a:fillRect/>
          </a:stretch>
        </p:blipFill>
        <p:spPr bwMode="auto">
          <a:xfrm>
            <a:off x="4281325" y="4419600"/>
            <a:ext cx="50912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In case we cannot fill the machine…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po 16"/>
          <p:cNvGrpSpPr/>
          <p:nvPr/>
        </p:nvGrpSpPr>
        <p:grpSpPr>
          <a:xfrm>
            <a:off x="0" y="1828800"/>
            <a:ext cx="4267199" cy="3462754"/>
            <a:chOff x="76201" y="1828800"/>
            <a:chExt cx="4267199" cy="3462754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 l="1548"/>
            <a:stretch>
              <a:fillRect/>
            </a:stretch>
          </p:blipFill>
          <p:spPr bwMode="auto">
            <a:xfrm>
              <a:off x="381000" y="1828800"/>
              <a:ext cx="3962400" cy="312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CasellaDiTesto 14"/>
            <p:cNvSpPr txBox="1"/>
            <p:nvPr/>
          </p:nvSpPr>
          <p:spPr>
            <a:xfrm rot="16200000">
              <a:off x="-1088022" y="3221623"/>
              <a:ext cx="2667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 smtClean="0">
                  <a:latin typeface="Times New Roman" pitchFamily="18" charset="0"/>
                  <a:cs typeface="Times New Roman" pitchFamily="18" charset="0"/>
                </a:rPr>
                <a:t>SEY</a:t>
              </a:r>
              <a:r>
                <a:rPr lang="en-US" sz="1600" baseline="-25000" dirty="0" err="1" smtClean="0">
                  <a:latin typeface="Times New Roman" pitchFamily="18" charset="0"/>
                  <a:cs typeface="Times New Roman" pitchFamily="18" charset="0"/>
                </a:rPr>
                <a:t>max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609600" y="4953000"/>
              <a:ext cx="3657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Dose [C/mm</a:t>
              </a:r>
              <a:r>
                <a:rPr lang="en-US" sz="1600" baseline="30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]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Rettangolo 13"/>
          <p:cNvSpPr/>
          <p:nvPr/>
        </p:nvSpPr>
        <p:spPr>
          <a:xfrm>
            <a:off x="304800" y="990600"/>
            <a:ext cx="403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ctr"/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R. </a:t>
            </a:r>
            <a:r>
              <a:rPr lang="en-US" b="1" dirty="0" err="1" smtClean="0">
                <a:solidFill>
                  <a:schemeClr val="tx2"/>
                </a:solidFill>
                <a:latin typeface="Calibri" pitchFamily="34" charset="0"/>
              </a:rPr>
              <a:t>Cimino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, e-cloud meeting 29/07/2011</a:t>
            </a:r>
          </a:p>
          <a:p>
            <a:pPr marL="342900" lvl="1" indent="-342900" algn="ctr"/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(Is it copper??)</a:t>
            </a:r>
          </a:p>
        </p:txBody>
      </p:sp>
      <p:sp>
        <p:nvSpPr>
          <p:cNvPr id="19" name="Ovale 18"/>
          <p:cNvSpPr/>
          <p:nvPr/>
        </p:nvSpPr>
        <p:spPr>
          <a:xfrm>
            <a:off x="1905000" y="2514600"/>
            <a:ext cx="1295400" cy="304800"/>
          </a:xfrm>
          <a:prstGeom prst="ellipse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ttangolo 19"/>
          <p:cNvSpPr/>
          <p:nvPr/>
        </p:nvSpPr>
        <p:spPr>
          <a:xfrm>
            <a:off x="381000" y="5290572"/>
            <a:ext cx="38100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0513" lvl="1" indent="-290513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Seem to </a:t>
            </a: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be consistent with the estimation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obtained from the heat load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Scrubbing simulation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0761"/>
            <a:ext cx="9067800" cy="6715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4669" y="335650"/>
            <a:ext cx="9112469" cy="67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Scrubbing simulation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4669" y="335650"/>
            <a:ext cx="9112469" cy="67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Scrubbing simulation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4669" y="335650"/>
            <a:ext cx="9112469" cy="67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Scrubbing simulation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2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3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33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t="4849" b="3032"/>
          <a:stretch>
            <a:fillRect/>
          </a:stretch>
        </p:blipFill>
        <p:spPr bwMode="auto">
          <a:xfrm>
            <a:off x="-304800" y="1066800"/>
            <a:ext cx="9753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Simulation approach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143000" y="533400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0838" lvl="1" indent="-350838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The entire beam with measured </a:t>
            </a:r>
            <a:r>
              <a:rPr lang="en-US" sz="1600" b="1" dirty="0" smtClean="0">
                <a:solidFill>
                  <a:schemeClr val="tx2"/>
                </a:solidFill>
                <a:latin typeface="Calibri" pitchFamily="34" charset="0"/>
              </a:rPr>
              <a:t>bunch intensities and bunch lengths 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has been simulated: 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7086600" y="1981200"/>
            <a:ext cx="1295400" cy="42344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/>
          <a:p>
            <a:pPr marL="350838" lvl="1" indent="-350838" algn="ctr">
              <a:lnSpc>
                <a:spcPct val="150000"/>
              </a:lnSpc>
              <a:spcAft>
                <a:spcPts val="1200"/>
              </a:spcAft>
            </a:pPr>
            <a:r>
              <a:rPr lang="en-US" sz="1600" b="1" dirty="0" smtClean="0">
                <a:solidFill>
                  <a:schemeClr val="tx2"/>
                </a:solidFill>
                <a:latin typeface="Calibri" pitchFamily="34" charset="0"/>
              </a:rPr>
              <a:t>From FBCT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7086600" y="3886200"/>
            <a:ext cx="1295400" cy="42344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/>
          <a:p>
            <a:pPr marL="350838" lvl="1" indent="-350838" algn="ctr">
              <a:lnSpc>
                <a:spcPct val="150000"/>
              </a:lnSpc>
              <a:spcAft>
                <a:spcPts val="1200"/>
              </a:spcAft>
            </a:pPr>
            <a:r>
              <a:rPr lang="en-US" sz="1600" b="1" dirty="0" smtClean="0">
                <a:solidFill>
                  <a:schemeClr val="tx2"/>
                </a:solidFill>
                <a:latin typeface="Calibri" pitchFamily="34" charset="0"/>
              </a:rPr>
              <a:t>From BQM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447800"/>
            <a:ext cx="533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 b="2728"/>
          <a:stretch>
            <a:fillRect/>
          </a:stretch>
        </p:blipFill>
        <p:spPr bwMode="auto">
          <a:xfrm>
            <a:off x="-304800" y="762000"/>
            <a:ext cx="9753600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Simulation approach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143000" y="533400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0838" lvl="1" indent="-350838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The entire beam with measured </a:t>
            </a:r>
            <a:r>
              <a:rPr lang="en-US" sz="1600" b="1" dirty="0" smtClean="0">
                <a:solidFill>
                  <a:schemeClr val="tx2"/>
                </a:solidFill>
                <a:latin typeface="Calibri" pitchFamily="34" charset="0"/>
              </a:rPr>
              <a:t>bunch intensities and bunch lengths </a:t>
            </a:r>
            <a:r>
              <a:rPr lang="en-US" sz="1600" dirty="0" smtClean="0">
                <a:solidFill>
                  <a:schemeClr val="tx2"/>
                </a:solidFill>
                <a:latin typeface="Calibri" pitchFamily="34" charset="0"/>
              </a:rPr>
              <a:t>has been simulated: 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7086600" y="1981200"/>
            <a:ext cx="1295400" cy="42344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/>
          <a:p>
            <a:pPr marL="350838" lvl="1" indent="-350838" algn="ctr">
              <a:lnSpc>
                <a:spcPct val="150000"/>
              </a:lnSpc>
              <a:spcAft>
                <a:spcPts val="1200"/>
              </a:spcAft>
            </a:pPr>
            <a:r>
              <a:rPr lang="en-US" sz="1600" b="1" dirty="0" smtClean="0">
                <a:solidFill>
                  <a:schemeClr val="tx2"/>
                </a:solidFill>
                <a:latin typeface="Calibri" pitchFamily="34" charset="0"/>
              </a:rPr>
              <a:t>From FBCT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7086600" y="3886200"/>
            <a:ext cx="1295400" cy="42344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 anchorCtr="0">
            <a:spAutoFit/>
          </a:bodyPr>
          <a:lstStyle/>
          <a:p>
            <a:pPr marL="350838" lvl="1" indent="-350838" algn="ctr">
              <a:lnSpc>
                <a:spcPct val="150000"/>
              </a:lnSpc>
              <a:spcAft>
                <a:spcPts val="1200"/>
              </a:spcAft>
            </a:pPr>
            <a:r>
              <a:rPr lang="en-US" sz="1600" b="1" dirty="0" smtClean="0">
                <a:solidFill>
                  <a:schemeClr val="tx2"/>
                </a:solidFill>
                <a:latin typeface="Calibri" pitchFamily="34" charset="0"/>
              </a:rPr>
              <a:t>From BQM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19200" y="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Simulation approach</a:t>
            </a:r>
            <a:endParaRPr lang="en-US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2" name="Gruppo 9"/>
          <p:cNvGrpSpPr/>
          <p:nvPr/>
        </p:nvGrpSpPr>
        <p:grpSpPr>
          <a:xfrm>
            <a:off x="0" y="68882"/>
            <a:ext cx="9144000" cy="921718"/>
            <a:chOff x="0" y="68882"/>
            <a:chExt cx="9144000" cy="921718"/>
          </a:xfrm>
        </p:grpSpPr>
        <p:cxnSp>
          <p:nvCxnSpPr>
            <p:cNvPr id="11" name="Straight Connector 6"/>
            <p:cNvCxnSpPr/>
            <p:nvPr/>
          </p:nvCxnSpPr>
          <p:spPr>
            <a:xfrm>
              <a:off x="1143000" y="457200"/>
              <a:ext cx="80010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Octavio\CERN\cern_logo_whit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456" y="68882"/>
              <a:ext cx="952200" cy="921718"/>
            </a:xfrm>
            <a:prstGeom prst="rect">
              <a:avLst/>
            </a:prstGeom>
            <a:noFill/>
          </p:spPr>
        </p:pic>
        <p:cxnSp>
          <p:nvCxnSpPr>
            <p:cNvPr id="14" name="Straight Connector 6"/>
            <p:cNvCxnSpPr/>
            <p:nvPr/>
          </p:nvCxnSpPr>
          <p:spPr>
            <a:xfrm>
              <a:off x="0" y="457200"/>
              <a:ext cx="152400" cy="0"/>
            </a:xfrm>
            <a:prstGeom prst="line">
              <a:avLst/>
            </a:prstGeom>
            <a:ln w="34925" cap="rnd">
              <a:solidFill>
                <a:srgbClr val="4A7DBA"/>
              </a:solidFill>
              <a:round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ttangolo 41"/>
          <p:cNvSpPr/>
          <p:nvPr/>
        </p:nvSpPr>
        <p:spPr>
          <a:xfrm>
            <a:off x="914400" y="1143000"/>
            <a:ext cx="76200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lnSpc>
                <a:spcPct val="150000"/>
              </a:lnSpc>
              <a:spcAft>
                <a:spcPts val="1200"/>
              </a:spcAft>
            </a:pPr>
            <a:r>
              <a:rPr lang="en-US" sz="2400" b="1" dirty="0" smtClean="0">
                <a:solidFill>
                  <a:schemeClr val="tx2"/>
                </a:solidFill>
                <a:latin typeface="Calibri" pitchFamily="34" charset="0"/>
              </a:rPr>
              <a:t>Assumptions for the benchmarking:</a:t>
            </a:r>
          </a:p>
          <a:p>
            <a:pPr marL="342900" lvl="1" indent="-3429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Uniform SEY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in the chamber’s region interested by multipacting</a:t>
            </a:r>
          </a:p>
          <a:p>
            <a:pPr marL="342900" lvl="1" indent="-3429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Same SEY for the two beams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(The two ‘stories’ are not so different, some crosscheck performed)</a:t>
            </a:r>
          </a:p>
          <a:p>
            <a:pPr marL="342900" lvl="1" indent="-3429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R0=0.7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 (Lower values give unreasonable SEY at the beginning of the scrubbing process. Could be higher!? Try to understand more with next SPS scrubbing run data) </a:t>
            </a:r>
          </a:p>
          <a:p>
            <a:pPr marL="342900" lvl="1" indent="-34290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Calibri" pitchFamily="34" charset="0"/>
              </a:rPr>
              <a:t>No memory effect between turns 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(abort gap + pilot + 12bunches clear residual electrons, suggested by several observables)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7412</TotalTime>
  <Words>2633</Words>
  <Application>Microsoft Office PowerPoint</Application>
  <PresentationFormat>On-screen Show (4:3)</PresentationFormat>
  <Paragraphs>470</Paragraphs>
  <Slides>70</Slides>
  <Notes>61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Tema di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Gianni2</dc:creator>
  <cp:lastModifiedBy>giadarol</cp:lastModifiedBy>
  <cp:revision>355</cp:revision>
  <dcterms:created xsi:type="dcterms:W3CDTF">2011-09-28T13:44:53Z</dcterms:created>
  <dcterms:modified xsi:type="dcterms:W3CDTF">2012-02-28T13:01:20Z</dcterms:modified>
</cp:coreProperties>
</file>