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2" r:id="rId4"/>
    <p:sldId id="261" r:id="rId5"/>
    <p:sldId id="262" r:id="rId6"/>
    <p:sldId id="263" r:id="rId7"/>
    <p:sldId id="293" r:id="rId8"/>
    <p:sldId id="264" r:id="rId9"/>
    <p:sldId id="269" r:id="rId10"/>
    <p:sldId id="265" r:id="rId11"/>
    <p:sldId id="266" r:id="rId12"/>
    <p:sldId id="270" r:id="rId13"/>
    <p:sldId id="294" r:id="rId14"/>
    <p:sldId id="268" r:id="rId15"/>
    <p:sldId id="273" r:id="rId16"/>
    <p:sldId id="271" r:id="rId17"/>
    <p:sldId id="274" r:id="rId18"/>
    <p:sldId id="295" r:id="rId19"/>
    <p:sldId id="291" r:id="rId20"/>
    <p:sldId id="296" r:id="rId21"/>
    <p:sldId id="272" r:id="rId22"/>
    <p:sldId id="275" r:id="rId23"/>
    <p:sldId id="278" r:id="rId24"/>
    <p:sldId id="279" r:id="rId25"/>
    <p:sldId id="280" r:id="rId26"/>
    <p:sldId id="276" r:id="rId27"/>
    <p:sldId id="297" r:id="rId28"/>
    <p:sldId id="277" r:id="rId29"/>
    <p:sldId id="281" r:id="rId30"/>
    <p:sldId id="298" r:id="rId31"/>
    <p:sldId id="282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1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3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0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4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1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3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2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4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5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6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4004-032D-4336-A7F6-3C06C10023FF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C63E-F3F3-4778-A827-5E1F9ACF5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3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72" y="202135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Update on </a:t>
            </a:r>
            <a:r>
              <a:rPr lang="en-GB" sz="3600" b="1" dirty="0">
                <a:solidFill>
                  <a:srgbClr val="0070C0"/>
                </a:solidFill>
              </a:rPr>
              <a:t>e- cloud maps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284984"/>
            <a:ext cx="36724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C. Octavio Dom</a:t>
            </a:r>
            <a:r>
              <a:rPr lang="es-ES_tradnl" sz="2300" dirty="0" err="1" smtClean="0"/>
              <a:t>ínguez</a:t>
            </a:r>
            <a:endParaRPr lang="es-ES_tradnl" sz="23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494290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Thanks to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Gianluigi </a:t>
            </a:r>
            <a:r>
              <a:rPr lang="en-US" dirty="0" smtClean="0"/>
              <a:t>Arduini, Giovanni Iadarola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9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08104" y="-1202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Maps 110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&amp;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100 vs. Map10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61926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Why 2 maps (110&amp;100) instead of only one (10)?     </a:t>
            </a: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depends on how the average density is taken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Is there any physical difference?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principle No </a:t>
            </a:r>
          </a:p>
        </p:txBody>
      </p:sp>
    </p:spTree>
    <p:extLst>
      <p:ext uri="{BB962C8B-B14F-4D97-AF65-F5344CB8AC3E}">
        <p14:creationId xmlns:p14="http://schemas.microsoft.com/office/powerpoint/2010/main" val="22847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08104" y="-1202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Maps 110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&amp;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100 vs. Map10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6192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Why 2 maps (110&amp;100) instead of only one (10)?     </a:t>
            </a: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depends on how the average density is taken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Is there any physical difference?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principle No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Which work better?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08" y="2320075"/>
            <a:ext cx="6156176" cy="4309323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6876256" y="4869160"/>
            <a:ext cx="45719" cy="576064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Brace 3"/>
          <p:cNvSpPr/>
          <p:nvPr/>
        </p:nvSpPr>
        <p:spPr>
          <a:xfrm>
            <a:off x="7092280" y="5085184"/>
            <a:ext cx="45719" cy="504056"/>
          </a:xfrm>
          <a:prstGeom prst="rightBrace">
            <a:avLst/>
          </a:prstGeom>
          <a:ln w="12700">
            <a:solidFill>
              <a:srgbClr val="1503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/>
          <p:cNvSpPr/>
          <p:nvPr/>
        </p:nvSpPr>
        <p:spPr>
          <a:xfrm>
            <a:off x="8604448" y="3645024"/>
            <a:ext cx="45719" cy="1080120"/>
          </a:xfrm>
          <a:prstGeom prst="rightBrace">
            <a:avLst/>
          </a:prstGeom>
          <a:ln w="12700">
            <a:solidFill>
              <a:srgbClr val="1503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/>
          <p:cNvSpPr/>
          <p:nvPr/>
        </p:nvSpPr>
        <p:spPr>
          <a:xfrm>
            <a:off x="8316416" y="3140968"/>
            <a:ext cx="45719" cy="1383671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72200" y="500330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38%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3525026"/>
            <a:ext cx="54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41%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3985203"/>
            <a:ext cx="49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503FD"/>
                </a:solidFill>
              </a:rPr>
              <a:t>38%</a:t>
            </a:r>
            <a:endParaRPr lang="en-GB" sz="1400" dirty="0">
              <a:solidFill>
                <a:srgbClr val="1503F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7999" y="5337662"/>
            <a:ext cx="49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503FD"/>
                </a:solidFill>
              </a:rPr>
              <a:t>35%</a:t>
            </a:r>
            <a:endParaRPr lang="en-GB" sz="1400" dirty="0">
              <a:solidFill>
                <a:srgbClr val="150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08104" y="-1202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Maps 110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&amp;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100 vs. Map10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792088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Why 2 maps (110&amp;100) instead of only one (10)?     </a:t>
            </a: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depends on how the average density is taken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Is there any physical difference?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principle No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Which work better?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They are basically equivalent. Slightly better performance for 110&amp;100</a:t>
            </a:r>
          </a:p>
          <a:p>
            <a:pPr lvl="1" algn="ctr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(All calculations have been done with 110&amp;100)</a:t>
            </a:r>
          </a:p>
        </p:txBody>
      </p:sp>
    </p:spTree>
    <p:extLst>
      <p:ext uri="{BB962C8B-B14F-4D97-AF65-F5344CB8AC3E}">
        <p14:creationId xmlns:p14="http://schemas.microsoft.com/office/powerpoint/2010/main" val="24961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88" y="134018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/>
              <a:t> S</a:t>
            </a:r>
            <a:r>
              <a:rPr lang="en-US" sz="2400" b="1" dirty="0" smtClean="0"/>
              <a:t>ome brief considerations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1.1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and 01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1.2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vs. Map10</a:t>
            </a:r>
          </a:p>
          <a:p>
            <a:pPr lvl="1"/>
            <a:r>
              <a:rPr lang="en-US" sz="2000" b="1" dirty="0" smtClean="0"/>
              <a:t>1.3 Pressure </a:t>
            </a:r>
            <a:r>
              <a:rPr lang="en-US" sz="2000" b="1" dirty="0" smtClean="0"/>
              <a:t>influence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1.4 Conclusions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Different filling schemes for scrubbing optimization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2.1 Warm-warm uncoated straight sections 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2.2 Arcs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2.3 Conclusions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2200" y="309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Pressure influence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2" y="1744214"/>
            <a:ext cx="7035924" cy="49251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306858" y="2452689"/>
            <a:ext cx="1657630" cy="904303"/>
            <a:chOff x="7236296" y="1682805"/>
            <a:chExt cx="1512168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7236296" y="1682805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= 2nTorr</a:t>
              </a:r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20nTorr</a:t>
              </a:r>
              <a:endParaRPr lang="en-GB" sz="1400" dirty="0"/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200nTorr</a:t>
              </a:r>
              <a:endParaRPr lang="en-GB" sz="1400" dirty="0"/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2000nTorr</a:t>
              </a:r>
              <a:endParaRPr lang="en-GB" sz="1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8581344" y="2223973"/>
              <a:ext cx="72008" cy="72008"/>
            </a:xfrm>
            <a:prstGeom prst="ellipse">
              <a:avLst/>
            </a:prstGeom>
            <a:solidFill>
              <a:srgbClr val="0E0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8577782" y="2447554"/>
              <a:ext cx="72008" cy="72008"/>
            </a:xfrm>
            <a:prstGeom prst="ellipse">
              <a:avLst/>
            </a:prstGeom>
            <a:noFill/>
            <a:ln w="12700">
              <a:solidFill>
                <a:srgbClr val="FB1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79541" y="1692732"/>
              <a:ext cx="261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+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87098" y="1898031"/>
              <a:ext cx="261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FF00"/>
                  </a:solidFill>
                </a:rPr>
                <a:t>x</a:t>
              </a:r>
              <a:endParaRPr lang="en-GB" sz="12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3568" y="683404"/>
            <a:ext cx="81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last e-cloud meeting: P</a:t>
            </a:r>
            <a:r>
              <a:rPr lang="en-US" baseline="-25000" dirty="0" smtClean="0"/>
              <a:t>0</a:t>
            </a:r>
            <a:r>
              <a:rPr lang="en-US" dirty="0" smtClean="0"/>
              <a:t> in maps build up is important only in first batches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2200" y="309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Pressure influence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2" y="1744214"/>
            <a:ext cx="7035924" cy="49251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306858" y="2452689"/>
            <a:ext cx="1657630" cy="904303"/>
            <a:chOff x="7236296" y="1682805"/>
            <a:chExt cx="1512168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7236296" y="1682805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= 2nTorr</a:t>
              </a:r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20nTorr</a:t>
              </a:r>
              <a:endParaRPr lang="en-GB" sz="1400" dirty="0"/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200nTorr</a:t>
              </a:r>
              <a:endParaRPr lang="en-GB" sz="1400" dirty="0"/>
            </a:p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r>
                <a:rPr lang="en-US" sz="1400" dirty="0"/>
                <a:t>= </a:t>
              </a:r>
              <a:r>
                <a:rPr lang="en-US" sz="1400" dirty="0" smtClean="0"/>
                <a:t>2000nTorr</a:t>
              </a:r>
              <a:endParaRPr lang="en-GB" sz="1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8581344" y="2223973"/>
              <a:ext cx="72008" cy="72008"/>
            </a:xfrm>
            <a:prstGeom prst="ellipse">
              <a:avLst/>
            </a:prstGeom>
            <a:solidFill>
              <a:srgbClr val="0E0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8577782" y="2447554"/>
              <a:ext cx="72008" cy="72008"/>
            </a:xfrm>
            <a:prstGeom prst="ellipse">
              <a:avLst/>
            </a:prstGeom>
            <a:noFill/>
            <a:ln w="12700">
              <a:solidFill>
                <a:srgbClr val="FB1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79541" y="1692732"/>
              <a:ext cx="261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+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87098" y="1898031"/>
              <a:ext cx="261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FF00"/>
                  </a:solidFill>
                </a:rPr>
                <a:t>x</a:t>
              </a:r>
              <a:endParaRPr lang="en-GB" sz="12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3568" y="683404"/>
            <a:ext cx="81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last e-cloud meeting: P</a:t>
            </a:r>
            <a:r>
              <a:rPr lang="en-US" baseline="-25000" dirty="0" smtClean="0"/>
              <a:t>0</a:t>
            </a:r>
            <a:r>
              <a:rPr lang="en-US" dirty="0" smtClean="0"/>
              <a:t> in maps build up is important only in first batches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820789" y="1203581"/>
            <a:ext cx="550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But: Does P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simulations alter much the maps?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98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2200" y="309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Pressure influence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83404"/>
            <a:ext cx="81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last e-cloud meeting: P</a:t>
            </a:r>
            <a:r>
              <a:rPr lang="en-US" baseline="-25000" dirty="0" smtClean="0"/>
              <a:t>0</a:t>
            </a:r>
            <a:r>
              <a:rPr lang="en-US" dirty="0" smtClean="0"/>
              <a:t> in maps build up is important only in first batches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20789" y="1203581"/>
            <a:ext cx="550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But: Does P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simulations alter much the maps?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3691"/>
            <a:ext cx="7323211" cy="51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2200" y="309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Pressure influence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83404"/>
            <a:ext cx="81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last e-cloud meeting: P</a:t>
            </a:r>
            <a:r>
              <a:rPr lang="en-US" baseline="-25000" dirty="0" smtClean="0"/>
              <a:t>0</a:t>
            </a:r>
            <a:r>
              <a:rPr lang="en-US" dirty="0" smtClean="0"/>
              <a:t> in maps build up is important only in first batches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20788" y="1203581"/>
            <a:ext cx="635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But: Does P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simulations alter much the maps? </a:t>
            </a:r>
            <a:r>
              <a:rPr lang="en-US" sz="2000" dirty="0" smtClean="0">
                <a:solidFill>
                  <a:srgbClr val="FF0000"/>
                </a:solidFill>
              </a:rPr>
              <a:t>Not really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3691"/>
            <a:ext cx="7323211" cy="51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88" y="134018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/>
              <a:t> S</a:t>
            </a:r>
            <a:r>
              <a:rPr lang="en-US" sz="2400" b="1" dirty="0" smtClean="0"/>
              <a:t>ome brief considerations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1.1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and 01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1.2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vs. Map10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1.3 Pressure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</a:p>
          <a:p>
            <a:pPr lvl="1"/>
            <a:r>
              <a:rPr lang="en-US" sz="2000" b="1" dirty="0" smtClean="0"/>
              <a:t>1.4 Conclusions</a:t>
            </a:r>
            <a:endParaRPr lang="en-US" sz="2000" b="1" dirty="0" smtClean="0"/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Different filling schemes for scrubbing optimization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2.1 Warm-warm uncoated straight sections 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2.2 Arcs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2.3 Conclusions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0" y="3093"/>
            <a:ext cx="451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 considerations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- Conclusions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892" y="1052736"/>
            <a:ext cx="841375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Decay maps (10, 110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&amp;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100 and 00) seem to be universal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Build-up maps (01 and 11) are parameter dependence: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- 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Map 01 must be constructed using a same parameter 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set 	    	       changing only </a:t>
            </a:r>
            <a:r>
              <a:rPr lang="en-US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2200" baseline="-25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n-US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- Map 11 is specific for every parameter set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Having one (10) or two maps (110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100) at the beginning of the decay depends on how the bunch-to-bunch average density is calculated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Both options give a similar performance (maybe slightly better with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Using a different initial pressure in the simulations used to infer the maps does not vary much the performance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No need to launch simulations at different P</a:t>
            </a:r>
            <a:r>
              <a:rPr lang="en-US" sz="2200" baseline="-25000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0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88" y="134018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/>
              <a:t> S</a:t>
            </a:r>
            <a:r>
              <a:rPr lang="en-US" sz="2400" b="1" dirty="0" smtClean="0"/>
              <a:t>ome brief considerations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/>
              <a:t>1.1 Maps 110</a:t>
            </a:r>
            <a:r>
              <a:rPr lang="en-US" sz="1400" b="1" dirty="0" smtClean="0"/>
              <a:t>&amp;</a:t>
            </a:r>
            <a:r>
              <a:rPr lang="en-US" sz="2000" b="1" dirty="0" smtClean="0"/>
              <a:t>100 and 01</a:t>
            </a:r>
          </a:p>
          <a:p>
            <a:pPr lvl="1"/>
            <a:r>
              <a:rPr lang="en-US" sz="2000" b="1" dirty="0" smtClean="0"/>
              <a:t>1.2 Maps 110</a:t>
            </a:r>
            <a:r>
              <a:rPr lang="en-US" sz="1400" b="1" dirty="0" smtClean="0"/>
              <a:t>&amp;</a:t>
            </a:r>
            <a:r>
              <a:rPr lang="en-US" sz="2000" b="1" dirty="0" smtClean="0"/>
              <a:t>100 vs. Map10</a:t>
            </a:r>
          </a:p>
          <a:p>
            <a:pPr lvl="1"/>
            <a:r>
              <a:rPr lang="en-US" sz="2000" b="1" dirty="0" smtClean="0"/>
              <a:t>1.3 Pressure </a:t>
            </a:r>
            <a:r>
              <a:rPr lang="en-US" sz="2000" b="1" dirty="0" smtClean="0"/>
              <a:t>influence</a:t>
            </a:r>
          </a:p>
          <a:p>
            <a:pPr lvl="1"/>
            <a:r>
              <a:rPr lang="en-US" sz="2000" b="1" dirty="0" smtClean="0"/>
              <a:t>1.4 Conclusions</a:t>
            </a:r>
            <a:endParaRPr lang="en-US" sz="2000" b="1" dirty="0" smtClean="0"/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 smtClean="0"/>
              <a:t>Different filling schemes for scrubbing optimization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/>
              <a:t>2.1 Warm-warm uncoated straight sections </a:t>
            </a:r>
          </a:p>
          <a:p>
            <a:pPr lvl="1"/>
            <a:r>
              <a:rPr lang="en-US" sz="2000" b="1" dirty="0" smtClean="0"/>
              <a:t>2.2 Arcs</a:t>
            </a:r>
          </a:p>
          <a:p>
            <a:pPr lvl="1"/>
            <a:r>
              <a:rPr lang="en-US" sz="2000" b="1" dirty="0" smtClean="0"/>
              <a:t>2.3 Conclusions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88" y="134018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 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ome brief considerations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1.1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and 01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1.2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vs. Map10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1.3 Pressure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1.4 Conclusions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 smtClean="0"/>
              <a:t>Different filling schemes for scrubbing optimization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/>
              <a:t>2.1 Warm-warm uncoated straight sections 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2.2 Arcs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2.3 Conclusions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4008" y="309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Gauges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892" y="1188035"/>
            <a:ext cx="81525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Default scheme: (72b + 925 ns) x 32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Can we optimize the scrubbing with a different filling scheme?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approach: Check total flux (to get a similar or higher one) and peak flux (trying to minimize it)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Schemes investigated so far: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 batch: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(72b + 925 ns) x 32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Double batch: 	((36b + 12e + 24b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225 ns)x2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+ 925 ns) x18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((48b + 12e + 12b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225 ns)x2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+ 925 ns) x18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(48b + 12e + 12b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225 ns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+ 60b + 12e + 925 ns) x18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((60b + 12e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225 ns)x2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+ 925 ns) x18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Triple batch: 	((36b + 12e + 24b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225 ns)x3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+ 925 ns) x13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((48b + 12e + 12b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225 ns)x3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+ 925 ns) x13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((60b + 12e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225 ns)x3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+ 925 ns) x13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4008" y="309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Gauges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96336" cy="5317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79621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1.4; R=0.3;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=290eV;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1.2∙10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4008" y="309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Gauges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79621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1.4; R=0.3;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=290eV;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1.2∙10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4" y="1238424"/>
            <a:ext cx="7830108" cy="54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4008" y="309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Gauges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79621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1.4; R=0.3;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=290eV;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1.2∙10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150037"/>
            <a:ext cx="7956376" cy="55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4008" y="309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Gauges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79621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1.4; R=0.3;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=290eV;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1.2∙10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5038"/>
            <a:ext cx="7830108" cy="54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4008" y="309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Gauges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1154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1.5; R=0.3;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=290eV;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1.2∙10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8" y="975727"/>
            <a:ext cx="4066206" cy="284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32543"/>
            <a:ext cx="4066206" cy="284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2" y="3873156"/>
            <a:ext cx="4066206" cy="2846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09" y="3978887"/>
            <a:ext cx="4066206" cy="28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88" y="134018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 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ome brief considerations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1.1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and 01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1.2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vs. Map10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1.3 Pressure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1.4 Conclusions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 smtClean="0"/>
              <a:t>Different filling schemes for scrubbing optimization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2.1 Warm-warm uncoated straight sections </a:t>
            </a:r>
          </a:p>
          <a:p>
            <a:pPr lvl="1"/>
            <a:r>
              <a:rPr lang="en-US" sz="2000" b="1" dirty="0" smtClean="0"/>
              <a:t>2.2 Arcs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2.3 Conclusions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4048" y="309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Arcs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1154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1.7; R=0.7;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=330eV;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1.1∙10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0" y="1016904"/>
            <a:ext cx="3869017" cy="27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2951"/>
            <a:ext cx="3869017" cy="2708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92" y="1016904"/>
            <a:ext cx="4145936" cy="2902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60" y="3712274"/>
            <a:ext cx="4145936" cy="29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4048" y="309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Arcs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1154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1.7; R=0.7;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=290eV;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1.1∙10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4570"/>
            <a:ext cx="4223928" cy="2956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4223928" cy="2956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64" y="1023238"/>
            <a:ext cx="4111544" cy="2878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64" y="3901319"/>
            <a:ext cx="4111544" cy="28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88" y="134018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/>
              <a:t> S</a:t>
            </a:r>
            <a:r>
              <a:rPr lang="en-US" sz="2400" b="1" dirty="0" smtClean="0"/>
              <a:t>ome brief considerations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/>
              <a:t>1.1 Maps 110</a:t>
            </a:r>
            <a:r>
              <a:rPr lang="en-US" sz="1400" b="1" dirty="0" smtClean="0"/>
              <a:t>&amp;</a:t>
            </a:r>
            <a:r>
              <a:rPr lang="en-US" sz="2000" b="1" dirty="0" smtClean="0"/>
              <a:t>100 and 01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1.2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vs. Map10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1.3 Pressure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1.4 Conclusions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Different filling schemes for scrubbing optimization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2.1 Warm-warm uncoated straight sections 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2.2 Arcs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2.3 Conclusions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88" y="134018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 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ome brief considerations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1.1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and 01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1.2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vs. Map10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1.3 Pressure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1.4 Conclusions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 smtClean="0"/>
              <a:t>Different filling schemes for scrubbing optimization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2.1 Warm-warm uncoated straight sections 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2.2 Arcs</a:t>
            </a:r>
          </a:p>
          <a:p>
            <a:pPr lvl="1"/>
            <a:r>
              <a:rPr lang="en-US" sz="2000" b="1" dirty="0" smtClean="0"/>
              <a:t>2.3 Conclusions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7944" y="3093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optimization - Conclusions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490" y="1268760"/>
            <a:ext cx="84137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Different parameter sets (</a:t>
            </a:r>
            <a:r>
              <a:rPr lang="en-US" sz="2400" dirty="0" smtClean="0"/>
              <a:t>states </a:t>
            </a:r>
            <a:r>
              <a:rPr lang="en-US" sz="2400" dirty="0" smtClean="0"/>
              <a:t>of the machine) yield to different </a:t>
            </a:r>
            <a:r>
              <a:rPr lang="en-US" sz="2400" dirty="0" smtClean="0"/>
              <a:t>“</a:t>
            </a:r>
            <a:r>
              <a:rPr lang="en-US" sz="2400" dirty="0" smtClean="0"/>
              <a:t>preferred” scheme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 scheme </a:t>
            </a:r>
            <a:r>
              <a:rPr lang="en-US" sz="2400" dirty="0" smtClean="0"/>
              <a:t>((</a:t>
            </a:r>
            <a:r>
              <a:rPr lang="en-US" sz="2400" dirty="0"/>
              <a:t>36b + 12e + 24b + </a:t>
            </a:r>
            <a:r>
              <a:rPr lang="en-US" sz="2400" dirty="0" smtClean="0"/>
              <a:t>225ns)x3 </a:t>
            </a:r>
            <a:r>
              <a:rPr lang="en-US" sz="2400" dirty="0"/>
              <a:t>+ 925 ns) </a:t>
            </a:r>
            <a:r>
              <a:rPr lang="en-US" sz="2400" dirty="0" smtClean="0"/>
              <a:t>x13</a:t>
            </a:r>
            <a:r>
              <a:rPr lang="en-US" sz="2400" dirty="0"/>
              <a:t> </a:t>
            </a:r>
            <a:r>
              <a:rPr lang="en-US" sz="2400" dirty="0" smtClean="0"/>
              <a:t>seems to offer a better performance than the nominal single batch scheme both in terms of integrated dose and peak flux (i.e. less instability)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More schemes have to be investigated to reduce the peak flux while keeping a good integrated flux 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51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2636912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 for your attention!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54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04248" y="-1202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Maps 110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&amp;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100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869471"/>
            <a:ext cx="8388424" cy="5871897"/>
            <a:chOff x="395536" y="869471"/>
            <a:chExt cx="8388424" cy="58718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869471"/>
              <a:ext cx="8388424" cy="587189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789591" y="1404729"/>
              <a:ext cx="2001110" cy="1384995"/>
              <a:chOff x="1763688" y="1196752"/>
              <a:chExt cx="2001110" cy="138499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763688" y="1196752"/>
                <a:ext cx="2001110" cy="1384995"/>
                <a:chOff x="1763688" y="1196752"/>
                <a:chExt cx="2001110" cy="1384995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763688" y="1196752"/>
                  <a:ext cx="2001110" cy="1384995"/>
                  <a:chOff x="1763688" y="1196752"/>
                  <a:chExt cx="2001110" cy="1384995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763688" y="1196752"/>
                    <a:ext cx="1512168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/>
                      <a:t>N</a:t>
                    </a:r>
                    <a:r>
                      <a:rPr lang="en-US" sz="1400" baseline="-25000" dirty="0" err="1" smtClean="0"/>
                      <a:t>b</a:t>
                    </a:r>
                    <a:r>
                      <a:rPr lang="en-US" sz="1400" dirty="0" smtClean="0"/>
                      <a:t> = 0.8∙10</a:t>
                    </a:r>
                    <a:r>
                      <a:rPr lang="en-US" sz="1400" baseline="30000" dirty="0" smtClean="0"/>
                      <a:t>11</a:t>
                    </a:r>
                    <a:r>
                      <a:rPr lang="en-US" sz="1400" dirty="0" smtClean="0"/>
                      <a:t> ppb</a:t>
                    </a:r>
                  </a:p>
                  <a:p>
                    <a:r>
                      <a:rPr lang="en-US" sz="1400" dirty="0" err="1"/>
                      <a:t>N</a:t>
                    </a:r>
                    <a:r>
                      <a:rPr lang="en-US" sz="1400" baseline="-25000" dirty="0" err="1"/>
                      <a:t>b</a:t>
                    </a:r>
                    <a:r>
                      <a:rPr lang="en-US" sz="1400" dirty="0"/>
                      <a:t> = </a:t>
                    </a:r>
                    <a:r>
                      <a:rPr lang="en-US" sz="1400" dirty="0" smtClean="0"/>
                      <a:t>1.1∙</a:t>
                    </a:r>
                    <a:r>
                      <a:rPr lang="en-US" sz="1400" dirty="0"/>
                      <a:t>10</a:t>
                    </a:r>
                    <a:r>
                      <a:rPr lang="en-US" sz="1400" baseline="30000" dirty="0"/>
                      <a:t>11</a:t>
                    </a:r>
                    <a:r>
                      <a:rPr lang="en-US" sz="1400" dirty="0"/>
                      <a:t> ppb</a:t>
                    </a:r>
                  </a:p>
                  <a:p>
                    <a:r>
                      <a:rPr lang="en-US" sz="1400" dirty="0" err="1"/>
                      <a:t>N</a:t>
                    </a:r>
                    <a:r>
                      <a:rPr lang="en-US" sz="1400" baseline="-25000" dirty="0" err="1"/>
                      <a:t>b</a:t>
                    </a:r>
                    <a:r>
                      <a:rPr lang="en-US" sz="1400" dirty="0"/>
                      <a:t> = 1</a:t>
                    </a:r>
                    <a:r>
                      <a:rPr lang="en-US" sz="1400" dirty="0" smtClean="0"/>
                      <a:t>.4∙</a:t>
                    </a:r>
                    <a:r>
                      <a:rPr lang="en-US" sz="1400" dirty="0"/>
                      <a:t>10</a:t>
                    </a:r>
                    <a:r>
                      <a:rPr lang="en-US" sz="1400" baseline="30000" dirty="0"/>
                      <a:t>11</a:t>
                    </a:r>
                    <a:r>
                      <a:rPr lang="en-US" sz="1400" dirty="0"/>
                      <a:t> ppb</a:t>
                    </a:r>
                  </a:p>
                  <a:p>
                    <a:r>
                      <a:rPr lang="en-US" sz="1400" dirty="0" smtClean="0"/>
                      <a:t>Identity map</a:t>
                    </a:r>
                  </a:p>
                  <a:p>
                    <a:r>
                      <a:rPr lang="en-US" sz="1400" dirty="0" smtClean="0"/>
                      <a:t>Fit 110</a:t>
                    </a:r>
                  </a:p>
                  <a:p>
                    <a:r>
                      <a:rPr lang="en-US" sz="1400" dirty="0" smtClean="0"/>
                      <a:t>Fit 100 </a:t>
                    </a:r>
                  </a:p>
                </p:txBody>
              </p: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3253185" y="1750145"/>
                    <a:ext cx="504056" cy="72008"/>
                    <a:chOff x="3253185" y="1750145"/>
                    <a:chExt cx="504056" cy="72008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3253185" y="1786149"/>
                      <a:ext cx="504056" cy="0"/>
                    </a:xfrm>
                    <a:prstGeom prst="line">
                      <a:avLst/>
                    </a:prstGeom>
                    <a:ln>
                      <a:solidFill>
                        <a:srgbClr val="0E02F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3473204" y="1750145"/>
                      <a:ext cx="72008" cy="72008"/>
                    </a:xfrm>
                    <a:prstGeom prst="ellipse">
                      <a:avLst/>
                    </a:prstGeom>
                    <a:solidFill>
                      <a:srgbClr val="0E02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3260742" y="1522569"/>
                    <a:ext cx="504056" cy="72008"/>
                    <a:chOff x="3253185" y="1750145"/>
                    <a:chExt cx="504056" cy="72008"/>
                  </a:xfrm>
                  <a:solidFill>
                    <a:srgbClr val="00FF00"/>
                  </a:solidFill>
                </p:grpSpPr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3253185" y="1786149"/>
                      <a:ext cx="504056" cy="0"/>
                    </a:xfrm>
                    <a:prstGeom prst="line">
                      <a:avLst/>
                    </a:prstGeom>
                    <a:grpFill/>
                    <a:ln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3473204" y="1750145"/>
                      <a:ext cx="72008" cy="7200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3253185" y="1340768"/>
                    <a:ext cx="504056" cy="72008"/>
                    <a:chOff x="3253185" y="1750145"/>
                    <a:chExt cx="504056" cy="72008"/>
                  </a:xfrm>
                </p:grpSpPr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>
                      <a:off x="3253185" y="1786149"/>
                      <a:ext cx="50405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3473204" y="1750145"/>
                      <a:ext cx="72008" cy="7200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260742" y="2011511"/>
                    <a:ext cx="50405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3253185" y="2053291"/>
                  <a:ext cx="504056" cy="276999"/>
                  <a:chOff x="3253185" y="2053291"/>
                  <a:chExt cx="504056" cy="276999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3253185" y="2204864"/>
                    <a:ext cx="504056" cy="0"/>
                  </a:xfrm>
                  <a:prstGeom prst="line">
                    <a:avLst/>
                  </a:prstGeom>
                  <a:ln>
                    <a:solidFill>
                      <a:srgbClr val="FB1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374530" y="2053291"/>
                    <a:ext cx="2613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FB19FF"/>
                        </a:solidFill>
                      </a:rPr>
                      <a:t>x</a:t>
                    </a:r>
                    <a:endParaRPr lang="en-GB" sz="1200" dirty="0">
                      <a:solidFill>
                        <a:srgbClr val="FB19FF"/>
                      </a:solidFill>
                    </a:endParaRPr>
                  </a:p>
                </p:txBody>
              </p: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3253185" y="2383103"/>
                <a:ext cx="504056" cy="72008"/>
                <a:chOff x="3253185" y="2383103"/>
                <a:chExt cx="504056" cy="72008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253185" y="2417720"/>
                  <a:ext cx="504056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3471905" y="2383103"/>
                  <a:ext cx="72008" cy="7200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1259632" y="620688"/>
            <a:ext cx="757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last e-cloud meeting: Maps 110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 need several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be calculated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619672" y="2219978"/>
            <a:ext cx="2520280" cy="607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04248" y="-1202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Maps 110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&amp;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100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4" y="1596752"/>
            <a:ext cx="7452320" cy="52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892" y="796213"/>
            <a:ext cx="838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not only different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err="1" smtClean="0"/>
              <a:t>s</a:t>
            </a:r>
            <a:r>
              <a:rPr lang="en-US" dirty="0" smtClean="0"/>
              <a:t> what generates the maps 110</a:t>
            </a:r>
            <a:r>
              <a:rPr lang="en-US" sz="1400" dirty="0" smtClean="0"/>
              <a:t>&amp;</a:t>
            </a:r>
            <a:r>
              <a:rPr lang="en-US" dirty="0" smtClean="0"/>
              <a:t>100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Any parameter set yields to the same decay maps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34256" y="192486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parameter sets (varying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d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R)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96336" y="-44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Maps 01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892" y="692696"/>
            <a:ext cx="83873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Instead, for map 01 different parameters yield to different curves </a:t>
            </a:r>
            <a:r>
              <a:rPr lang="en-US" dirty="0" smtClean="0">
                <a:sym typeface="Wingdings" pitchFamily="2" charset="2"/>
              </a:rPr>
              <a:t> Different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err="1" smtClean="0"/>
              <a:t>s</a:t>
            </a:r>
            <a:r>
              <a:rPr lang="en-US" dirty="0" smtClean="0"/>
              <a:t> yield to the right map.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4" y="1620907"/>
            <a:ext cx="7308304" cy="5115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3152" y="508518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4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=0.8∙10</a:t>
            </a:r>
            <a:r>
              <a:rPr lang="en-US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5730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4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=1.0∙10</a:t>
            </a:r>
            <a:r>
              <a:rPr lang="en-US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196909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4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=1.2∙10</a:t>
            </a:r>
            <a:r>
              <a:rPr lang="en-US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ppb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076056" y="2204864"/>
            <a:ext cx="1872208" cy="1440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59832" y="3880793"/>
            <a:ext cx="1585714" cy="1276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88" y="134018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/>
              <a:t> S</a:t>
            </a:r>
            <a:r>
              <a:rPr lang="en-US" sz="2400" b="1" dirty="0" smtClean="0"/>
              <a:t>ome brief considerations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1.1 Maps 110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100 and 01</a:t>
            </a:r>
          </a:p>
          <a:p>
            <a:pPr lvl="1"/>
            <a:r>
              <a:rPr lang="en-US" sz="2000" b="1" dirty="0" smtClean="0"/>
              <a:t>1.2 Maps 110</a:t>
            </a:r>
            <a:r>
              <a:rPr lang="en-US" sz="1400" b="1" dirty="0" smtClean="0"/>
              <a:t>&amp;</a:t>
            </a:r>
            <a:r>
              <a:rPr lang="en-US" sz="2000" b="1" dirty="0" smtClean="0"/>
              <a:t>100 vs. Map10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1.3 Pressure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1.4 Conclusions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Different filling schemes for scrubbing optimization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2.1 Warm-warm uncoated straight sections 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2.2 Arcs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2.3 Conclusions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08104" y="-1202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Maps 110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&amp;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100 vs. Map10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Why 2 maps (110&amp;100) instead of only one (10)?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59515" y="3750352"/>
            <a:ext cx="3779912" cy="3024336"/>
            <a:chOff x="395536" y="869471"/>
            <a:chExt cx="8388424" cy="58718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869471"/>
              <a:ext cx="8388424" cy="5871897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789591" y="1404729"/>
              <a:ext cx="2153777" cy="1258359"/>
              <a:chOff x="1763688" y="1196752"/>
              <a:chExt cx="2153777" cy="125835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763688" y="1196752"/>
                <a:ext cx="2153777" cy="1254883"/>
                <a:chOff x="1763688" y="1196752"/>
                <a:chExt cx="2153777" cy="125488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1763688" y="1196752"/>
                  <a:ext cx="2153777" cy="1254883"/>
                  <a:chOff x="1763688" y="1196752"/>
                  <a:chExt cx="2153777" cy="1254883"/>
                </a:xfrm>
              </p:grpSpPr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763688" y="1196752"/>
                    <a:ext cx="1993554" cy="12548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 err="1" smtClean="0"/>
                      <a:t>N</a:t>
                    </a:r>
                    <a:r>
                      <a:rPr lang="en-US" sz="600" baseline="-25000" dirty="0" err="1" smtClean="0"/>
                      <a:t>b</a:t>
                    </a:r>
                    <a:r>
                      <a:rPr lang="en-US" sz="600" dirty="0" smtClean="0"/>
                      <a:t> = 0.8∙10</a:t>
                    </a:r>
                    <a:r>
                      <a:rPr lang="en-US" sz="600" baseline="30000" dirty="0" smtClean="0"/>
                      <a:t>11</a:t>
                    </a:r>
                    <a:r>
                      <a:rPr lang="en-US" sz="600" dirty="0" smtClean="0"/>
                      <a:t> ppb</a:t>
                    </a:r>
                  </a:p>
                  <a:p>
                    <a:r>
                      <a:rPr lang="en-US" sz="600" dirty="0" err="1"/>
                      <a:t>N</a:t>
                    </a:r>
                    <a:r>
                      <a:rPr lang="en-US" sz="600" baseline="-25000" dirty="0" err="1"/>
                      <a:t>b</a:t>
                    </a:r>
                    <a:r>
                      <a:rPr lang="en-US" sz="600" dirty="0"/>
                      <a:t> = </a:t>
                    </a:r>
                    <a:r>
                      <a:rPr lang="en-US" sz="600" dirty="0" smtClean="0"/>
                      <a:t>1.1∙</a:t>
                    </a:r>
                    <a:r>
                      <a:rPr lang="en-US" sz="600" dirty="0"/>
                      <a:t>10</a:t>
                    </a:r>
                    <a:r>
                      <a:rPr lang="en-US" sz="600" baseline="30000" dirty="0"/>
                      <a:t>11</a:t>
                    </a:r>
                    <a:r>
                      <a:rPr lang="en-US" sz="600" dirty="0"/>
                      <a:t> ppb</a:t>
                    </a:r>
                  </a:p>
                  <a:p>
                    <a:r>
                      <a:rPr lang="en-US" sz="600" dirty="0" err="1"/>
                      <a:t>N</a:t>
                    </a:r>
                    <a:r>
                      <a:rPr lang="en-US" sz="600" baseline="-25000" dirty="0" err="1"/>
                      <a:t>b</a:t>
                    </a:r>
                    <a:r>
                      <a:rPr lang="en-US" sz="600" dirty="0"/>
                      <a:t> = 1</a:t>
                    </a:r>
                    <a:r>
                      <a:rPr lang="en-US" sz="600" dirty="0" smtClean="0"/>
                      <a:t>.4∙</a:t>
                    </a:r>
                    <a:r>
                      <a:rPr lang="en-US" sz="600" dirty="0"/>
                      <a:t>10</a:t>
                    </a:r>
                    <a:r>
                      <a:rPr lang="en-US" sz="600" baseline="30000" dirty="0"/>
                      <a:t>11</a:t>
                    </a:r>
                    <a:r>
                      <a:rPr lang="en-US" sz="600" dirty="0"/>
                      <a:t> ppb</a:t>
                    </a:r>
                  </a:p>
                  <a:p>
                    <a:r>
                      <a:rPr lang="en-US" sz="600" dirty="0" smtClean="0"/>
                      <a:t>Identity map</a:t>
                    </a:r>
                  </a:p>
                  <a:p>
                    <a:r>
                      <a:rPr lang="en-US" sz="600" dirty="0" smtClean="0"/>
                      <a:t>Fit 110</a:t>
                    </a:r>
                  </a:p>
                  <a:p>
                    <a:r>
                      <a:rPr lang="en-US" sz="600" dirty="0" smtClean="0"/>
                      <a:t>Fit 100 </a:t>
                    </a:r>
                  </a:p>
                </p:txBody>
              </p: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3405852" y="1750145"/>
                    <a:ext cx="504056" cy="72008"/>
                    <a:chOff x="3405852" y="1750145"/>
                    <a:chExt cx="504056" cy="72008"/>
                  </a:xfrm>
                </p:grpSpPr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3405852" y="1786149"/>
                      <a:ext cx="504056" cy="0"/>
                    </a:xfrm>
                    <a:prstGeom prst="line">
                      <a:avLst/>
                    </a:prstGeom>
                    <a:ln>
                      <a:solidFill>
                        <a:srgbClr val="0E02F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625871" y="1750145"/>
                      <a:ext cx="72009" cy="72008"/>
                    </a:xfrm>
                    <a:prstGeom prst="ellipse">
                      <a:avLst/>
                    </a:prstGeom>
                    <a:solidFill>
                      <a:srgbClr val="0E02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3413409" y="1522569"/>
                    <a:ext cx="504056" cy="72008"/>
                    <a:chOff x="3405852" y="1750145"/>
                    <a:chExt cx="504056" cy="72008"/>
                  </a:xfrm>
                  <a:solidFill>
                    <a:srgbClr val="00FF00"/>
                  </a:solidFill>
                </p:grpSpPr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3405852" y="1786149"/>
                      <a:ext cx="504056" cy="0"/>
                    </a:xfrm>
                    <a:prstGeom prst="line">
                      <a:avLst/>
                    </a:prstGeom>
                    <a:grpFill/>
                    <a:ln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3625871" y="1750145"/>
                      <a:ext cx="72009" cy="7200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3405852" y="1340768"/>
                    <a:ext cx="504056" cy="72008"/>
                    <a:chOff x="3405852" y="1750145"/>
                    <a:chExt cx="504056" cy="72008"/>
                  </a:xfrm>
                </p:grpSpPr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3405852" y="1786149"/>
                      <a:ext cx="50405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3625871" y="1750145"/>
                      <a:ext cx="72009" cy="7200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3413408" y="2011511"/>
                    <a:ext cx="50405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05851" y="1928647"/>
                  <a:ext cx="504056" cy="276999"/>
                  <a:chOff x="3405851" y="1928647"/>
                  <a:chExt cx="504056" cy="276999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3405851" y="2204864"/>
                    <a:ext cx="504056" cy="0"/>
                  </a:xfrm>
                  <a:prstGeom prst="line">
                    <a:avLst/>
                  </a:prstGeom>
                  <a:ln>
                    <a:solidFill>
                      <a:srgbClr val="FB1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456953" y="1928647"/>
                    <a:ext cx="26136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FB19FF"/>
                        </a:solidFill>
                      </a:rPr>
                      <a:t>x</a:t>
                    </a:r>
                    <a:endParaRPr lang="en-GB" sz="1200" dirty="0">
                      <a:solidFill>
                        <a:srgbClr val="FB19FF"/>
                      </a:solidFill>
                    </a:endParaRP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3405852" y="2383103"/>
                <a:ext cx="504055" cy="72008"/>
                <a:chOff x="3405852" y="2383103"/>
                <a:chExt cx="504055" cy="72008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405852" y="2417721"/>
                  <a:ext cx="504055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/>
                <p:cNvSpPr/>
                <p:nvPr/>
              </p:nvSpPr>
              <p:spPr>
                <a:xfrm>
                  <a:off x="3619901" y="2383103"/>
                  <a:ext cx="72009" cy="7200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3558"/>
            <a:ext cx="2412268" cy="26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49" y="1278052"/>
            <a:ext cx="2648893" cy="24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1068" y="1455731"/>
            <a:ext cx="97584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U. </a:t>
            </a:r>
            <a:r>
              <a:rPr lang="en-US" dirty="0" err="1" smtClean="0">
                <a:solidFill>
                  <a:srgbClr val="FFFF00"/>
                </a:solidFill>
              </a:rPr>
              <a:t>Iriso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256" y="3397642"/>
            <a:ext cx="1800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T. </a:t>
            </a:r>
            <a:r>
              <a:rPr lang="en-US" dirty="0" err="1" smtClean="0">
                <a:solidFill>
                  <a:srgbClr val="FFFF00"/>
                </a:solidFill>
              </a:rPr>
              <a:t>Demma</a:t>
            </a:r>
            <a:r>
              <a:rPr lang="en-US" dirty="0" smtClean="0">
                <a:solidFill>
                  <a:srgbClr val="FFFF00"/>
                </a:solidFill>
              </a:rPr>
              <a:t> et al.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123728" y="2708920"/>
            <a:ext cx="72008" cy="3385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776356" y="2052955"/>
            <a:ext cx="72008" cy="3385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3" idx="0"/>
          </p:cNvCxnSpPr>
          <p:nvPr/>
        </p:nvCxnSpPr>
        <p:spPr>
          <a:xfrm flipH="1" flipV="1">
            <a:off x="5580112" y="4625406"/>
            <a:ext cx="163633" cy="9548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3" idx="1"/>
          </p:cNvCxnSpPr>
          <p:nvPr/>
        </p:nvCxnSpPr>
        <p:spPr>
          <a:xfrm flipH="1" flipV="1">
            <a:off x="4851012" y="5517233"/>
            <a:ext cx="297051" cy="2015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79712" y="300798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Only 10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5625" y="23757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Only 10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8063" y="5580295"/>
            <a:ext cx="119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Both 110&amp;100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08104" y="-1202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Maps 110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&amp;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100 vs. Map10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7584" y="457201"/>
            <a:ext cx="8011616" cy="4464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751384" cy="727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March 2012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908720"/>
            <a:ext cx="748883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Why 2 maps (110&amp;100) instead of only one (10)?     </a:t>
            </a:r>
          </a:p>
          <a:p>
            <a:r>
              <a:rPr lang="en-US" dirty="0"/>
              <a:t> 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depends on how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bunch-to-bunch average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density 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calculated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0965" y="4509120"/>
            <a:ext cx="6336704" cy="754634"/>
            <a:chOff x="1259632" y="1873378"/>
            <a:chExt cx="6336704" cy="754634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1873378"/>
              <a:ext cx="633670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|		    |		    |		    |</a:t>
              </a:r>
            </a:p>
            <a:p>
              <a:r>
                <a:rPr lang="en-US" sz="1100" dirty="0" smtClean="0"/>
                <a:t>Bunch m-1		Bunch m		Bunch m+1		Bunch m+2</a:t>
              </a:r>
              <a:endParaRPr lang="en-GB" sz="1100" dirty="0" smtClean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19674" y="2401740"/>
              <a:ext cx="5544616" cy="226271"/>
              <a:chOff x="1475658" y="1474537"/>
              <a:chExt cx="5544616" cy="226271"/>
            </a:xfrm>
          </p:grpSpPr>
          <p:sp>
            <p:nvSpPr>
              <p:cNvPr id="11" name="Left Brace 10"/>
              <p:cNvSpPr/>
              <p:nvPr/>
            </p:nvSpPr>
            <p:spPr>
              <a:xfrm rot="16200000">
                <a:off x="2267746" y="692696"/>
                <a:ext cx="216024" cy="18002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Left Brace 13"/>
              <p:cNvSpPr/>
              <p:nvPr/>
            </p:nvSpPr>
            <p:spPr>
              <a:xfrm rot="16200000">
                <a:off x="4139954" y="682449"/>
                <a:ext cx="216024" cy="18002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Left Brace 14"/>
              <p:cNvSpPr/>
              <p:nvPr/>
            </p:nvSpPr>
            <p:spPr>
              <a:xfrm rot="16200000">
                <a:off x="6014159" y="694693"/>
                <a:ext cx="216024" cy="179620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6" name="Curved Connector 15"/>
            <p:cNvCxnSpPr>
              <a:stCxn id="11" idx="1"/>
            </p:cNvCxnSpPr>
            <p:nvPr/>
          </p:nvCxnSpPr>
          <p:spPr>
            <a:xfrm rot="5400000" flipH="1">
              <a:off x="1781692" y="1889929"/>
              <a:ext cx="576064" cy="900100"/>
            </a:xfrm>
            <a:prstGeom prst="curvedConnector4">
              <a:avLst>
                <a:gd name="adj1" fmla="val -39683"/>
                <a:gd name="adj2" fmla="val 56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5400000" flipH="1">
              <a:off x="3657894" y="1879682"/>
              <a:ext cx="576064" cy="900100"/>
            </a:xfrm>
            <a:prstGeom prst="curvedConnector4">
              <a:avLst>
                <a:gd name="adj1" fmla="val -39683"/>
                <a:gd name="adj2" fmla="val 56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5" idx="1"/>
            </p:cNvCxnSpPr>
            <p:nvPr/>
          </p:nvCxnSpPr>
          <p:spPr>
            <a:xfrm rot="5400000" flipH="1">
              <a:off x="5517201" y="1879026"/>
              <a:ext cx="567163" cy="930809"/>
            </a:xfrm>
            <a:prstGeom prst="curvedConnector4">
              <a:avLst>
                <a:gd name="adj1" fmla="val -40306"/>
                <a:gd name="adj2" fmla="val 5580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95221" y="1916832"/>
            <a:ext cx="7369267" cy="769417"/>
            <a:chOff x="503550" y="4149080"/>
            <a:chExt cx="7369267" cy="769417"/>
          </a:xfrm>
        </p:grpSpPr>
        <p:sp>
          <p:nvSpPr>
            <p:cNvPr id="20" name="TextBox 19"/>
            <p:cNvSpPr txBox="1"/>
            <p:nvPr/>
          </p:nvSpPr>
          <p:spPr>
            <a:xfrm>
              <a:off x="1115616" y="4149080"/>
              <a:ext cx="675720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|		    |		    |		    |</a:t>
              </a:r>
            </a:p>
            <a:p>
              <a:r>
                <a:rPr lang="en-US" sz="1100" dirty="0" smtClean="0"/>
                <a:t>Bunch m-1		Bunch m		Bunch m+1		Bunch m+2</a:t>
              </a:r>
              <a:endParaRPr lang="en-GB" sz="1100" dirty="0" smtClean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3550" y="4687689"/>
              <a:ext cx="5544616" cy="226271"/>
              <a:chOff x="1475658" y="1474537"/>
              <a:chExt cx="5544616" cy="226271"/>
            </a:xfrm>
          </p:grpSpPr>
          <p:sp>
            <p:nvSpPr>
              <p:cNvPr id="27" name="Left Brace 26"/>
              <p:cNvSpPr/>
              <p:nvPr/>
            </p:nvSpPr>
            <p:spPr>
              <a:xfrm rot="16200000">
                <a:off x="2267746" y="692696"/>
                <a:ext cx="216024" cy="18002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Left Brace 27"/>
              <p:cNvSpPr/>
              <p:nvPr/>
            </p:nvSpPr>
            <p:spPr>
              <a:xfrm rot="16200000">
                <a:off x="4139954" y="682449"/>
                <a:ext cx="216024" cy="18002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Left Brace 28"/>
              <p:cNvSpPr/>
              <p:nvPr/>
            </p:nvSpPr>
            <p:spPr>
              <a:xfrm rot="16200000">
                <a:off x="6014159" y="694693"/>
                <a:ext cx="216024" cy="179620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Left Brace 21"/>
            <p:cNvSpPr/>
            <p:nvPr/>
          </p:nvSpPr>
          <p:spPr>
            <a:xfrm rot="16200000">
              <a:off x="6866702" y="3912382"/>
              <a:ext cx="216024" cy="179620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urved Connector 22"/>
            <p:cNvCxnSpPr>
              <a:stCxn id="27" idx="1"/>
            </p:cNvCxnSpPr>
            <p:nvPr/>
          </p:nvCxnSpPr>
          <p:spPr>
            <a:xfrm rot="5400000" flipH="1" flipV="1">
              <a:off x="1266436" y="4704738"/>
              <a:ext cx="346436" cy="72008"/>
            </a:xfrm>
            <a:prstGeom prst="curvedConnector3">
              <a:avLst>
                <a:gd name="adj1" fmla="val -29462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5400000" flipH="1" flipV="1">
              <a:off x="3138644" y="4674249"/>
              <a:ext cx="346436" cy="72008"/>
            </a:xfrm>
            <a:prstGeom prst="curvedConnector3">
              <a:avLst>
                <a:gd name="adj1" fmla="val -29462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5400000" flipH="1" flipV="1">
              <a:off x="5018144" y="4709275"/>
              <a:ext cx="346436" cy="72008"/>
            </a:xfrm>
            <a:prstGeom prst="curvedConnector3">
              <a:avLst>
                <a:gd name="adj1" fmla="val -29462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5400000" flipH="1" flipV="1">
              <a:off x="6765492" y="4651685"/>
              <a:ext cx="346436" cy="72008"/>
            </a:xfrm>
            <a:prstGeom prst="curvedConnector3">
              <a:avLst>
                <a:gd name="adj1" fmla="val -29462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08108"/>
              </p:ext>
            </p:extLst>
          </p:nvPr>
        </p:nvGraphicFramePr>
        <p:xfrm>
          <a:off x="107504" y="5213392"/>
          <a:ext cx="1929278" cy="55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1511280" imgH="431640" progId="Equation.3">
                  <p:embed/>
                </p:oleObj>
              </mc:Choice>
              <mc:Fallback>
                <p:oleObj name="Equation" r:id="rId4" imgW="1511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5213392"/>
                        <a:ext cx="1929278" cy="551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761863"/>
              </p:ext>
            </p:extLst>
          </p:nvPr>
        </p:nvGraphicFramePr>
        <p:xfrm>
          <a:off x="107504" y="2706268"/>
          <a:ext cx="19923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6" imgW="1562040" imgH="431640" progId="Equation.3">
                  <p:embed/>
                </p:oleObj>
              </mc:Choice>
              <mc:Fallback>
                <p:oleObj name="Equation" r:id="rId6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706268"/>
                        <a:ext cx="19923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4814861" y="5589240"/>
            <a:ext cx="10041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4765571" y="3429000"/>
            <a:ext cx="10041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644008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Map10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226010" y="3892406"/>
            <a:ext cx="208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Maps 110</a:t>
            </a:r>
            <a:r>
              <a:rPr lang="en-US" sz="1400" dirty="0" smtClean="0"/>
              <a:t>&amp;</a:t>
            </a:r>
            <a:r>
              <a:rPr lang="en-US" dirty="0" smtClean="0"/>
              <a:t>100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5217571" y="5579948"/>
            <a:ext cx="5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2287" y="3429000"/>
            <a:ext cx="5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1185</Words>
  <Application>Microsoft Office PowerPoint</Application>
  <PresentationFormat>On-screen Show (4:3)</PresentationFormat>
  <Paragraphs>274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Octavio Dominguez Sanchez De La Blanca</dc:creator>
  <cp:lastModifiedBy>Octavio Dominguez Sanchez De La Blanca</cp:lastModifiedBy>
  <cp:revision>29</cp:revision>
  <dcterms:created xsi:type="dcterms:W3CDTF">2012-03-28T13:33:33Z</dcterms:created>
  <dcterms:modified xsi:type="dcterms:W3CDTF">2012-03-29T10:12:03Z</dcterms:modified>
</cp:coreProperties>
</file>