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99" r:id="rId3"/>
    <p:sldId id="400" r:id="rId4"/>
    <p:sldId id="341" r:id="rId5"/>
    <p:sldId id="318" r:id="rId6"/>
    <p:sldId id="322" r:id="rId7"/>
    <p:sldId id="317" r:id="rId8"/>
    <p:sldId id="320" r:id="rId9"/>
    <p:sldId id="349" r:id="rId10"/>
    <p:sldId id="401" r:id="rId11"/>
    <p:sldId id="298" r:id="rId12"/>
    <p:sldId id="299" r:id="rId13"/>
    <p:sldId id="302" r:id="rId14"/>
    <p:sldId id="301" r:id="rId15"/>
    <p:sldId id="303" r:id="rId16"/>
    <p:sldId id="304" r:id="rId17"/>
    <p:sldId id="305" r:id="rId18"/>
    <p:sldId id="306" r:id="rId19"/>
    <p:sldId id="314" r:id="rId20"/>
    <p:sldId id="313" r:id="rId21"/>
    <p:sldId id="315" r:id="rId22"/>
    <p:sldId id="316" r:id="rId23"/>
    <p:sldId id="307" r:id="rId24"/>
    <p:sldId id="347" r:id="rId25"/>
    <p:sldId id="348" r:id="rId26"/>
    <p:sldId id="402" r:id="rId27"/>
    <p:sldId id="352" r:id="rId28"/>
    <p:sldId id="353" r:id="rId29"/>
    <p:sldId id="354" r:id="rId30"/>
    <p:sldId id="355" r:id="rId31"/>
    <p:sldId id="356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6" r:id="rId58"/>
    <p:sldId id="387" r:id="rId59"/>
    <p:sldId id="388" r:id="rId60"/>
    <p:sldId id="390" r:id="rId61"/>
    <p:sldId id="395" r:id="rId62"/>
    <p:sldId id="396" r:id="rId63"/>
    <p:sldId id="397" r:id="rId64"/>
    <p:sldId id="393" r:id="rId65"/>
    <p:sldId id="394" r:id="rId66"/>
    <p:sldId id="336" r:id="rId67"/>
    <p:sldId id="350" r:id="rId68"/>
    <p:sldId id="346" r:id="rId69"/>
    <p:sldId id="39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011" autoAdjust="0"/>
  </p:normalViewPr>
  <p:slideViewPr>
    <p:cSldViewPr>
      <p:cViewPr varScale="1">
        <p:scale>
          <a:sx n="63" d="100"/>
          <a:sy n="63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anni2\Desktop\Scrubbing_do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plotArea>
      <c:layout/>
      <c:barChart>
        <c:barDir val="col"/>
        <c:grouping val="clustered"/>
        <c:ser>
          <c:idx val="0"/>
          <c:order val="0"/>
          <c:cat>
            <c:strRef>
              <c:f>Foglio1!$A$14:$A$15</c:f>
              <c:strCache>
                <c:ptCount val="2"/>
                <c:pt idx="0">
                  <c:v>Kicker conditioning (March 2012)</c:v>
                </c:pt>
                <c:pt idx="1">
                  <c:v>Scrubbing Run - 2012</c:v>
                </c:pt>
              </c:strCache>
            </c:strRef>
          </c:cat>
          <c:val>
            <c:numRef>
              <c:f>Foglio1!$C$14:$C$15</c:f>
              <c:numCache>
                <c:formatCode>0.00E+00</c:formatCode>
                <c:ptCount val="2"/>
                <c:pt idx="0">
                  <c:v>4.4782608695652172E+22</c:v>
                </c:pt>
                <c:pt idx="1">
                  <c:v>4.7826086956521946E+22</c:v>
                </c:pt>
              </c:numCache>
            </c:numRef>
          </c:val>
        </c:ser>
        <c:axId val="124362112"/>
        <c:axId val="107168128"/>
      </c:barChart>
      <c:catAx>
        <c:axId val="12436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7168128"/>
        <c:crosses val="autoZero"/>
        <c:auto val="1"/>
        <c:lblAlgn val="ctr"/>
        <c:lblOffset val="100"/>
      </c:catAx>
      <c:valAx>
        <c:axId val="107168128"/>
        <c:scaling>
          <c:orientation val="minMax"/>
          <c:min val="0"/>
        </c:scaling>
        <c:axPos val="l"/>
        <c:majorGridlines/>
        <c:numFmt formatCode="0.00E+0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436211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2415-3F5C-4316-A2C3-8234D7EF557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FEB2-6338-4267-A227-D335C78B08C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8475-FBA5-4C44-8EB2-F206BCC0359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image" Target="../media/image5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5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1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Foglio_di_lavoro_di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381000" y="1371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e-cloud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update from the SPS: results from 2012 MDs and studies for a possible scrubbing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beam</a:t>
            </a:r>
            <a:endParaRPr lang="en-US" sz="3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2667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H.Bartosik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H. </a:t>
            </a:r>
            <a:r>
              <a:rPr lang="en-US" sz="2400" dirty="0" err="1" smtClean="0">
                <a:solidFill>
                  <a:schemeClr val="tx2"/>
                </a:solidFill>
              </a:rPr>
              <a:t>Damerau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. Hancock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M.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Taborelli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e-cloud simulation </a:t>
            </a:r>
            <a:r>
              <a:rPr lang="en-US" dirty="0" smtClean="0">
                <a:solidFill>
                  <a:schemeClr val="tx2"/>
                </a:solidFill>
              </a:rPr>
              <a:t>meeting - 08/04/2012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0" y="40386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Many thanks to: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G. </a:t>
            </a:r>
            <a:r>
              <a:rPr lang="en-US" dirty="0" err="1" smtClean="0">
                <a:solidFill>
                  <a:srgbClr val="1F497D"/>
                </a:solidFill>
              </a:rPr>
              <a:t>Arduini</a:t>
            </a:r>
            <a:r>
              <a:rPr lang="en-US" dirty="0" smtClean="0">
                <a:solidFill>
                  <a:srgbClr val="1F497D"/>
                </a:solidFill>
              </a:rPr>
              <a:t>, T. </a:t>
            </a:r>
            <a:r>
              <a:rPr lang="en-US" dirty="0" err="1" smtClean="0">
                <a:solidFill>
                  <a:srgbClr val="1F497D"/>
                </a:solidFill>
              </a:rPr>
              <a:t>Argyropoulos</a:t>
            </a:r>
            <a:r>
              <a:rPr lang="en-US" dirty="0" smtClean="0">
                <a:solidFill>
                  <a:srgbClr val="1F497D"/>
                </a:solidFill>
              </a:rPr>
              <a:t>,  T. </a:t>
            </a:r>
            <a:r>
              <a:rPr lang="en-US" dirty="0" err="1" smtClean="0">
                <a:solidFill>
                  <a:srgbClr val="1F497D"/>
                </a:solidFill>
              </a:rPr>
              <a:t>Bohl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dirty="0" smtClean="0">
                <a:solidFill>
                  <a:srgbClr val="1F497D"/>
                </a:solidFill>
              </a:rPr>
              <a:t>F. </a:t>
            </a:r>
            <a:r>
              <a:rPr lang="en-US" dirty="0" err="1" smtClean="0">
                <a:solidFill>
                  <a:srgbClr val="1F497D"/>
                </a:solidFill>
              </a:rPr>
              <a:t>Caspers</a:t>
            </a:r>
            <a:r>
              <a:rPr lang="en-US" dirty="0" smtClean="0">
                <a:solidFill>
                  <a:srgbClr val="1F497D"/>
                </a:solidFill>
              </a:rPr>
              <a:t>, S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Cettour</a:t>
            </a:r>
            <a:r>
              <a:rPr lang="en-US" dirty="0" smtClean="0">
                <a:solidFill>
                  <a:srgbClr val="1F497D"/>
                </a:solidFill>
              </a:rPr>
              <a:t> Cave, </a:t>
            </a:r>
            <a:r>
              <a:rPr lang="en-US" dirty="0" smtClean="0">
                <a:solidFill>
                  <a:srgbClr val="1F497D"/>
                </a:solidFill>
              </a:rPr>
              <a:t> B</a:t>
            </a:r>
            <a:r>
              <a:rPr lang="en-US" dirty="0" smtClean="0">
                <a:solidFill>
                  <a:srgbClr val="1F497D"/>
                </a:solidFill>
              </a:rPr>
              <a:t>. Goddard, </a:t>
            </a:r>
            <a:endParaRPr lang="en-US" dirty="0" smtClean="0">
              <a:solidFill>
                <a:srgbClr val="1F497D"/>
              </a:solidFill>
            </a:endParaRP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M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Driss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Mensi</a:t>
            </a:r>
            <a:r>
              <a:rPr lang="en-US" dirty="0" smtClean="0">
                <a:solidFill>
                  <a:srgbClr val="1F497D"/>
                </a:solidFill>
              </a:rPr>
              <a:t>, J. Esteban </a:t>
            </a:r>
            <a:r>
              <a:rPr lang="en-US" dirty="0" smtClean="0">
                <a:solidFill>
                  <a:srgbClr val="1F497D"/>
                </a:solidFill>
              </a:rPr>
              <a:t>Mullet, S. </a:t>
            </a:r>
            <a:r>
              <a:rPr lang="en-US" dirty="0" err="1" smtClean="0">
                <a:solidFill>
                  <a:srgbClr val="1F497D"/>
                </a:solidFill>
              </a:rPr>
              <a:t>Federmann</a:t>
            </a:r>
            <a:r>
              <a:rPr lang="en-US" dirty="0" smtClean="0">
                <a:solidFill>
                  <a:srgbClr val="1F497D"/>
                </a:solidFill>
              </a:rPr>
              <a:t>, F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Follin</a:t>
            </a:r>
            <a:r>
              <a:rPr lang="en-US" dirty="0" smtClean="0">
                <a:solidFill>
                  <a:srgbClr val="1F497D"/>
                </a:solidFill>
              </a:rPr>
              <a:t>,  </a:t>
            </a:r>
            <a:r>
              <a:rPr lang="en-US" dirty="0" smtClean="0">
                <a:solidFill>
                  <a:srgbClr val="1F497D"/>
                </a:solidFill>
              </a:rPr>
              <a:t>M. </a:t>
            </a:r>
            <a:r>
              <a:rPr lang="en-US" dirty="0" err="1" smtClean="0">
                <a:solidFill>
                  <a:srgbClr val="1F497D"/>
                </a:solidFill>
              </a:rPr>
              <a:t>Holz</a:t>
            </a:r>
            <a:r>
              <a:rPr lang="en-US" dirty="0" smtClean="0">
                <a:solidFill>
                  <a:srgbClr val="1F497D"/>
                </a:solidFill>
              </a:rPr>
              <a:t>, W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Hofle</a:t>
            </a:r>
            <a:r>
              <a:rPr lang="en-US" dirty="0" smtClean="0">
                <a:solidFill>
                  <a:srgbClr val="1F497D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L. </a:t>
            </a:r>
            <a:r>
              <a:rPr lang="en-US" dirty="0" err="1" smtClean="0">
                <a:solidFill>
                  <a:schemeClr val="tx2"/>
                </a:solidFill>
              </a:rPr>
              <a:t>Kopylov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 C. </a:t>
            </a:r>
            <a:r>
              <a:rPr lang="en-US" dirty="0" err="1" smtClean="0">
                <a:solidFill>
                  <a:schemeClr val="tx2"/>
                </a:solidFill>
              </a:rPr>
              <a:t>Lazaridis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H. </a:t>
            </a:r>
            <a:r>
              <a:rPr lang="en-US" dirty="0" err="1" smtClean="0">
                <a:solidFill>
                  <a:srgbClr val="1F497D"/>
                </a:solidFill>
              </a:rPr>
              <a:t>Neupert</a:t>
            </a:r>
            <a:r>
              <a:rPr lang="en-US" dirty="0" smtClean="0">
                <a:solidFill>
                  <a:srgbClr val="1F497D"/>
                </a:solidFill>
              </a:rPr>
              <a:t>, Y. </a:t>
            </a:r>
            <a:r>
              <a:rPr lang="en-US" dirty="0" err="1" smtClean="0">
                <a:solidFill>
                  <a:srgbClr val="1F497D"/>
                </a:solidFill>
              </a:rPr>
              <a:t>Papaphilippou</a:t>
            </a:r>
            <a:r>
              <a:rPr lang="en-US" dirty="0" smtClean="0">
                <a:solidFill>
                  <a:srgbClr val="1F497D"/>
                </a:solidFill>
              </a:rPr>
              <a:t>, B. </a:t>
            </a:r>
            <a:r>
              <a:rPr lang="en-US" dirty="0" err="1" smtClean="0">
                <a:solidFill>
                  <a:srgbClr val="1F497D"/>
                </a:solidFill>
              </a:rPr>
              <a:t>Salvant</a:t>
            </a:r>
            <a:r>
              <a:rPr lang="en-US" dirty="0" smtClean="0">
                <a:solidFill>
                  <a:srgbClr val="1F497D"/>
                </a:solidFill>
              </a:rPr>
              <a:t>, E. </a:t>
            </a:r>
            <a:r>
              <a:rPr lang="en-US" dirty="0" err="1" smtClean="0">
                <a:solidFill>
                  <a:srgbClr val="1F497D"/>
                </a:solidFill>
              </a:rPr>
              <a:t>Shaposhnikova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endParaRPr lang="en-US" dirty="0" smtClean="0">
              <a:solidFill>
                <a:srgbClr val="1F497D"/>
              </a:solidFill>
            </a:endParaRP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H</a:t>
            </a:r>
            <a:r>
              <a:rPr lang="en-US" dirty="0" smtClean="0">
                <a:solidFill>
                  <a:srgbClr val="1F497D"/>
                </a:solidFill>
              </a:rPr>
              <a:t>. </a:t>
            </a:r>
            <a:r>
              <a:rPr lang="en-US" dirty="0" err="1" smtClean="0">
                <a:solidFill>
                  <a:srgbClr val="1F497D"/>
                </a:solidFill>
              </a:rPr>
              <a:t>Timko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dirty="0" err="1" smtClean="0">
                <a:solidFill>
                  <a:srgbClr val="1F497D"/>
                </a:solidFill>
              </a:rPr>
              <a:t>Ulsroed</a:t>
            </a:r>
            <a:r>
              <a:rPr lang="en-US" dirty="0" smtClean="0">
                <a:solidFill>
                  <a:srgbClr val="1F497D"/>
                </a:solidFill>
              </a:rPr>
              <a:t>, U. </a:t>
            </a:r>
            <a:r>
              <a:rPr lang="en-US" dirty="0" err="1" smtClean="0">
                <a:solidFill>
                  <a:srgbClr val="1F497D"/>
                </a:solidFill>
              </a:rPr>
              <a:t>Werhle</a:t>
            </a:r>
            <a:endParaRPr lang="en-US" dirty="0" smtClean="0">
              <a:solidFill>
                <a:srgbClr val="1F497D"/>
              </a:solidFill>
            </a:endParaRPr>
          </a:p>
          <a:p>
            <a:pPr marL="342900" indent="-342900" algn="ctr"/>
            <a:endParaRPr lang="en-US" dirty="0" smtClean="0">
              <a:solidFill>
                <a:srgbClr val="1F497D"/>
              </a:solidFill>
            </a:endParaRPr>
          </a:p>
          <a:p>
            <a:pPr marL="342900" indent="-342900" algn="ctr"/>
            <a:r>
              <a:rPr lang="en-US" b="1" dirty="0" smtClean="0">
                <a:solidFill>
                  <a:srgbClr val="1F497D"/>
                </a:solidFill>
              </a:rPr>
              <a:t>Special thanks to </a:t>
            </a:r>
            <a:r>
              <a:rPr lang="en-US" dirty="0" smtClean="0">
                <a:solidFill>
                  <a:srgbClr val="1F497D"/>
                </a:solidFill>
              </a:rPr>
              <a:t>all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the SPS operator crew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990600" y="1371600"/>
            <a:ext cx="7812868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SPS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detectors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Studies for a possible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0440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31"/>
          <p:cNvGrpSpPr/>
          <p:nvPr/>
        </p:nvGrpSpPr>
        <p:grpSpPr>
          <a:xfrm>
            <a:off x="533400" y="1095935"/>
            <a:ext cx="3505200" cy="3247465"/>
            <a:chOff x="5257800" y="943535"/>
            <a:chExt cx="3505200" cy="3247465"/>
          </a:xfrm>
        </p:grpSpPr>
        <p:pic>
          <p:nvPicPr>
            <p:cNvPr id="33" name="Picture 2" descr="D:\pccern_from\SPS_SEY_installations\SPS_SEY_installations\monitors_120110\XSD_all.jpg"/>
            <p:cNvPicPr>
              <a:picLocks noChangeAspect="1" noChangeArrowheads="1"/>
            </p:cNvPicPr>
            <p:nvPr/>
          </p:nvPicPr>
          <p:blipFill>
            <a:blip r:embed="rId4" cstate="print"/>
            <a:srcRect r="19048"/>
            <a:stretch>
              <a:fillRect/>
            </a:stretch>
          </p:blipFill>
          <p:spPr bwMode="auto">
            <a:xfrm>
              <a:off x="5257800" y="943535"/>
              <a:ext cx="3505200" cy="3247465"/>
            </a:xfrm>
            <a:prstGeom prst="rect">
              <a:avLst/>
            </a:prstGeom>
            <a:noFill/>
          </p:spPr>
        </p:pic>
        <p:sp>
          <p:nvSpPr>
            <p:cNvPr id="34" name="Freccia in su 33"/>
            <p:cNvSpPr/>
            <p:nvPr/>
          </p:nvSpPr>
          <p:spPr>
            <a:xfrm>
              <a:off x="5791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ccia in su 34"/>
            <p:cNvSpPr/>
            <p:nvPr/>
          </p:nvSpPr>
          <p:spPr>
            <a:xfrm flipV="1">
              <a:off x="7315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ccia in su 35"/>
            <p:cNvSpPr/>
            <p:nvPr/>
          </p:nvSpPr>
          <p:spPr>
            <a:xfrm flipV="1">
              <a:off x="77724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ccia in su 36"/>
            <p:cNvSpPr/>
            <p:nvPr/>
          </p:nvSpPr>
          <p:spPr>
            <a:xfrm>
              <a:off x="82296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ttangolo 37"/>
          <p:cNvSpPr/>
          <p:nvPr/>
        </p:nvSpPr>
        <p:spPr>
          <a:xfrm>
            <a:off x="6444928" y="762000"/>
            <a:ext cx="269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C. Y. </a:t>
            </a:r>
            <a:r>
              <a:rPr lang="en-US" dirty="0" err="1" smtClean="0">
                <a:solidFill>
                  <a:schemeClr val="tx2"/>
                </a:solidFill>
              </a:rPr>
              <a:t>Vallgren</a:t>
            </a:r>
            <a:r>
              <a:rPr lang="en-US" dirty="0" smtClean="0">
                <a:solidFill>
                  <a:schemeClr val="tx2"/>
                </a:solidFill>
              </a:rPr>
              <a:t> et al., PRSTAB</a:t>
            </a:r>
            <a:endParaRPr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457200" y="4724400"/>
            <a:ext cx="8305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Very powerful tool since they allows to measure the </a:t>
            </a:r>
            <a:r>
              <a:rPr lang="en-US" b="1" dirty="0" smtClean="0">
                <a:solidFill>
                  <a:srgbClr val="FF0000"/>
                </a:solidFill>
              </a:rPr>
              <a:t>horizontal profile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electron flux to the wall (av. over 10 – 100 ms) 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but: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not representative of the present conditioning state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machine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holes may significantly affect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(slow down) </a:t>
            </a:r>
            <a:r>
              <a:rPr lang="en-US" b="1" dirty="0" smtClean="0">
                <a:solidFill>
                  <a:srgbClr val="FF0000"/>
                </a:solidFill>
              </a:rPr>
              <a:t>the conditioning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dependence on bunch intensity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27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28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23" name="Ovale 22"/>
          <p:cNvSpPr/>
          <p:nvPr/>
        </p:nvSpPr>
        <p:spPr>
          <a:xfrm>
            <a:off x="2362200" y="3200400"/>
            <a:ext cx="381000" cy="1447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0"/>
          </p:cNvCxnSpPr>
          <p:nvPr/>
        </p:nvCxnSpPr>
        <p:spPr>
          <a:xfrm flipH="1">
            <a:off x="2552700" y="1511300"/>
            <a:ext cx="939800" cy="1689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4"/>
          </p:cNvCxnSpPr>
          <p:nvPr/>
        </p:nvCxnSpPr>
        <p:spPr>
          <a:xfrm>
            <a:off x="2552700" y="4648200"/>
            <a:ext cx="939800" cy="4953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E:\Analysis\SPS_MD20120625_analysis\bun_int_1a_cen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524000"/>
            <a:ext cx="4800600" cy="3600450"/>
          </a:xfrm>
          <a:prstGeom prst="rect">
            <a:avLst/>
          </a:prstGeom>
          <a:solidFill>
            <a:schemeClr val="lt1"/>
          </a:solidFill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15"/>
          <p:cNvGrpSpPr/>
          <p:nvPr/>
        </p:nvGrpSpPr>
        <p:grpSpPr>
          <a:xfrm>
            <a:off x="0" y="1352551"/>
            <a:ext cx="9473184" cy="3600451"/>
            <a:chOff x="0" y="1981200"/>
            <a:chExt cx="9473184" cy="3600451"/>
          </a:xfrm>
        </p:grpSpPr>
        <p:pic>
          <p:nvPicPr>
            <p:cNvPr id="17" name="Immagine 16" descr="stripes_int_scan_ecm1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81200"/>
              <a:ext cx="4800600" cy="3600450"/>
            </a:xfrm>
            <a:prstGeom prst="rect">
              <a:avLst/>
            </a:prstGeom>
          </p:spPr>
        </p:pic>
        <p:pic>
          <p:nvPicPr>
            <p:cNvPr id="18" name="Picture 5" descr="E:\Analysis\SPS_MD20120625_analysis\stripes_int_scan_ecm1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2584" y="1981200"/>
              <a:ext cx="4800600" cy="3600451"/>
            </a:xfrm>
            <a:prstGeom prst="rect">
              <a:avLst/>
            </a:prstGeom>
            <a:noFill/>
          </p:spPr>
        </p:pic>
      </p:grpSp>
      <p:pic>
        <p:nvPicPr>
          <p:cNvPr id="19" name="Picture 5" descr="E:\Analysis\SPS_MD20120625_analysis\stripes_int_scan_ecm1a_legend2.png"/>
          <p:cNvPicPr>
            <a:picLocks noChangeAspect="1" noChangeArrowheads="1"/>
          </p:cNvPicPr>
          <p:nvPr/>
        </p:nvPicPr>
        <p:blipFill>
          <a:blip r:embed="rId4" cstate="print"/>
          <a:srcRect l="60156" t="11111" r="11406" b="14861"/>
          <a:stretch>
            <a:fillRect/>
          </a:stretch>
        </p:blipFill>
        <p:spPr bwMode="auto">
          <a:xfrm>
            <a:off x="3733800" y="1024891"/>
            <a:ext cx="1260645" cy="2461260"/>
          </a:xfrm>
          <a:prstGeom prst="rect">
            <a:avLst/>
          </a:prstGeom>
          <a:noFill/>
        </p:spPr>
      </p:pic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E-cloud in the central region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(important for beam quality) 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non increasing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bunch intensity (consistent with our EC model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  <p:pic>
        <p:nvPicPr>
          <p:cNvPr id="22" name="Picture 2" descr="E:\Analysis\SPS_MD20120625_analysis\bun_int_1b_cen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143000"/>
            <a:ext cx="4800600" cy="3600451"/>
          </a:xfrm>
          <a:prstGeom prst="rect">
            <a:avLst/>
          </a:prstGeom>
          <a:solidFill>
            <a:schemeClr val="lt1"/>
          </a:solidFill>
          <a:ln w="28575">
            <a:solidFill>
              <a:srgbClr val="C00000"/>
            </a:solidFill>
          </a:ln>
        </p:spPr>
      </p:pic>
      <p:sp>
        <p:nvSpPr>
          <p:cNvPr id="23" name="Ovale 22"/>
          <p:cNvSpPr/>
          <p:nvPr/>
        </p:nvSpPr>
        <p:spPr>
          <a:xfrm>
            <a:off x="7010400" y="2895600"/>
            <a:ext cx="381000" cy="1447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endCxn id="23" idx="0"/>
          </p:cNvCxnSpPr>
          <p:nvPr/>
        </p:nvCxnSpPr>
        <p:spPr>
          <a:xfrm>
            <a:off x="6400800" y="1127760"/>
            <a:ext cx="800100" cy="17678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23" idx="4"/>
          </p:cNvCxnSpPr>
          <p:nvPr/>
        </p:nvCxnSpPr>
        <p:spPr>
          <a:xfrm flipH="1">
            <a:off x="6416040" y="4343400"/>
            <a:ext cx="784860" cy="411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 descr="E:\Analysis\SPS_MD20120625_analysis\stripes_Nb_scan_ecm1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1341620"/>
            <a:ext cx="4800600" cy="3600450"/>
          </a:xfrm>
          <a:prstGeom prst="rect">
            <a:avLst/>
          </a:prstGeom>
          <a:noFill/>
        </p:spPr>
      </p:pic>
      <p:pic>
        <p:nvPicPr>
          <p:cNvPr id="35" name="Picture 2" descr="E:\Analysis\SPS_MD20120625_analysis\stripes_Nb_scan_ecm1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620"/>
            <a:ext cx="4800600" cy="3600450"/>
          </a:xfrm>
          <a:prstGeom prst="rect">
            <a:avLst/>
          </a:prstGeom>
          <a:noFill/>
        </p:spPr>
      </p:pic>
      <p:pic>
        <p:nvPicPr>
          <p:cNvPr id="38" name="Picture 3" descr="E:\Analysis\SPS_MD20120625_analysis\stripes_Nb_scan_ecm1a_legend2.png"/>
          <p:cNvPicPr>
            <a:picLocks noChangeAspect="1" noChangeArrowheads="1"/>
          </p:cNvPicPr>
          <p:nvPr/>
        </p:nvPicPr>
        <p:blipFill>
          <a:blip r:embed="rId4" cstate="print"/>
          <a:srcRect l="70417" t="11944" r="11458" b="8616"/>
          <a:stretch>
            <a:fillRect/>
          </a:stretch>
        </p:blipFill>
        <p:spPr bwMode="auto">
          <a:xfrm>
            <a:off x="4038600" y="1570220"/>
            <a:ext cx="875083" cy="28765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dependence on number of  bunches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2"/>
          <p:cNvGrpSpPr>
            <a:grpSpLocks noChangeAspect="1"/>
          </p:cNvGrpSpPr>
          <p:nvPr/>
        </p:nvGrpSpPr>
        <p:grpSpPr>
          <a:xfrm>
            <a:off x="1518576" y="514351"/>
            <a:ext cx="2062824" cy="1036320"/>
            <a:chOff x="117046" y="4690646"/>
            <a:chExt cx="2578530" cy="1295400"/>
          </a:xfrm>
        </p:grpSpPr>
        <p:pic>
          <p:nvPicPr>
            <p:cNvPr id="24" name="Immagine 23" descr="SPSchambers.png"/>
            <p:cNvPicPr>
              <a:picLocks noChangeAspect="1"/>
            </p:cNvPicPr>
            <p:nvPr/>
          </p:nvPicPr>
          <p:blipFill>
            <a:blip r:embed="rId5" cstate="print"/>
            <a:srcRect l="8333" t="26378" r="64230" b="52341"/>
            <a:stretch>
              <a:fillRect/>
            </a:stretch>
          </p:blipFill>
          <p:spPr>
            <a:xfrm>
              <a:off x="117046" y="4690646"/>
              <a:ext cx="2362200" cy="1295400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238376" y="4724400"/>
              <a:ext cx="4572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609600" y="175260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grpSp>
        <p:nvGrpSpPr>
          <p:cNvPr id="4" name="Gruppo 61"/>
          <p:cNvGrpSpPr>
            <a:grpSpLocks noChangeAspect="1"/>
          </p:cNvGrpSpPr>
          <p:nvPr/>
        </p:nvGrpSpPr>
        <p:grpSpPr>
          <a:xfrm>
            <a:off x="5919653" y="457200"/>
            <a:ext cx="2081347" cy="1096948"/>
            <a:chOff x="2250646" y="4614862"/>
            <a:chExt cx="2601684" cy="1371185"/>
          </a:xfrm>
        </p:grpSpPr>
        <p:grpSp>
          <p:nvGrpSpPr>
            <p:cNvPr id="5" name="Gruppo 51"/>
            <p:cNvGrpSpPr/>
            <p:nvPr/>
          </p:nvGrpSpPr>
          <p:grpSpPr>
            <a:xfrm>
              <a:off x="2250646" y="4690647"/>
              <a:ext cx="2601684" cy="1295400"/>
              <a:chOff x="2250646" y="4690646"/>
              <a:chExt cx="2601684" cy="1295400"/>
            </a:xfrm>
          </p:grpSpPr>
          <p:pic>
            <p:nvPicPr>
              <p:cNvPr id="30" name="Immagine 29" descr="SPSchambers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655" t="26378" r="36667" b="52341"/>
              <a:stretch>
                <a:fillRect/>
              </a:stretch>
            </p:blipFill>
            <p:spPr>
              <a:xfrm>
                <a:off x="2555446" y="4690646"/>
                <a:ext cx="2296884" cy="1295400"/>
              </a:xfrm>
              <a:prstGeom prst="rect">
                <a:avLst/>
              </a:prstGeom>
            </p:spPr>
          </p:pic>
          <p:sp>
            <p:nvSpPr>
              <p:cNvPr id="31" name="Rettangolo 30"/>
              <p:cNvSpPr/>
              <p:nvPr/>
            </p:nvSpPr>
            <p:spPr>
              <a:xfrm>
                <a:off x="2250646" y="4724400"/>
                <a:ext cx="45720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3429000" y="4614862"/>
              <a:ext cx="1219200" cy="185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5334000" y="1768842"/>
            <a:ext cx="83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grpSp>
        <p:nvGrpSpPr>
          <p:cNvPr id="7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tangolo 39"/>
          <p:cNvSpPr/>
          <p:nvPr/>
        </p:nvSpPr>
        <p:spPr>
          <a:xfrm>
            <a:off x="381000" y="4951274"/>
            <a:ext cx="8001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225ns gap is not enough to decouple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5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5048106" y="4400550"/>
            <a:ext cx="3867294" cy="2381250"/>
            <a:chOff x="2895600" y="1676400"/>
            <a:chExt cx="4114800" cy="2533650"/>
          </a:xfrm>
        </p:grpSpPr>
        <p:pic>
          <p:nvPicPr>
            <p:cNvPr id="33" name="Picture 2" descr="E:\Analysis\SPS_Scrubbing_run_2012_analysis\c12_microbatch_vs_nominal_840.png"/>
            <p:cNvPicPr>
              <a:picLocks noChangeAspect="1" noChangeArrowheads="1"/>
            </p:cNvPicPr>
            <p:nvPr/>
          </p:nvPicPr>
          <p:blipFill>
            <a:blip r:embed="rId5" cstate="print"/>
            <a:srcRect l="51020" t="5365" r="7884" b="47190"/>
            <a:stretch>
              <a:fillRect/>
            </a:stretch>
          </p:blipFill>
          <p:spPr bwMode="auto">
            <a:xfrm>
              <a:off x="2895600" y="1676400"/>
              <a:ext cx="4114800" cy="2533650"/>
            </a:xfrm>
            <a:prstGeom prst="rect">
              <a:avLst/>
            </a:prstGeom>
            <a:noFill/>
          </p:spPr>
        </p:pic>
        <p:sp>
          <p:nvSpPr>
            <p:cNvPr id="36" name="Rettangolo 35"/>
            <p:cNvSpPr/>
            <p:nvPr/>
          </p:nvSpPr>
          <p:spPr>
            <a:xfrm>
              <a:off x="2971800" y="4133850"/>
              <a:ext cx="45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28600" y="4404983"/>
            <a:ext cx="4321479" cy="2376817"/>
            <a:chOff x="228600" y="4404983"/>
            <a:chExt cx="4321479" cy="2376817"/>
          </a:xfrm>
        </p:grpSpPr>
        <p:grpSp>
          <p:nvGrpSpPr>
            <p:cNvPr id="42" name="Gruppo 41"/>
            <p:cNvGrpSpPr/>
            <p:nvPr/>
          </p:nvGrpSpPr>
          <p:grpSpPr>
            <a:xfrm>
              <a:off x="228600" y="4404983"/>
              <a:ext cx="4321479" cy="2376817"/>
              <a:chOff x="3581400" y="2652383"/>
              <a:chExt cx="4321479" cy="2376817"/>
            </a:xfrm>
          </p:grpSpPr>
          <p:pic>
            <p:nvPicPr>
              <p:cNvPr id="39" name="Picture 2" descr="E:\Analysis\SPS_Scrubbing_run_2012_analysis\c12_microbatch_vs_nominal_58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8706" t="5708" r="5632" b="47203"/>
              <a:stretch>
                <a:fillRect/>
              </a:stretch>
            </p:blipFill>
            <p:spPr bwMode="auto">
              <a:xfrm>
                <a:off x="3581400" y="2652383"/>
                <a:ext cx="4321479" cy="2376817"/>
              </a:xfrm>
              <a:prstGeom prst="rect">
                <a:avLst/>
              </a:prstGeom>
              <a:noFill/>
            </p:spPr>
          </p:pic>
          <p:sp>
            <p:nvSpPr>
              <p:cNvPr id="41" name="Rettangolo 40"/>
              <p:cNvSpPr/>
              <p:nvPr/>
            </p:nvSpPr>
            <p:spPr>
              <a:xfrm>
                <a:off x="3962400" y="4876800"/>
                <a:ext cx="429699" cy="716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ttangolo 42"/>
            <p:cNvSpPr/>
            <p:nvPr/>
          </p:nvSpPr>
          <p:spPr>
            <a:xfrm>
              <a:off x="533400" y="6705600"/>
              <a:ext cx="429699" cy="71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 descr="E:\Analysis\SPS_Scrubbing_run_2012_analysis\Microbatch_cmp_to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2848" y="3182112"/>
            <a:ext cx="4608585" cy="34564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cxnSp>
        <p:nvCxnSpPr>
          <p:cNvPr id="25" name="Straight Arrow Connector 19"/>
          <p:cNvCxnSpPr/>
          <p:nvPr/>
        </p:nvCxnSpPr>
        <p:spPr>
          <a:xfrm flipV="1">
            <a:off x="6248400" y="35814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334000" y="4050268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 30%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Analysis\SPS_Scrubbing_run_2012_analysis\stripes_microbatch_ecm2b_legen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228" y="762000"/>
            <a:ext cx="4800600" cy="3600451"/>
          </a:xfrm>
          <a:prstGeom prst="rect">
            <a:avLst/>
          </a:prstGeom>
          <a:noFill/>
        </p:spPr>
      </p:pic>
      <p:pic>
        <p:nvPicPr>
          <p:cNvPr id="22" name="Picture 5" descr="E:\Analysis\SPS_Scrubbing_run_2012_analysis\stripes_nominal_ecm2b_legen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0"/>
            <a:ext cx="4800600" cy="360045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“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microbatches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09600" y="1143000"/>
            <a:ext cx="1143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</a:t>
            </a: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tangolo 27"/>
          <p:cNvSpPr/>
          <p:nvPr/>
        </p:nvSpPr>
        <p:spPr>
          <a:xfrm>
            <a:off x="5289030" y="1143000"/>
            <a:ext cx="141657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E:\Analysis\SPS_Scrubbing_run_2012_analysis\Microbatch_cmp_cen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177546"/>
            <a:ext cx="4602472" cy="34518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cxnSp>
        <p:nvCxnSpPr>
          <p:cNvPr id="14" name="Straight Arrow Connector 19"/>
          <p:cNvCxnSpPr/>
          <p:nvPr/>
        </p:nvCxnSpPr>
        <p:spPr>
          <a:xfrm flipV="1">
            <a:off x="6248400" y="3581400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448300" y="413385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~50%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pic>
        <p:nvPicPr>
          <p:cNvPr id="17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990600" y="1371600"/>
            <a:ext cx="7812868" cy="196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Qualification of the LHC 25ns beam in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SPS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Direct electron cloud measurements on the strip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detectors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Studies for a possible scrubbing beam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25" name="Rettangolo 24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3352800" y="1447800"/>
            <a:ext cx="5638800" cy="4953000"/>
            <a:chOff x="4800600" y="1219200"/>
            <a:chExt cx="5638800" cy="4953000"/>
          </a:xfrm>
        </p:grpSpPr>
        <p:sp>
          <p:nvSpPr>
            <p:cNvPr id="19" name="Rettangolo 18"/>
            <p:cNvSpPr/>
            <p:nvPr/>
          </p:nvSpPr>
          <p:spPr>
            <a:xfrm>
              <a:off x="4800600" y="1219200"/>
              <a:ext cx="5638800" cy="4953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Grafico 12"/>
            <p:cNvGraphicFramePr/>
            <p:nvPr/>
          </p:nvGraphicFramePr>
          <p:xfrm>
            <a:off x="5267674" y="2819401"/>
            <a:ext cx="4952999" cy="3047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Rettangolo 13"/>
            <p:cNvSpPr/>
            <p:nvPr/>
          </p:nvSpPr>
          <p:spPr>
            <a:xfrm rot="16200000">
              <a:off x="3885118" y="4031669"/>
              <a:ext cx="2371162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Aft>
                  <a:spcPts val="600"/>
                </a:spcAft>
                <a:defRPr sz="16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 smtClean="0">
                  <a:solidFill>
                    <a:prstClr val="black"/>
                  </a:solidFill>
                </a:rPr>
                <a:t>Scrubbing beam dose [p</a:t>
              </a:r>
              <a:r>
                <a:rPr lang="en-US" sz="1600" b="1" baseline="30000" dirty="0" smtClean="0">
                  <a:solidFill>
                    <a:prstClr val="black"/>
                  </a:solidFill>
                </a:rPr>
                <a:t>+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]</a:t>
              </a: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6410674" y="2971801"/>
              <a:ext cx="1546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 = 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22"/>
            <p:cNvSpPr/>
            <p:nvPr/>
          </p:nvSpPr>
          <p:spPr>
            <a:xfrm>
              <a:off x="8315674" y="2971801"/>
              <a:ext cx="1546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 = 0.12T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953000" y="1371600"/>
              <a:ext cx="5181600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Not much conditioning observed during SR, but the liner had been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already exposed to 25ns beam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1219200" y="533400"/>
            <a:ext cx="7467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Warning: expected to be slower than in “real” bending magnets!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181600" y="609600"/>
            <a:ext cx="3676650" cy="61341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E:\Analysis\SPS_Scrubbing_run_2012_analysis\scrubbing_sr2012_2b_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572000" cy="342900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609600" y="182112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2012 Scrubbing run</a:t>
            </a:r>
          </a:p>
        </p:txBody>
      </p:sp>
      <p:grpSp>
        <p:nvGrpSpPr>
          <p:cNvPr id="29" name="Gruppo 28"/>
          <p:cNvGrpSpPr>
            <a:grpSpLocks noChangeAspect="1"/>
          </p:cNvGrpSpPr>
          <p:nvPr/>
        </p:nvGrpSpPr>
        <p:grpSpPr>
          <a:xfrm>
            <a:off x="5105400" y="838200"/>
            <a:ext cx="3886200" cy="5764530"/>
            <a:chOff x="4572000" y="838200"/>
            <a:chExt cx="4572000" cy="6781800"/>
          </a:xfrm>
        </p:grpSpPr>
        <p:grpSp>
          <p:nvGrpSpPr>
            <p:cNvPr id="20" name="Gruppo 19"/>
            <p:cNvGrpSpPr>
              <a:grpSpLocks noChangeAspect="1"/>
            </p:cNvGrpSpPr>
            <p:nvPr/>
          </p:nvGrpSpPr>
          <p:grpSpPr>
            <a:xfrm>
              <a:off x="4572000" y="838200"/>
              <a:ext cx="4572000" cy="3429000"/>
              <a:chOff x="-76200" y="1676400"/>
              <a:chExt cx="4572000" cy="3429000"/>
            </a:xfrm>
          </p:grpSpPr>
          <p:pic>
            <p:nvPicPr>
              <p:cNvPr id="23" name="Picture 3" descr="E:\Analysis\SPS_MD2504_analysis\scrubbing_2504_1b_to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76200" y="1676400"/>
                <a:ext cx="4572000" cy="3429000"/>
              </a:xfrm>
              <a:prstGeom prst="rect">
                <a:avLst/>
              </a:prstGeom>
              <a:noFill/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600200" y="2057400"/>
                <a:ext cx="1219200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4572000" y="4191000"/>
              <a:ext cx="4572000" cy="3429000"/>
              <a:chOff x="0" y="1600200"/>
              <a:chExt cx="4572000" cy="3429000"/>
            </a:xfrm>
          </p:grpSpPr>
          <p:pic>
            <p:nvPicPr>
              <p:cNvPr id="27" name="Picture 2" descr="E:\Analysis\SPS_MD2504_analysis\scrubbing_2504_1a_to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4572000" cy="3429000"/>
              </a:xfrm>
              <a:prstGeom prst="rect">
                <a:avLst/>
              </a:prstGeom>
              <a:noFill/>
            </p:spPr>
          </p:pic>
          <p:sp>
            <p:nvSpPr>
              <p:cNvPr id="28" name="Rettangolo 27"/>
              <p:cNvSpPr/>
              <p:nvPr/>
            </p:nvSpPr>
            <p:spPr>
              <a:xfrm>
                <a:off x="1600200" y="1981200"/>
                <a:ext cx="1219200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ttangolo 30"/>
          <p:cNvSpPr/>
          <p:nvPr/>
        </p:nvSpPr>
        <p:spPr>
          <a:xfrm>
            <a:off x="5181600" y="5334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MD 25/04/2012 (few h.)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505200" y="4724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772400" y="299736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772400" y="58674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cxnSp>
        <p:nvCxnSpPr>
          <p:cNvPr id="35" name="Straight Arrow Connector 19"/>
          <p:cNvCxnSpPr/>
          <p:nvPr/>
        </p:nvCxnSpPr>
        <p:spPr>
          <a:xfrm flipV="1">
            <a:off x="8305800" y="1371600"/>
            <a:ext cx="0" cy="838200"/>
          </a:xfrm>
          <a:prstGeom prst="straightConnector1">
            <a:avLst/>
          </a:prstGeom>
          <a:ln w="28575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7467600" y="16002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~40%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>
            <a:off x="5715000" y="4114800"/>
            <a:ext cx="2667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9"/>
          <p:cNvCxnSpPr/>
          <p:nvPr/>
        </p:nvCxnSpPr>
        <p:spPr>
          <a:xfrm flipV="1">
            <a:off x="8382000" y="4114800"/>
            <a:ext cx="0" cy="838200"/>
          </a:xfrm>
          <a:prstGeom prst="straightConnector1">
            <a:avLst/>
          </a:prstGeom>
          <a:ln w="28575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7467600" y="43434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~ 40%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12"/>
          <p:cNvCxnSpPr/>
          <p:nvPr/>
        </p:nvCxnSpPr>
        <p:spPr>
          <a:xfrm>
            <a:off x="5715000" y="1371600"/>
            <a:ext cx="2667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E:\Analysis\SPS_Floating_20120522_analysis\stripes_orbit_bump_25ns_ecm1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680" y="1981200"/>
            <a:ext cx="4800600" cy="3600449"/>
          </a:xfrm>
          <a:prstGeom prst="rect">
            <a:avLst/>
          </a:prstGeom>
          <a:noFill/>
        </p:spPr>
      </p:pic>
      <p:pic>
        <p:nvPicPr>
          <p:cNvPr id="12" name="Picture 5" descr="E:\Analysis\SPS_Floating_20120522_analysis\stripes_orbit_bump_25ns_ecm1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4800600" cy="3600449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609600" y="22860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57800" y="2286000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0" y="137160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conditioned area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be localized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horizontal displacements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 beam in the ECM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Strip detectors – conditioning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E:\Analysis\SPS_MD2504_analysis\scrub_50ns_ecm1a_legen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9750"/>
            <a:ext cx="4800600" cy="3600450"/>
          </a:xfrm>
          <a:prstGeom prst="rect">
            <a:avLst/>
          </a:prstGeom>
          <a:noFill/>
        </p:spPr>
      </p:pic>
      <p:pic>
        <p:nvPicPr>
          <p:cNvPr id="17" name="Picture 3" descr="E:\Analysis\SPS_MD2504_analysis\scrub_50ns_ecm1b_lege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8680" y="1809750"/>
            <a:ext cx="4800600" cy="360045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762000"/>
            <a:ext cx="9144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Measurements with 50ns beam before and after few hours of scrubbing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9600" y="220212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57800" y="2202129"/>
            <a:ext cx="9144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6629400" y="1752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810000" y="17526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905000" y="1447800"/>
            <a:ext cx="192124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Before scrubbing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953000" y="1447800"/>
            <a:ext cx="2057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After scrubbing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34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Ramarks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MBA is less critical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than MBB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Effect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of radial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steering on pressure along the ring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 23s cycle</a:t>
            </a:r>
          </a:p>
        </p:txBody>
      </p:sp>
      <p:pic>
        <p:nvPicPr>
          <p:cNvPr id="29700" name="Picture 4" descr="http://elogbook.cern.ch/eLogbook/attach_reader?attach_id=1277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705600" cy="5351937"/>
          </a:xfrm>
          <a:prstGeom prst="rect">
            <a:avLst/>
          </a:prstGeom>
          <a:noFill/>
        </p:spPr>
      </p:pic>
      <p:cxnSp>
        <p:nvCxnSpPr>
          <p:cNvPr id="10" name="Straight Arrow Connector 19"/>
          <p:cNvCxnSpPr/>
          <p:nvPr/>
        </p:nvCxnSpPr>
        <p:spPr>
          <a:xfrm flipH="1">
            <a:off x="4114800" y="4800600"/>
            <a:ext cx="16002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4114800" y="4876800"/>
            <a:ext cx="156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Radial steering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50ns beam,  26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GeV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 23s cycle</a:t>
            </a:r>
          </a:p>
        </p:txBody>
      </p:sp>
      <p:pic>
        <p:nvPicPr>
          <p:cNvPr id="29700" name="Picture 4" descr="http://elogbook.cern.ch/eLogbook/attach_reader?attach_id=1277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705600" cy="5351937"/>
          </a:xfrm>
          <a:prstGeom prst="rect">
            <a:avLst/>
          </a:prstGeom>
          <a:noFill/>
        </p:spPr>
      </p:pic>
      <p:pic>
        <p:nvPicPr>
          <p:cNvPr id="70658" name="Picture 2" descr="http://elogbook.cern.ch/eLogbook/attach_reader?attach_id=1277107"/>
          <p:cNvPicPr>
            <a:picLocks noChangeAspect="1" noChangeArrowheads="1"/>
          </p:cNvPicPr>
          <p:nvPr/>
        </p:nvPicPr>
        <p:blipFill>
          <a:blip r:embed="rId4" cstate="print"/>
          <a:srcRect t="8743" r="23044" b="15483"/>
          <a:stretch>
            <a:fillRect/>
          </a:stretch>
        </p:blipFill>
        <p:spPr bwMode="auto">
          <a:xfrm>
            <a:off x="3581400" y="2667000"/>
            <a:ext cx="5029200" cy="3962400"/>
          </a:xfrm>
          <a:prstGeom prst="rect">
            <a:avLst/>
          </a:prstGeom>
          <a:noFill/>
        </p:spPr>
      </p:pic>
      <p:cxnSp>
        <p:nvCxnSpPr>
          <p:cNvPr id="10" name="Straight Arrow Connector 19"/>
          <p:cNvCxnSpPr/>
          <p:nvPr/>
        </p:nvCxnSpPr>
        <p:spPr>
          <a:xfrm flipH="1">
            <a:off x="6324600" y="3200400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400800" y="3276600"/>
            <a:ext cx="156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Radial steering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Effect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of radial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steering on pressure along the ring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990600" y="1371600"/>
            <a:ext cx="7812868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Qualification of the LHC 25ns beam in the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SPS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detectors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Studies for a possible scrubbing beam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25ns 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still degraded due to EC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25ns 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990600" y="1371600"/>
            <a:ext cx="7812868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Qualification of the LHC 25ns beam in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SPS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 electron cloud measurements on the strip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detectors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Studies for a possible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still degraded due to EC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sp>
        <p:nvSpPr>
          <p:cNvPr id="24" name="Rectangle 65"/>
          <p:cNvSpPr/>
          <p:nvPr/>
        </p:nvSpPr>
        <p:spPr>
          <a:xfrm>
            <a:off x="228600" y="3245483"/>
            <a:ext cx="39624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solution: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“scrubbing beam” which exhibits  a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lower multipacting threshold</a:t>
            </a:r>
          </a:p>
        </p:txBody>
      </p: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igura a mano libera 26"/>
            <p:cNvSpPr/>
            <p:nvPr/>
          </p:nvSpPr>
          <p:spPr>
            <a:xfrm>
              <a:off x="5036820" y="998220"/>
              <a:ext cx="1973580" cy="2346960"/>
            </a:xfrm>
            <a:custGeom>
              <a:avLst/>
              <a:gdLst>
                <a:gd name="connsiteX0" fmla="*/ 1973580 w 1973580"/>
                <a:gd name="connsiteY0" fmla="*/ 0 h 2346960"/>
                <a:gd name="connsiteX1" fmla="*/ 944880 w 1973580"/>
                <a:gd name="connsiteY1" fmla="*/ 83820 h 2346960"/>
                <a:gd name="connsiteX2" fmla="*/ 640080 w 1973580"/>
                <a:gd name="connsiteY2" fmla="*/ 464820 h 2346960"/>
                <a:gd name="connsiteX3" fmla="*/ 457200 w 1973580"/>
                <a:gd name="connsiteY3" fmla="*/ 1668780 h 2346960"/>
                <a:gd name="connsiteX4" fmla="*/ 388620 w 1973580"/>
                <a:gd name="connsiteY4" fmla="*/ 2125980 h 2346960"/>
                <a:gd name="connsiteX5" fmla="*/ 259080 w 1973580"/>
                <a:gd name="connsiteY5" fmla="*/ 2270760 h 2346960"/>
                <a:gd name="connsiteX6" fmla="*/ 0 w 1973580"/>
                <a:gd name="connsiteY6" fmla="*/ 234696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580" h="2346960">
                  <a:moveTo>
                    <a:pt x="1973580" y="0"/>
                  </a:moveTo>
                  <a:cubicBezTo>
                    <a:pt x="1570355" y="3175"/>
                    <a:pt x="1167130" y="6350"/>
                    <a:pt x="944880" y="83820"/>
                  </a:cubicBezTo>
                  <a:cubicBezTo>
                    <a:pt x="722630" y="161290"/>
                    <a:pt x="721360" y="200660"/>
                    <a:pt x="640080" y="464820"/>
                  </a:cubicBezTo>
                  <a:cubicBezTo>
                    <a:pt x="558800" y="728980"/>
                    <a:pt x="499110" y="1391920"/>
                    <a:pt x="457200" y="1668780"/>
                  </a:cubicBezTo>
                  <a:cubicBezTo>
                    <a:pt x="415290" y="1945640"/>
                    <a:pt x="421640" y="2025650"/>
                    <a:pt x="388620" y="2125980"/>
                  </a:cubicBezTo>
                  <a:cubicBezTo>
                    <a:pt x="355600" y="2226310"/>
                    <a:pt x="323850" y="2233930"/>
                    <a:pt x="259080" y="2270760"/>
                  </a:cubicBezTo>
                  <a:cubicBezTo>
                    <a:pt x="194310" y="2307590"/>
                    <a:pt x="97155" y="2327275"/>
                    <a:pt x="0" y="234696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 rot="16713657">
              <a:off x="4542103" y="1928446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Scrubbing beam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Rectangle 16"/>
          <p:cNvSpPr/>
          <p:nvPr/>
        </p:nvSpPr>
        <p:spPr>
          <a:xfrm>
            <a:off x="6557619" y="617220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MBB – 25ns beam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still degraded due to EC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sp>
        <p:nvSpPr>
          <p:cNvPr id="24" name="Rectangle 65"/>
          <p:cNvSpPr/>
          <p:nvPr/>
        </p:nvSpPr>
        <p:spPr>
          <a:xfrm>
            <a:off x="228600" y="3245483"/>
            <a:ext cx="396240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solution: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“scrubbing beam” which exhibits  a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lower multipacting threshold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need for acceleration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stringent requirements on beam quality</a:t>
            </a:r>
          </a:p>
        </p:txBody>
      </p: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25ns 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igura a mano libera 26"/>
            <p:cNvSpPr/>
            <p:nvPr/>
          </p:nvSpPr>
          <p:spPr>
            <a:xfrm>
              <a:off x="5036820" y="998220"/>
              <a:ext cx="1973580" cy="2346960"/>
            </a:xfrm>
            <a:custGeom>
              <a:avLst/>
              <a:gdLst>
                <a:gd name="connsiteX0" fmla="*/ 1973580 w 1973580"/>
                <a:gd name="connsiteY0" fmla="*/ 0 h 2346960"/>
                <a:gd name="connsiteX1" fmla="*/ 944880 w 1973580"/>
                <a:gd name="connsiteY1" fmla="*/ 83820 h 2346960"/>
                <a:gd name="connsiteX2" fmla="*/ 640080 w 1973580"/>
                <a:gd name="connsiteY2" fmla="*/ 464820 h 2346960"/>
                <a:gd name="connsiteX3" fmla="*/ 457200 w 1973580"/>
                <a:gd name="connsiteY3" fmla="*/ 1668780 h 2346960"/>
                <a:gd name="connsiteX4" fmla="*/ 388620 w 1973580"/>
                <a:gd name="connsiteY4" fmla="*/ 2125980 h 2346960"/>
                <a:gd name="connsiteX5" fmla="*/ 259080 w 1973580"/>
                <a:gd name="connsiteY5" fmla="*/ 2270760 h 2346960"/>
                <a:gd name="connsiteX6" fmla="*/ 0 w 1973580"/>
                <a:gd name="connsiteY6" fmla="*/ 234696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580" h="2346960">
                  <a:moveTo>
                    <a:pt x="1973580" y="0"/>
                  </a:moveTo>
                  <a:cubicBezTo>
                    <a:pt x="1570355" y="3175"/>
                    <a:pt x="1167130" y="6350"/>
                    <a:pt x="944880" y="83820"/>
                  </a:cubicBezTo>
                  <a:cubicBezTo>
                    <a:pt x="722630" y="161290"/>
                    <a:pt x="721360" y="200660"/>
                    <a:pt x="640080" y="464820"/>
                  </a:cubicBezTo>
                  <a:cubicBezTo>
                    <a:pt x="558800" y="728980"/>
                    <a:pt x="499110" y="1391920"/>
                    <a:pt x="457200" y="1668780"/>
                  </a:cubicBezTo>
                  <a:cubicBezTo>
                    <a:pt x="415290" y="1945640"/>
                    <a:pt x="421640" y="2025650"/>
                    <a:pt x="388620" y="2125980"/>
                  </a:cubicBezTo>
                  <a:cubicBezTo>
                    <a:pt x="355600" y="2226310"/>
                    <a:pt x="323850" y="2233930"/>
                    <a:pt x="259080" y="2270760"/>
                  </a:cubicBezTo>
                  <a:cubicBezTo>
                    <a:pt x="194310" y="2307590"/>
                    <a:pt x="97155" y="2327275"/>
                    <a:pt x="0" y="234696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 rot="16713657">
              <a:off x="4542103" y="1928446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Scrubbing beam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609600" y="10668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“simplest” idea would be to shrink the bunch spacing: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PS bunch rotation is designed “around” 40MHz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Not possible to inject “bunch to bucket”  with spacing shorted than 25ns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609600" y="10668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“simplest” idea would be to shrink the bunch spacing: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PS bunch rotation is designed “around” 40MHz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Not possible to inject “bunch to bucket”  with spacing less than 25ns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4343400" y="31242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5"/>
          <p:cNvSpPr/>
          <p:nvPr/>
        </p:nvSpPr>
        <p:spPr>
          <a:xfrm>
            <a:off x="609600" y="4388483"/>
            <a:ext cx="82296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“relatively easy” scheme could be to extract a 25ns bunch train with long bunches (~10ns)  and capture each bunch in two SPS buckets getting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25ns “doublet” beam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447800"/>
            <a:ext cx="10663021" cy="50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5"/>
          <p:cNvSpPr txBox="1"/>
          <p:nvPr/>
        </p:nvSpPr>
        <p:spPr>
          <a:xfrm>
            <a:off x="2286000" y="3962400"/>
            <a:ext cx="19812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Electron emission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9"/>
          <p:cNvCxnSpPr>
            <a:stCxn id="12" idx="2"/>
          </p:cNvCxnSpPr>
          <p:nvPr/>
        </p:nvCxnSpPr>
        <p:spPr>
          <a:xfrm>
            <a:off x="3276600" y="4331732"/>
            <a:ext cx="762000" cy="849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15"/>
          <p:cNvSpPr txBox="1"/>
          <p:nvPr/>
        </p:nvSpPr>
        <p:spPr>
          <a:xfrm>
            <a:off x="4876800" y="4038600"/>
            <a:ext cx="213484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Electron absorption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19"/>
          <p:cNvCxnSpPr>
            <a:stCxn id="26" idx="2"/>
          </p:cNvCxnSpPr>
          <p:nvPr/>
        </p:nvCxnSpPr>
        <p:spPr>
          <a:xfrm flipH="1">
            <a:off x="5334000" y="4407932"/>
            <a:ext cx="610225" cy="9260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447800"/>
            <a:ext cx="10663021" cy="50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5"/>
          <p:cNvSpPr txBox="1"/>
          <p:nvPr/>
        </p:nvSpPr>
        <p:spPr>
          <a:xfrm>
            <a:off x="990600" y="3505200"/>
            <a:ext cx="29718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Below the threshold </a:t>
            </a:r>
            <a:r>
              <a:rPr lang="en-US" dirty="0" smtClean="0">
                <a:solidFill>
                  <a:schemeClr val="tx2"/>
                </a:solidFill>
              </a:rPr>
              <a:t>the two effects compensate each other, </a:t>
            </a:r>
            <a:r>
              <a:rPr lang="en-US" b="1" dirty="0" smtClean="0">
                <a:solidFill>
                  <a:srgbClr val="FF0000"/>
                </a:solidFill>
              </a:rPr>
              <a:t>no accumulation</a:t>
            </a:r>
            <a:r>
              <a:rPr lang="en-US" dirty="0" smtClean="0">
                <a:solidFill>
                  <a:schemeClr val="tx2"/>
                </a:solidFill>
              </a:rPr>
              <a:t> over subsequent bunch passages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9"/>
          <p:cNvCxnSpPr>
            <a:stCxn id="12" idx="2"/>
          </p:cNvCxnSpPr>
          <p:nvPr/>
        </p:nvCxnSpPr>
        <p:spPr>
          <a:xfrm>
            <a:off x="2476500" y="4705529"/>
            <a:ext cx="1562100" cy="70467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19"/>
          <p:cNvCxnSpPr>
            <a:stCxn id="12" idx="2"/>
          </p:cNvCxnSpPr>
          <p:nvPr/>
        </p:nvCxnSpPr>
        <p:spPr>
          <a:xfrm>
            <a:off x="2476500" y="4705529"/>
            <a:ext cx="2628900" cy="70467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30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447800"/>
            <a:ext cx="10661909" cy="509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tangolo 1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12" name="TextBox 15"/>
          <p:cNvSpPr txBox="1"/>
          <p:nvPr/>
        </p:nvSpPr>
        <p:spPr>
          <a:xfrm>
            <a:off x="990600" y="3733800"/>
            <a:ext cx="29718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More efficient e</a:t>
            </a:r>
            <a:r>
              <a:rPr lang="en-US" b="1" baseline="30000" dirty="0" smtClean="0">
                <a:solidFill>
                  <a:schemeClr val="tx2"/>
                </a:solidFill>
              </a:rPr>
              <a:t>-</a:t>
            </a:r>
            <a:r>
              <a:rPr lang="en-US" b="1" dirty="0" smtClean="0">
                <a:solidFill>
                  <a:schemeClr val="tx2"/>
                </a:solidFill>
              </a:rPr>
              <a:t> production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4267200" y="3505200"/>
            <a:ext cx="24384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Shorter e-cloud decay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cxnSp>
        <p:nvCxnSpPr>
          <p:cNvPr id="16" name="Straight Arrow Connector 19"/>
          <p:cNvCxnSpPr>
            <a:stCxn id="12" idx="2"/>
          </p:cNvCxnSpPr>
          <p:nvPr/>
        </p:nvCxnSpPr>
        <p:spPr>
          <a:xfrm>
            <a:off x="2476500" y="4103132"/>
            <a:ext cx="1562100" cy="849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stCxn id="12" idx="2"/>
          </p:cNvCxnSpPr>
          <p:nvPr/>
        </p:nvCxnSpPr>
        <p:spPr>
          <a:xfrm>
            <a:off x="2476500" y="4103132"/>
            <a:ext cx="2476500" cy="3926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19"/>
          <p:cNvCxnSpPr>
            <a:stCxn id="14" idx="2"/>
          </p:cNvCxnSpPr>
          <p:nvPr/>
        </p:nvCxnSpPr>
        <p:spPr>
          <a:xfrm>
            <a:off x="5486400" y="3874532"/>
            <a:ext cx="152400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447800"/>
            <a:ext cx="10661909" cy="509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tangolo 1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12" name="TextBox 15"/>
          <p:cNvSpPr txBox="1"/>
          <p:nvPr/>
        </p:nvSpPr>
        <p:spPr>
          <a:xfrm>
            <a:off x="838200" y="3505200"/>
            <a:ext cx="25146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Accumulation between subsequent turns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cxnSp>
        <p:nvCxnSpPr>
          <p:cNvPr id="16" name="Straight Arrow Connector 19"/>
          <p:cNvCxnSpPr>
            <a:stCxn id="12" idx="3"/>
          </p:cNvCxnSpPr>
          <p:nvPr/>
        </p:nvCxnSpPr>
        <p:spPr>
          <a:xfrm>
            <a:off x="3352800" y="3828366"/>
            <a:ext cx="533400" cy="142943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stCxn id="12" idx="3"/>
          </p:cNvCxnSpPr>
          <p:nvPr/>
        </p:nvCxnSpPr>
        <p:spPr>
          <a:xfrm>
            <a:off x="3352800" y="3828366"/>
            <a:ext cx="2667000" cy="74363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239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2857" t="8870" r="10536" b="43571"/>
          <a:stretch>
            <a:fillRect/>
          </a:stretch>
        </p:blipFill>
        <p:spPr bwMode="auto">
          <a:xfrm>
            <a:off x="5638800" y="1483400"/>
            <a:ext cx="1419225" cy="19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arentesi graffa chiusa 17"/>
          <p:cNvSpPr/>
          <p:nvPr/>
        </p:nvSpPr>
        <p:spPr>
          <a:xfrm>
            <a:off x="7086600" y="1559600"/>
            <a:ext cx="228600" cy="13716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5"/>
          <p:cNvSpPr/>
          <p:nvPr/>
        </p:nvSpPr>
        <p:spPr>
          <a:xfrm>
            <a:off x="7315200" y="1938314"/>
            <a:ext cx="18034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Intensity per bunch of the doublet 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4ns)</a:t>
            </a:r>
          </a:p>
        </p:txBody>
      </p:sp>
      <p:sp>
        <p:nvSpPr>
          <p:cNvPr id="20" name="Rectangle 65"/>
          <p:cNvSpPr/>
          <p:nvPr/>
        </p:nvSpPr>
        <p:spPr>
          <a:xfrm>
            <a:off x="609600" y="4724400"/>
            <a:ext cx="82296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doublet beam shows a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lower multipacting threshold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compared to the standard 25ns beam if the intensity is larger than 0.8e11ppb 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1.6e11ppb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from the PS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447800" y="114300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 - 26GeV</a:t>
            </a:r>
            <a:endParaRPr lang="en-US" b="1" dirty="0"/>
          </a:p>
        </p:txBody>
      </p:sp>
      <p:sp>
        <p:nvSpPr>
          <p:cNvPr id="23" name="Rettangolo 22"/>
          <p:cNvSpPr/>
          <p:nvPr/>
        </p:nvSpPr>
        <p:spPr>
          <a:xfrm>
            <a:off x="7070360" y="2971800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3ns)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1703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2857" t="8870" r="10536" b="43571"/>
          <a:stretch>
            <a:fillRect/>
          </a:stretch>
        </p:blipFill>
        <p:spPr bwMode="auto">
          <a:xfrm>
            <a:off x="5638800" y="1483400"/>
            <a:ext cx="1419225" cy="19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65"/>
          <p:cNvSpPr/>
          <p:nvPr/>
        </p:nvSpPr>
        <p:spPr>
          <a:xfrm>
            <a:off x="609600" y="4724400"/>
            <a:ext cx="82296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doublet beam shows a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lower multipacting threshold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compared to the standard 25ns beam if the intensity is larger than 0.8e11ppb 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1.6e11ppb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from the PS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scrubbed region is smaller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to be used,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with radial steering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as a last stage of the scrubbing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47800" y="114300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 - 26GeV</a:t>
            </a:r>
            <a:endParaRPr lang="en-US" b="1" dirty="0"/>
          </a:p>
        </p:txBody>
      </p:sp>
      <p:sp>
        <p:nvSpPr>
          <p:cNvPr id="16" name="Parentesi graffa chiusa 15"/>
          <p:cNvSpPr/>
          <p:nvPr/>
        </p:nvSpPr>
        <p:spPr>
          <a:xfrm>
            <a:off x="7086600" y="1559600"/>
            <a:ext cx="228600" cy="13716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5"/>
          <p:cNvSpPr/>
          <p:nvPr/>
        </p:nvSpPr>
        <p:spPr>
          <a:xfrm>
            <a:off x="7315200" y="1938314"/>
            <a:ext cx="18034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Intensity per bunch of the doublet 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4ns)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070360" y="2971800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3ns)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2012 SPS Scrubbing Run – measured beam parameters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65"/>
          <p:cNvSpPr/>
          <p:nvPr/>
        </p:nvSpPr>
        <p:spPr>
          <a:xfrm>
            <a:off x="533400" y="948690"/>
            <a:ext cx="8553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25ns beam nominal intensity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PS (before bunch rotation):</a:t>
            </a:r>
            <a:r>
              <a:rPr lang="en-US" dirty="0" smtClean="0">
                <a:solidFill>
                  <a:schemeClr val="tx2"/>
                </a:solidFill>
              </a:rPr>
              <a:t> 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~1.25x10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~2.5μm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~2.5μm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bottom (18s):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~1.15x10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~3μm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top: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~1.15x10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~3μm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rgbClr val="FF0000"/>
                </a:solidFill>
              </a:rPr>
              <a:t>(within specifications)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25ns beam ultimate intensity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PS (before bunch rotation):</a:t>
            </a:r>
            <a:r>
              <a:rPr lang="en-US" dirty="0" smtClean="0">
                <a:solidFill>
                  <a:schemeClr val="tx2"/>
                </a:solidFill>
              </a:rPr>
              <a:t> 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~1.8x10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~4μm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~3.5μm</a:t>
            </a:r>
          </a:p>
          <a:p>
            <a:pPr marL="746125" indent="-2889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SPS flat bottom (8s): 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~1.6 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ppb / ε</a:t>
            </a:r>
            <a:r>
              <a:rPr lang="en-US" baseline="-25000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~5μm / ε</a:t>
            </a:r>
            <a:r>
              <a:rPr lang="en-US" baseline="-25000" dirty="0" smtClean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~4.5μm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6125" indent="-288925"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cycle (Q26) with 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</p:txBody>
      </p:sp>
      <p:pic>
        <p:nvPicPr>
          <p:cNvPr id="18433" name="Picture 1" descr="D:\doublet_SPS\doublets_screenshots\momentum.png"/>
          <p:cNvPicPr>
            <a:picLocks noChangeAspect="1" noChangeArrowheads="1"/>
          </p:cNvPicPr>
          <p:nvPr/>
        </p:nvPicPr>
        <p:blipFill>
          <a:blip r:embed="rId4" cstate="print"/>
          <a:srcRect l="446" t="47778" r="38334" b="10683"/>
          <a:stretch>
            <a:fillRect/>
          </a:stretch>
        </p:blipFill>
        <p:spPr bwMode="auto">
          <a:xfrm>
            <a:off x="1455420" y="2895600"/>
            <a:ext cx="6316980" cy="3429000"/>
          </a:xfrm>
          <a:prstGeom prst="rect">
            <a:avLst/>
          </a:prstGeom>
          <a:noFill/>
        </p:spPr>
      </p:pic>
      <p:sp>
        <p:nvSpPr>
          <p:cNvPr id="18435" name="AutoShape 3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7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9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AutoShape 11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D:\doublet_SPS\doublets_screenshots\momentum.png"/>
          <p:cNvPicPr>
            <a:picLocks noChangeAspect="1" noChangeArrowheads="1"/>
          </p:cNvPicPr>
          <p:nvPr/>
        </p:nvPicPr>
        <p:blipFill>
          <a:blip r:embed="rId3" cstate="print"/>
          <a:srcRect l="446" t="47778" r="38334" b="10683"/>
          <a:stretch>
            <a:fillRect/>
          </a:stretch>
        </p:blipFill>
        <p:spPr bwMode="auto">
          <a:xfrm>
            <a:off x="1455420" y="2895600"/>
            <a:ext cx="6316980" cy="34290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cycle (Q26) with 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</p:txBody>
      </p:sp>
      <p:sp>
        <p:nvSpPr>
          <p:cNvPr id="18435" name="AutoShape 3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7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9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AutoShape 11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D:\doublet_SPS\Sample_BCT.png"/>
          <p:cNvPicPr>
            <a:picLocks noChangeAspect="1" noChangeArrowheads="1"/>
          </p:cNvPicPr>
          <p:nvPr/>
        </p:nvPicPr>
        <p:blipFill>
          <a:blip r:embed="rId5" cstate="print"/>
          <a:srcRect l="952" t="12787" r="23175" b="3150"/>
          <a:stretch>
            <a:fillRect/>
          </a:stretch>
        </p:blipFill>
        <p:spPr bwMode="auto">
          <a:xfrm>
            <a:off x="1687284" y="2514600"/>
            <a:ext cx="5486400" cy="41549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5" name="Straight Arrow Connector 19"/>
          <p:cNvCxnSpPr/>
          <p:nvPr/>
        </p:nvCxnSpPr>
        <p:spPr>
          <a:xfrm>
            <a:off x="3505200" y="3124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676650" y="2762250"/>
            <a:ext cx="68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cycle (Q26) with 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RF Voltage program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has been optimized to maximize the capture</a:t>
            </a:r>
          </a:p>
        </p:txBody>
      </p:sp>
      <p:pic>
        <p:nvPicPr>
          <p:cNvPr id="53250" name="Picture 2" descr="D:\doublet_SPS\doublets_screenshots\programs.png"/>
          <p:cNvPicPr>
            <a:picLocks noChangeAspect="1" noChangeArrowheads="1"/>
          </p:cNvPicPr>
          <p:nvPr/>
        </p:nvPicPr>
        <p:blipFill>
          <a:blip r:embed="rId4" cstate="print"/>
          <a:srcRect l="400" t="47778" r="38000" b="10556"/>
          <a:stretch>
            <a:fillRect/>
          </a:stretch>
        </p:blipFill>
        <p:spPr bwMode="auto">
          <a:xfrm>
            <a:off x="1312469" y="3124200"/>
            <a:ext cx="6383731" cy="345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magine 10" descr="BCT_good.png"/>
          <p:cNvPicPr>
            <a:picLocks noChangeAspect="1"/>
          </p:cNvPicPr>
          <p:nvPr/>
        </p:nvPicPr>
        <p:blipFill>
          <a:blip r:embed="rId5" cstate="print"/>
          <a:srcRect l="918" t="7778" r="22916" b="20000"/>
          <a:stretch>
            <a:fillRect/>
          </a:stretch>
        </p:blipFill>
        <p:spPr>
          <a:xfrm>
            <a:off x="4038600" y="1676400"/>
            <a:ext cx="4962378" cy="3886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magine 10" descr="BCT_good.png"/>
          <p:cNvPicPr>
            <a:picLocks noChangeAspect="1"/>
          </p:cNvPicPr>
          <p:nvPr/>
        </p:nvPicPr>
        <p:blipFill>
          <a:blip r:embed="rId5" cstate="print"/>
          <a:srcRect l="918" t="7778" r="22916" b="20000"/>
          <a:stretch>
            <a:fillRect/>
          </a:stretch>
        </p:blipFill>
        <p:spPr>
          <a:xfrm>
            <a:off x="4038600" y="1676400"/>
            <a:ext cx="4962378" cy="3886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 descr="larger.png"/>
          <p:cNvPicPr>
            <a:picLocks noChangeAspect="1"/>
          </p:cNvPicPr>
          <p:nvPr/>
        </p:nvPicPr>
        <p:blipFill>
          <a:blip r:embed="rId6" cstate="print"/>
          <a:srcRect l="1067" t="45556" r="1067" b="13333"/>
          <a:stretch>
            <a:fillRect/>
          </a:stretch>
        </p:blipFill>
        <p:spPr>
          <a:xfrm>
            <a:off x="3048000" y="4343400"/>
            <a:ext cx="5791200" cy="22320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Ovale 13"/>
          <p:cNvSpPr/>
          <p:nvPr/>
        </p:nvSpPr>
        <p:spPr>
          <a:xfrm>
            <a:off x="6705600" y="51816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30" name="Picture 2" descr="C:\Users\Gianni2\AppData\Local\Temp\MD_106_2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828800"/>
            <a:ext cx="6477000" cy="4856401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2209800" y="6324600"/>
            <a:ext cx="1759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C. </a:t>
            </a:r>
            <a:r>
              <a:rPr lang="en-US" sz="1400" b="1" dirty="0" err="1" smtClean="0">
                <a:solidFill>
                  <a:schemeClr val="tx2"/>
                </a:solidFill>
              </a:rPr>
              <a:t>Lazaridis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Test with a bunch train </a:t>
            </a: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and 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838200" y="1495824"/>
            <a:ext cx="7848600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15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PS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72x(10ns long bunch) was setup by PS experts (up to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1.85ppb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injected in the SPS)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Same SPS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as for single bunch test (to check capture)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Injecting with 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=1MV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ramping to 3MV in 5ms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Damper OFF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(setup to be done)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beam stabilized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high chromaticity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ξ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=0.5,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ξ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y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=0.35)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1" name="Picture 3" descr="H:\Analysis\SPS_MD_20121115_analysis\N_bun_increase_B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85800"/>
            <a:ext cx="5994400" cy="4495800"/>
          </a:xfrm>
          <a:prstGeom prst="rect">
            <a:avLst/>
          </a:prstGeom>
          <a:noFill/>
        </p:spPr>
      </p:pic>
      <p:sp>
        <p:nvSpPr>
          <p:cNvPr id="13" name="Rectangle 65"/>
          <p:cNvSpPr/>
          <p:nvPr/>
        </p:nvSpPr>
        <p:spPr>
          <a:xfrm>
            <a:off x="838200" y="5229017"/>
            <a:ext cx="78486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Still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good capture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343400" y="4271641"/>
            <a:ext cx="4800600" cy="2357759"/>
            <a:chOff x="4343400" y="1446450"/>
            <a:chExt cx="4800600" cy="2357759"/>
          </a:xfrm>
        </p:grpSpPr>
        <p:pic>
          <p:nvPicPr>
            <p:cNvPr id="16" name="Picture 15" descr="Emittance_BbBH.eps"/>
            <p:cNvPicPr>
              <a:picLocks noChangeAspect="1"/>
            </p:cNvPicPr>
            <p:nvPr/>
          </p:nvPicPr>
          <p:blipFill>
            <a:blip r:embed="rId2" cstate="print"/>
            <a:srcRect t="5896" r="1515"/>
            <a:stretch>
              <a:fillRect/>
            </a:stretch>
          </p:blipFill>
          <p:spPr>
            <a:xfrm>
              <a:off x="4343400" y="1446450"/>
              <a:ext cx="4800600" cy="2357759"/>
            </a:xfrm>
            <a:prstGeom prst="rect">
              <a:avLst/>
            </a:prstGeom>
          </p:spPr>
        </p:pic>
        <p:sp>
          <p:nvSpPr>
            <p:cNvPr id="23" name="Rettangolo 25"/>
            <p:cNvSpPr/>
            <p:nvPr/>
          </p:nvSpPr>
          <p:spPr>
            <a:xfrm>
              <a:off x="6972300" y="29718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343400" y="1422400"/>
            <a:ext cx="4800600" cy="2369448"/>
            <a:chOff x="4343400" y="4145652"/>
            <a:chExt cx="4800600" cy="2369448"/>
          </a:xfrm>
        </p:grpSpPr>
        <p:pic>
          <p:nvPicPr>
            <p:cNvPr id="17" name="Picture 16" descr="Emittance_BbBV.eps"/>
            <p:cNvPicPr>
              <a:picLocks noChangeAspect="1"/>
            </p:cNvPicPr>
            <p:nvPr/>
          </p:nvPicPr>
          <p:blipFill>
            <a:blip r:embed="rId3" cstate="print"/>
            <a:srcRect t="5419" r="1504"/>
            <a:stretch>
              <a:fillRect/>
            </a:stretch>
          </p:blipFill>
          <p:spPr>
            <a:xfrm>
              <a:off x="4343400" y="4145652"/>
              <a:ext cx="4800600" cy="2369448"/>
            </a:xfrm>
            <a:prstGeom prst="rect">
              <a:avLst/>
            </a:prstGeom>
          </p:spPr>
        </p:pic>
        <p:sp>
          <p:nvSpPr>
            <p:cNvPr id="24" name="Rettangolo 25"/>
            <p:cNvSpPr/>
            <p:nvPr/>
          </p:nvSpPr>
          <p:spPr>
            <a:xfrm>
              <a:off x="7086600" y="5687452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grpSp>
        <p:nvGrpSpPr>
          <p:cNvPr id="4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-457200" y="4191000"/>
            <a:ext cx="5334000" cy="2573050"/>
            <a:chOff x="7010400" y="457200"/>
            <a:chExt cx="5334000" cy="25730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160"/>
            <a:stretch>
              <a:fillRect/>
            </a:stretch>
          </p:blipFill>
          <p:spPr bwMode="auto">
            <a:xfrm>
              <a:off x="7010400" y="457200"/>
              <a:ext cx="5334000" cy="25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25"/>
            <p:cNvSpPr/>
            <p:nvPr/>
          </p:nvSpPr>
          <p:spPr>
            <a:xfrm>
              <a:off x="8191500" y="457200"/>
              <a:ext cx="21717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 emittance</a:t>
              </a: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-609600" y="1308100"/>
            <a:ext cx="5322648" cy="2743200"/>
            <a:chOff x="-533400" y="1295400"/>
            <a:chExt cx="5322648" cy="27432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041"/>
            <a:stretch>
              <a:fillRect/>
            </a:stretch>
          </p:blipFill>
          <p:spPr bwMode="auto">
            <a:xfrm>
              <a:off x="-533400" y="1295400"/>
              <a:ext cx="532264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25"/>
            <p:cNvSpPr/>
            <p:nvPr/>
          </p:nvSpPr>
          <p:spPr>
            <a:xfrm>
              <a:off x="762000" y="1346200"/>
              <a:ext cx="213360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 emittance</a:t>
              </a:r>
            </a:p>
          </p:txBody>
        </p:sp>
      </p:grpSp>
      <p:sp>
        <p:nvSpPr>
          <p:cNvPr id="21" name="Rettangolo 25"/>
          <p:cNvSpPr/>
          <p:nvPr/>
        </p:nvSpPr>
        <p:spPr>
          <a:xfrm>
            <a:off x="762000" y="990600"/>
            <a:ext cx="335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(1 batch 0.8x10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2" name="Rettangolo 25"/>
          <p:cNvSpPr/>
          <p:nvPr/>
        </p:nvSpPr>
        <p:spPr>
          <a:xfrm>
            <a:off x="4800600" y="9906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(4 batches 1.15x10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1" name="Picture 3" descr="H:\Analysis\SPS_MD_20121115_analysis\N_bun_increase_B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85800"/>
            <a:ext cx="5994400" cy="4495800"/>
          </a:xfrm>
          <a:prstGeom prst="rect">
            <a:avLst/>
          </a:prstGeom>
          <a:noFill/>
        </p:spPr>
      </p:pic>
      <p:sp>
        <p:nvSpPr>
          <p:cNvPr id="13" name="Rectangle 65"/>
          <p:cNvSpPr/>
          <p:nvPr/>
        </p:nvSpPr>
        <p:spPr>
          <a:xfrm>
            <a:off x="838200" y="5229017"/>
            <a:ext cx="7848600" cy="14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Still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good capture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can control slow losses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high chromaticity settings</a:t>
            </a:r>
          </a:p>
        </p:txBody>
      </p:sp>
      <p:cxnSp>
        <p:nvCxnSpPr>
          <p:cNvPr id="14" name="Straight Arrow Connector 19"/>
          <p:cNvCxnSpPr/>
          <p:nvPr/>
        </p:nvCxnSpPr>
        <p:spPr>
          <a:xfrm>
            <a:off x="3048000" y="21463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048000" y="2286000"/>
            <a:ext cx="19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Increased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chroma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  <p:grpSp>
        <p:nvGrpSpPr>
          <p:cNvPr id="3" name="Gruppo 15"/>
          <p:cNvGrpSpPr/>
          <p:nvPr/>
        </p:nvGrpSpPr>
        <p:grpSpPr>
          <a:xfrm>
            <a:off x="4724400" y="3276600"/>
            <a:ext cx="3962400" cy="2286000"/>
            <a:chOff x="4724400" y="2286000"/>
            <a:chExt cx="3962400" cy="2286000"/>
          </a:xfrm>
        </p:grpSpPr>
        <p:pic>
          <p:nvPicPr>
            <p:cNvPr id="1026" name="Picture 2" descr="D:\doublet_SPS\SPS_MD_20121115_analysis\c0_summary_260.png"/>
            <p:cNvPicPr>
              <a:picLocks noChangeAspect="1" noChangeArrowheads="1"/>
            </p:cNvPicPr>
            <p:nvPr/>
          </p:nvPicPr>
          <p:blipFill>
            <a:blip r:embed="rId5" cstate="print"/>
            <a:srcRect l="49167" t="6250" r="7500" b="46875"/>
            <a:stretch>
              <a:fillRect/>
            </a:stretch>
          </p:blipFill>
          <p:spPr bwMode="auto">
            <a:xfrm>
              <a:off x="4724400" y="2286000"/>
              <a:ext cx="3962400" cy="228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2" name="Rettangolo 11"/>
            <p:cNvSpPr/>
            <p:nvPr/>
          </p:nvSpPr>
          <p:spPr>
            <a:xfrm>
              <a:off x="5029200" y="4467225"/>
              <a:ext cx="381000" cy="1047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181100" y="1600200"/>
            <a:ext cx="3810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>
            <a:stCxn id="17" idx="0"/>
          </p:cNvCxnSpPr>
          <p:nvPr/>
        </p:nvCxnSpPr>
        <p:spPr>
          <a:xfrm flipV="1">
            <a:off x="1371600" y="1066800"/>
            <a:ext cx="6096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1371600" y="5105400"/>
            <a:ext cx="6096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0668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84962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430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Ovale 14"/>
          <p:cNvSpPr/>
          <p:nvPr/>
        </p:nvSpPr>
        <p:spPr>
          <a:xfrm>
            <a:off x="7086600" y="1574800"/>
            <a:ext cx="3810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0"/>
          </p:cNvCxnSpPr>
          <p:nvPr/>
        </p:nvCxnSpPr>
        <p:spPr>
          <a:xfrm flipH="1" flipV="1">
            <a:off x="6311900" y="1130300"/>
            <a:ext cx="965200" cy="444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 flipV="1">
            <a:off x="6311900" y="5156200"/>
            <a:ext cx="965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168400" y="5486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6"/>
          </p:cNvCxnSpPr>
          <p:nvPr/>
        </p:nvCxnSpPr>
        <p:spPr>
          <a:xfrm flipV="1">
            <a:off x="1549400" y="5105400"/>
            <a:ext cx="660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15" idx="2"/>
          </p:cNvCxnSpPr>
          <p:nvPr/>
        </p:nvCxnSpPr>
        <p:spPr>
          <a:xfrm flipH="1">
            <a:off x="1168400" y="1143000"/>
            <a:ext cx="1041400" cy="449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1430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972300" y="5511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6"/>
          </p:cNvCxnSpPr>
          <p:nvPr/>
        </p:nvCxnSpPr>
        <p:spPr>
          <a:xfrm flipH="1" flipV="1">
            <a:off x="6477000" y="1143000"/>
            <a:ext cx="876300" cy="452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15" idx="2"/>
          </p:cNvCxnSpPr>
          <p:nvPr/>
        </p:nvCxnSpPr>
        <p:spPr>
          <a:xfrm>
            <a:off x="6489700" y="5156200"/>
            <a:ext cx="4826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43000"/>
            <a:ext cx="5334000" cy="40005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787400" y="3657600"/>
            <a:ext cx="78486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9144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4" name="Picture 2" descr="H:\Analysis\SPS_MD_20121115_analysis\stripes_Nb_scan_ecm1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951" y="914400"/>
            <a:ext cx="7315200" cy="548640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751351" y="990600"/>
            <a:ext cx="5620987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MBA-like Stainless Steel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6151" y="685800"/>
            <a:ext cx="2286000" cy="24079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0951" y="32766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9"/>
          <p:cNvCxnSpPr>
            <a:stCxn id="16" idx="2"/>
          </p:cNvCxnSpPr>
          <p:nvPr/>
        </p:nvCxnSpPr>
        <p:spPr>
          <a:xfrm flipH="1">
            <a:off x="5066051" y="3922931"/>
            <a:ext cx="2172325" cy="13729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15"/>
          <p:cNvSpPr txBox="1"/>
          <p:nvPr/>
        </p:nvSpPr>
        <p:spPr>
          <a:xfrm>
            <a:off x="18275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19"/>
          <p:cNvCxnSpPr>
            <a:stCxn id="22" idx="2"/>
          </p:cNvCxnSpPr>
          <p:nvPr/>
        </p:nvCxnSpPr>
        <p:spPr>
          <a:xfrm>
            <a:off x="2856252" y="2246531"/>
            <a:ext cx="952499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:\Analysis\SPS_MD_20121115_analysis\stripes_Nb_scan_ecm1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85" y="913150"/>
            <a:ext cx="7315215" cy="5486411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752600" y="990600"/>
            <a:ext cx="5620987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MBB-like Stainless Steel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7400" y="685800"/>
            <a:ext cx="2286000" cy="2407967"/>
          </a:xfrm>
          <a:prstGeom prst="rect">
            <a:avLst/>
          </a:prstGeom>
          <a:noFill/>
        </p:spPr>
      </p:pic>
      <p:sp>
        <p:nvSpPr>
          <p:cNvPr id="15" name="TextBox 15"/>
          <p:cNvSpPr txBox="1"/>
          <p:nvPr/>
        </p:nvSpPr>
        <p:spPr>
          <a:xfrm>
            <a:off x="18275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9"/>
          <p:cNvCxnSpPr>
            <a:stCxn id="15" idx="2"/>
          </p:cNvCxnSpPr>
          <p:nvPr/>
        </p:nvCxnSpPr>
        <p:spPr>
          <a:xfrm>
            <a:off x="2856252" y="2246531"/>
            <a:ext cx="1182348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5"/>
          <p:cNvSpPr txBox="1"/>
          <p:nvPr/>
        </p:nvSpPr>
        <p:spPr>
          <a:xfrm>
            <a:off x="6705600" y="32004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19"/>
          <p:cNvCxnSpPr>
            <a:stCxn id="20" idx="2"/>
          </p:cNvCxnSpPr>
          <p:nvPr/>
        </p:nvCxnSpPr>
        <p:spPr>
          <a:xfrm flipH="1">
            <a:off x="6477001" y="3846731"/>
            <a:ext cx="1296024" cy="5728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:\Analysis\SPS_MD_20121115_analysis\stripes_Nb_scan_ecm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389"/>
            <a:ext cx="7315215" cy="5486411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752600" y="990600"/>
            <a:ext cx="5620987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MBB-like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Copper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7400" y="685800"/>
            <a:ext cx="2286000" cy="2407967"/>
          </a:xfrm>
          <a:prstGeom prst="rect">
            <a:avLst/>
          </a:prstGeom>
          <a:noFill/>
        </p:spPr>
      </p:pic>
      <p:sp>
        <p:nvSpPr>
          <p:cNvPr id="15" name="TextBox 15"/>
          <p:cNvSpPr txBox="1"/>
          <p:nvPr/>
        </p:nvSpPr>
        <p:spPr>
          <a:xfrm>
            <a:off x="6170951" y="32766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9"/>
          <p:cNvCxnSpPr>
            <a:stCxn id="15" idx="2"/>
          </p:cNvCxnSpPr>
          <p:nvPr/>
        </p:nvCxnSpPr>
        <p:spPr>
          <a:xfrm flipH="1">
            <a:off x="5066051" y="3922931"/>
            <a:ext cx="2172325" cy="13729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5"/>
          <p:cNvSpPr txBox="1"/>
          <p:nvPr/>
        </p:nvSpPr>
        <p:spPr>
          <a:xfrm>
            <a:off x="19799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9"/>
          <p:cNvCxnSpPr>
            <a:stCxn id="17" idx="2"/>
          </p:cNvCxnSpPr>
          <p:nvPr/>
        </p:nvCxnSpPr>
        <p:spPr>
          <a:xfrm>
            <a:off x="3008652" y="2246531"/>
            <a:ext cx="1182348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343400" y="4271641"/>
            <a:ext cx="4800600" cy="2357759"/>
            <a:chOff x="4343400" y="1446450"/>
            <a:chExt cx="4800600" cy="2357759"/>
          </a:xfrm>
        </p:grpSpPr>
        <p:pic>
          <p:nvPicPr>
            <p:cNvPr id="16" name="Picture 15" descr="Emittance_BbBH.eps"/>
            <p:cNvPicPr>
              <a:picLocks noChangeAspect="1"/>
            </p:cNvPicPr>
            <p:nvPr/>
          </p:nvPicPr>
          <p:blipFill>
            <a:blip r:embed="rId2" cstate="print"/>
            <a:srcRect t="5896" r="1515"/>
            <a:stretch>
              <a:fillRect/>
            </a:stretch>
          </p:blipFill>
          <p:spPr>
            <a:xfrm>
              <a:off x="4343400" y="1446450"/>
              <a:ext cx="4800600" cy="2357759"/>
            </a:xfrm>
            <a:prstGeom prst="rect">
              <a:avLst/>
            </a:prstGeom>
          </p:spPr>
        </p:pic>
        <p:sp>
          <p:nvSpPr>
            <p:cNvPr id="23" name="Rettangolo 25"/>
            <p:cNvSpPr/>
            <p:nvPr/>
          </p:nvSpPr>
          <p:spPr>
            <a:xfrm>
              <a:off x="6972300" y="29718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343400" y="1422400"/>
            <a:ext cx="4800600" cy="2369448"/>
            <a:chOff x="4343400" y="4145652"/>
            <a:chExt cx="4800600" cy="2369448"/>
          </a:xfrm>
        </p:grpSpPr>
        <p:pic>
          <p:nvPicPr>
            <p:cNvPr id="17" name="Picture 16" descr="Emittance_BbBV.eps"/>
            <p:cNvPicPr>
              <a:picLocks noChangeAspect="1"/>
            </p:cNvPicPr>
            <p:nvPr/>
          </p:nvPicPr>
          <p:blipFill>
            <a:blip r:embed="rId3" cstate="print"/>
            <a:srcRect t="5419" r="1504"/>
            <a:stretch>
              <a:fillRect/>
            </a:stretch>
          </p:blipFill>
          <p:spPr>
            <a:xfrm>
              <a:off x="4343400" y="4145652"/>
              <a:ext cx="4800600" cy="2369448"/>
            </a:xfrm>
            <a:prstGeom prst="rect">
              <a:avLst/>
            </a:prstGeom>
          </p:spPr>
        </p:pic>
        <p:sp>
          <p:nvSpPr>
            <p:cNvPr id="24" name="Rettangolo 25"/>
            <p:cNvSpPr/>
            <p:nvPr/>
          </p:nvSpPr>
          <p:spPr>
            <a:xfrm>
              <a:off x="7086600" y="5687452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grpSp>
        <p:nvGrpSpPr>
          <p:cNvPr id="4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6"/>
          <p:cNvGrpSpPr/>
          <p:nvPr/>
        </p:nvGrpSpPr>
        <p:grpSpPr>
          <a:xfrm>
            <a:off x="-457200" y="4191000"/>
            <a:ext cx="5334000" cy="2573050"/>
            <a:chOff x="7010400" y="457200"/>
            <a:chExt cx="5334000" cy="25730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7160"/>
            <a:stretch>
              <a:fillRect/>
            </a:stretch>
          </p:blipFill>
          <p:spPr bwMode="auto">
            <a:xfrm>
              <a:off x="7010400" y="457200"/>
              <a:ext cx="5334000" cy="25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25"/>
            <p:cNvSpPr/>
            <p:nvPr/>
          </p:nvSpPr>
          <p:spPr>
            <a:xfrm>
              <a:off x="8191500" y="4572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Horizontal</a:t>
              </a: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-609600" y="1308100"/>
            <a:ext cx="5322648" cy="2743200"/>
            <a:chOff x="-533400" y="1295400"/>
            <a:chExt cx="5322648" cy="27432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041"/>
            <a:stretch>
              <a:fillRect/>
            </a:stretch>
          </p:blipFill>
          <p:spPr bwMode="auto">
            <a:xfrm>
              <a:off x="-533400" y="1295400"/>
              <a:ext cx="532264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25"/>
            <p:cNvSpPr/>
            <p:nvPr/>
          </p:nvSpPr>
          <p:spPr>
            <a:xfrm>
              <a:off x="685800" y="1346200"/>
              <a:ext cx="13716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Vertical</a:t>
              </a:r>
            </a:p>
          </p:txBody>
        </p:sp>
      </p:grpSp>
      <p:sp>
        <p:nvSpPr>
          <p:cNvPr id="21" name="Rettangolo 25"/>
          <p:cNvSpPr/>
          <p:nvPr/>
        </p:nvSpPr>
        <p:spPr>
          <a:xfrm>
            <a:off x="762000" y="990600"/>
            <a:ext cx="335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(1 batch 0.8x10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2" name="Rettangolo 25"/>
          <p:cNvSpPr/>
          <p:nvPr/>
        </p:nvSpPr>
        <p:spPr>
          <a:xfrm>
            <a:off x="4800600" y="990600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(4 batches 1.15x10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ppb) 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2209800" y="3018472"/>
            <a:ext cx="44196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4488" indent="-344488"/>
            <a:r>
              <a:rPr lang="en-US" b="1" dirty="0" smtClean="0">
                <a:solidFill>
                  <a:srgbClr val="FF0000"/>
                </a:solidFill>
              </a:rPr>
              <a:t>No emittance growth in 2012 with 4 batches</a:t>
            </a:r>
            <a:endParaRPr lang="en-US" dirty="0" smtClean="0">
              <a:solidFill>
                <a:srgbClr val="FF0000"/>
              </a:solidFill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With low chromaticity in both planes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Identical behavior of all 4 batches 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blow-up along bunch train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pressure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676400" y="606674"/>
            <a:ext cx="5620987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72 “doublets”</a:t>
            </a:r>
          </a:p>
        </p:txBody>
      </p:sp>
      <p:grpSp>
        <p:nvGrpSpPr>
          <p:cNvPr id="3" name="Gruppo 34"/>
          <p:cNvGrpSpPr>
            <a:grpSpLocks noChangeAspect="1"/>
          </p:cNvGrpSpPr>
          <p:nvPr/>
        </p:nvGrpSpPr>
        <p:grpSpPr>
          <a:xfrm>
            <a:off x="838200" y="969917"/>
            <a:ext cx="7338059" cy="2687683"/>
            <a:chOff x="609600" y="747486"/>
            <a:chExt cx="8153400" cy="2986314"/>
          </a:xfrm>
        </p:grpSpPr>
        <p:pic>
          <p:nvPicPr>
            <p:cNvPr id="72706" name="Picture 2" descr="D:\doublet_SPS\SPS_MD_20121115_analysis\c0_summary_164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67" t="4687" r="51667" b="35625"/>
            <a:stretch>
              <a:fillRect/>
            </a:stretch>
          </p:blipFill>
          <p:spPr bwMode="auto">
            <a:xfrm>
              <a:off x="609600" y="747486"/>
              <a:ext cx="3555565" cy="2716452"/>
            </a:xfrm>
            <a:prstGeom prst="rect">
              <a:avLst/>
            </a:prstGeom>
            <a:noFill/>
          </p:spPr>
        </p:pic>
        <p:pic>
          <p:nvPicPr>
            <p:cNvPr id="10" name="Picture 2" descr="D:\doublet_SPS\SPS_MD_20121115_analysis\c0_summary_164.png"/>
            <p:cNvPicPr>
              <a:picLocks noChangeAspect="1" noChangeArrowheads="1"/>
            </p:cNvPicPr>
            <p:nvPr/>
          </p:nvPicPr>
          <p:blipFill>
            <a:blip r:embed="rId4" cstate="print"/>
            <a:srcRect l="49167" t="50000" r="7500"/>
            <a:stretch>
              <a:fillRect/>
            </a:stretch>
          </p:blipFill>
          <p:spPr bwMode="auto">
            <a:xfrm>
              <a:off x="4191000" y="920261"/>
              <a:ext cx="4572000" cy="2813539"/>
            </a:xfrm>
            <a:prstGeom prst="rect">
              <a:avLst/>
            </a:prstGeom>
            <a:noFill/>
          </p:spPr>
        </p:pic>
        <p:sp>
          <p:nvSpPr>
            <p:cNvPr id="11" name="Rettangolo 10"/>
            <p:cNvSpPr/>
            <p:nvPr/>
          </p:nvSpPr>
          <p:spPr>
            <a:xfrm>
              <a:off x="5656385" y="823040"/>
              <a:ext cx="2373923" cy="26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/>
            <a:srcRect l="25729" t="93163" r="67292" b="3320"/>
            <a:stretch>
              <a:fillRect/>
            </a:stretch>
          </p:blipFill>
          <p:spPr bwMode="auto">
            <a:xfrm>
              <a:off x="2057400" y="3486150"/>
              <a:ext cx="638175" cy="171450"/>
            </a:xfrm>
            <a:prstGeom prst="rect">
              <a:avLst/>
            </a:prstGeom>
            <a:noFill/>
          </p:spPr>
        </p:pic>
      </p:grpSp>
      <p:sp>
        <p:nvSpPr>
          <p:cNvPr id="26" name="Rettangolo 25"/>
          <p:cNvSpPr/>
          <p:nvPr/>
        </p:nvSpPr>
        <p:spPr>
          <a:xfrm>
            <a:off x="1676400" y="3581400"/>
            <a:ext cx="5620987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72 bunches</a:t>
            </a:r>
          </a:p>
        </p:txBody>
      </p:sp>
      <p:grpSp>
        <p:nvGrpSpPr>
          <p:cNvPr id="4" name="Gruppo 35"/>
          <p:cNvGrpSpPr>
            <a:grpSpLocks noChangeAspect="1"/>
          </p:cNvGrpSpPr>
          <p:nvPr/>
        </p:nvGrpSpPr>
        <p:grpSpPr>
          <a:xfrm>
            <a:off x="776514" y="3957518"/>
            <a:ext cx="7556121" cy="2671882"/>
            <a:chOff x="547914" y="3886200"/>
            <a:chExt cx="8395690" cy="2968758"/>
          </a:xfrm>
        </p:grpSpPr>
        <p:pic>
          <p:nvPicPr>
            <p:cNvPr id="34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167" t="50000" r="5833"/>
            <a:stretch>
              <a:fillRect/>
            </a:stretch>
          </p:blipFill>
          <p:spPr bwMode="auto">
            <a:xfrm>
              <a:off x="4191000" y="4038600"/>
              <a:ext cx="4752604" cy="2816358"/>
            </a:xfrm>
            <a:prstGeom prst="rect">
              <a:avLst/>
            </a:prstGeom>
            <a:noFill/>
          </p:spPr>
        </p:pic>
        <p:pic>
          <p:nvPicPr>
            <p:cNvPr id="30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33" t="5208" r="50000" b="35268"/>
            <a:stretch>
              <a:fillRect/>
            </a:stretch>
          </p:blipFill>
          <p:spPr bwMode="auto">
            <a:xfrm>
              <a:off x="547914" y="3886200"/>
              <a:ext cx="3755934" cy="2699672"/>
            </a:xfrm>
            <a:prstGeom prst="rect">
              <a:avLst/>
            </a:prstGeom>
            <a:noFill/>
          </p:spPr>
        </p:pic>
        <p:sp>
          <p:nvSpPr>
            <p:cNvPr id="28" name="Rettangolo 27"/>
            <p:cNvSpPr/>
            <p:nvPr/>
          </p:nvSpPr>
          <p:spPr>
            <a:xfrm>
              <a:off x="5656385" y="3947240"/>
              <a:ext cx="2373923" cy="26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/>
            <a:srcRect l="25729" t="93163" r="67292" b="3320"/>
            <a:stretch>
              <a:fillRect/>
            </a:stretch>
          </p:blipFill>
          <p:spPr bwMode="auto">
            <a:xfrm>
              <a:off x="2057400" y="6610350"/>
              <a:ext cx="638175" cy="171450"/>
            </a:xfrm>
            <a:prstGeom prst="rect">
              <a:avLst/>
            </a:prstGeom>
            <a:noFill/>
          </p:spPr>
        </p:pic>
      </p:grpSp>
      <p:sp>
        <p:nvSpPr>
          <p:cNvPr id="37" name="TextBox 15"/>
          <p:cNvSpPr txBox="1"/>
          <p:nvPr/>
        </p:nvSpPr>
        <p:spPr>
          <a:xfrm>
            <a:off x="6858000" y="3593068"/>
            <a:ext cx="20574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Higher press. rise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19"/>
          <p:cNvCxnSpPr/>
          <p:nvPr/>
        </p:nvCxnSpPr>
        <p:spPr>
          <a:xfrm flipH="1" flipV="1">
            <a:off x="6324600" y="3581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19"/>
          <p:cNvCxnSpPr>
            <a:stCxn id="37" idx="1"/>
            <a:endCxn id="28" idx="2"/>
          </p:cNvCxnSpPr>
          <p:nvPr/>
        </p:nvCxnSpPr>
        <p:spPr>
          <a:xfrm flipH="1">
            <a:off x="6442404" y="3777734"/>
            <a:ext cx="415596" cy="472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3276600" y="23622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276600" y="5345668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ublet_SPS\february\bct.png"/>
          <p:cNvPicPr>
            <a:picLocks noChangeAspect="1" noChangeArrowheads="1"/>
          </p:cNvPicPr>
          <p:nvPr/>
        </p:nvPicPr>
        <p:blipFill>
          <a:blip r:embed="rId2" cstate="print"/>
          <a:srcRect l="686" t="8520" r="23842" b="18471"/>
          <a:stretch>
            <a:fillRect/>
          </a:stretch>
        </p:blipFill>
        <p:spPr bwMode="auto">
          <a:xfrm>
            <a:off x="914400" y="1193535"/>
            <a:ext cx="6858000" cy="5359665"/>
          </a:xfrm>
          <a:prstGeom prst="rect">
            <a:avLst/>
          </a:prstGeom>
          <a:noFill/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4478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Doublets - 2 injections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ctangle 65"/>
          <p:cNvSpPr/>
          <p:nvPr/>
        </p:nvSpPr>
        <p:spPr>
          <a:xfrm>
            <a:off x="1066800" y="609600"/>
            <a:ext cx="78486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6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Feb. we could successfully inject and capture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two batches 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ublet_SPS\february\voltage.png"/>
          <p:cNvPicPr>
            <a:picLocks noChangeAspect="1" noChangeArrowheads="1"/>
          </p:cNvPicPr>
          <p:nvPr/>
        </p:nvPicPr>
        <p:blipFill>
          <a:blip r:embed="rId2" cstate="print"/>
          <a:srcRect t="43060" r="37777" b="15555"/>
          <a:stretch>
            <a:fillRect/>
          </a:stretch>
        </p:blipFill>
        <p:spPr bwMode="auto">
          <a:xfrm>
            <a:off x="304800" y="1066800"/>
            <a:ext cx="5334000" cy="2838138"/>
          </a:xfrm>
          <a:prstGeom prst="rect">
            <a:avLst/>
          </a:prstGeom>
          <a:noFill/>
        </p:spPr>
      </p:pic>
      <p:pic>
        <p:nvPicPr>
          <p:cNvPr id="1027" name="Picture 3" descr="D:\doublet_SPS\february\mr1.png"/>
          <p:cNvPicPr>
            <a:picLocks noChangeAspect="1" noChangeArrowheads="1"/>
          </p:cNvPicPr>
          <p:nvPr/>
        </p:nvPicPr>
        <p:blipFill>
          <a:blip r:embed="rId3" cstate="print"/>
          <a:srcRect l="49406" t="9053" b="62963"/>
          <a:stretch>
            <a:fillRect/>
          </a:stretch>
        </p:blipFill>
        <p:spPr bwMode="auto">
          <a:xfrm>
            <a:off x="2667000" y="3886200"/>
            <a:ext cx="6216650" cy="259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6" name="Connettore 2 5"/>
          <p:cNvCxnSpPr>
            <a:stCxn id="1027" idx="0"/>
          </p:cNvCxnSpPr>
          <p:nvPr/>
        </p:nvCxnSpPr>
        <p:spPr>
          <a:xfrm flipH="1" flipV="1">
            <a:off x="4191000" y="1905000"/>
            <a:ext cx="1584325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e 13"/>
          <p:cNvSpPr/>
          <p:nvPr/>
        </p:nvSpPr>
        <p:spPr>
          <a:xfrm rot="945370">
            <a:off x="7676331" y="4222276"/>
            <a:ext cx="687881" cy="2002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7"/>
          <p:cNvSpPr txBox="1"/>
          <p:nvPr/>
        </p:nvSpPr>
        <p:spPr>
          <a:xfrm>
            <a:off x="14478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Doublets - 2 injections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5791200" y="1295400"/>
            <a:ext cx="2971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Faster  voltage ramp-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up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was needed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ublet_SPS\february\voltage.png"/>
          <p:cNvPicPr>
            <a:picLocks noChangeAspect="1" noChangeArrowheads="1"/>
          </p:cNvPicPr>
          <p:nvPr/>
        </p:nvPicPr>
        <p:blipFill>
          <a:blip r:embed="rId2" cstate="print"/>
          <a:srcRect t="43060" r="37777" b="15555"/>
          <a:stretch>
            <a:fillRect/>
          </a:stretch>
        </p:blipFill>
        <p:spPr bwMode="auto">
          <a:xfrm>
            <a:off x="304800" y="1066800"/>
            <a:ext cx="5334000" cy="2838138"/>
          </a:xfrm>
          <a:prstGeom prst="rect">
            <a:avLst/>
          </a:prstGeom>
          <a:noFill/>
        </p:spPr>
      </p:pic>
      <p:pic>
        <p:nvPicPr>
          <p:cNvPr id="5" name="Picture 2" descr="D:\doublet_SPS\february\mr2.png"/>
          <p:cNvPicPr>
            <a:picLocks noChangeAspect="1" noChangeArrowheads="1"/>
          </p:cNvPicPr>
          <p:nvPr/>
        </p:nvPicPr>
        <p:blipFill>
          <a:blip r:embed="rId3" cstate="print"/>
          <a:srcRect l="49612" t="9007" b="62334"/>
          <a:stretch>
            <a:fillRect/>
          </a:stretch>
        </p:blipFill>
        <p:spPr bwMode="auto">
          <a:xfrm>
            <a:off x="2667000" y="3886200"/>
            <a:ext cx="6191249" cy="266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6" name="Connettore 2 5"/>
          <p:cNvCxnSpPr/>
          <p:nvPr/>
        </p:nvCxnSpPr>
        <p:spPr>
          <a:xfrm flipH="1" flipV="1">
            <a:off x="3886200" y="2286000"/>
            <a:ext cx="1889126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Doublets - 2 injections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2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65"/>
          <p:cNvSpPr/>
          <p:nvPr/>
        </p:nvSpPr>
        <p:spPr>
          <a:xfrm>
            <a:off x="5791200" y="1295400"/>
            <a:ext cx="2971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Faster  voltage ramp-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up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was needed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doublet_SPS\SPS_MD_20121115_analysis\d01_all_ECM_4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5300" y="838200"/>
            <a:ext cx="1028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2006 </a:t>
            </a:r>
            <a:r>
              <a:rPr lang="en-US" dirty="0" err="1" smtClean="0"/>
              <a:t>vs</a:t>
            </a:r>
            <a:r>
              <a:rPr lang="en-US" dirty="0" smtClean="0"/>
              <a:t> 2012</a:t>
            </a:r>
            <a:endParaRPr lang="en-US" dirty="0"/>
          </a:p>
        </p:txBody>
      </p:sp>
      <p:pic>
        <p:nvPicPr>
          <p:cNvPr id="4" name="Picture 3" descr="C:\Users\Gianni2\AppData\Local\Temp\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125864" cy="3614462"/>
          </a:xfrm>
          <a:prstGeom prst="rect">
            <a:avLst/>
          </a:prstGeom>
          <a:noFill/>
        </p:spPr>
      </p:pic>
      <p:pic>
        <p:nvPicPr>
          <p:cNvPr id="6" name="Picture 3" descr="C:\Users\Gianni2\AppData\Local\Temp\2batch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639786"/>
            <a:ext cx="5905500" cy="421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doublet_SPS\SPS_MD_20121115_analysis\d01_all_ECM_4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5300" y="838200"/>
            <a:ext cx="1028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elogbook.cern.ch/eLogbook/attach_reader?attach_id=1277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1" y="161471"/>
            <a:ext cx="72390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42857" t="10000" r="40000" b="13809"/>
          <a:stretch>
            <a:fillRect/>
          </a:stretch>
        </p:blipFill>
        <p:spPr bwMode="auto">
          <a:xfrm>
            <a:off x="2741397" y="1295400"/>
            <a:ext cx="611403" cy="2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3081365" y="1549400"/>
            <a:ext cx="126203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609600" y="1549400"/>
            <a:ext cx="12192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57" t="10000" r="40000" b="13809"/>
          <a:stretch>
            <a:fillRect/>
          </a:stretch>
        </p:blipFill>
        <p:spPr bwMode="auto">
          <a:xfrm flipH="1">
            <a:off x="1600200" y="1301750"/>
            <a:ext cx="611403" cy="2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tangolo 23"/>
          <p:cNvSpPr/>
          <p:nvPr/>
        </p:nvSpPr>
        <p:spPr>
          <a:xfrm>
            <a:off x="609600" y="3606800"/>
            <a:ext cx="3733799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2133600" y="1549400"/>
            <a:ext cx="685800" cy="2057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09600" y="4343400"/>
            <a:ext cx="3733799" cy="2057400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828800" y="4724400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 flipH="1" flipV="1">
            <a:off x="2133600" y="5029200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 flipH="1" flipV="1">
            <a:off x="2743200" y="5029200"/>
            <a:ext cx="609600" cy="609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olo isoscele 32"/>
          <p:cNvSpPr/>
          <p:nvPr/>
        </p:nvSpPr>
        <p:spPr>
          <a:xfrm>
            <a:off x="3295214" y="5281612"/>
            <a:ext cx="105208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/>
          <p:cNvCxnSpPr/>
          <p:nvPr/>
        </p:nvCxnSpPr>
        <p:spPr>
          <a:xfrm flipH="1">
            <a:off x="3505200" y="2623458"/>
            <a:ext cx="787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191000" y="26024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51" name="Connettore 2 50"/>
          <p:cNvCxnSpPr/>
          <p:nvPr/>
        </p:nvCxnSpPr>
        <p:spPr>
          <a:xfrm>
            <a:off x="3657600" y="1981200"/>
            <a:ext cx="0" cy="79465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3657600" y="18404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3505200" y="5366658"/>
            <a:ext cx="787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4191000" y="53456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56" name="Connettore 2 55"/>
          <p:cNvCxnSpPr/>
          <p:nvPr/>
        </p:nvCxnSpPr>
        <p:spPr>
          <a:xfrm>
            <a:off x="3657600" y="4724400"/>
            <a:ext cx="0" cy="79465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3657600" y="4583668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0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62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Bending Magnet MBB: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density</a:t>
            </a:r>
            <a:endParaRPr lang="en-US" sz="2400" b="1" baseline="30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434967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6477000" y="3886200"/>
            <a:ext cx="225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Courtesy C. Y. </a:t>
            </a:r>
            <a:r>
              <a:rPr lang="en-US" dirty="0" err="1" smtClean="0">
                <a:solidFill>
                  <a:schemeClr val="tx2"/>
                </a:solidFill>
              </a:rPr>
              <a:t>Vallgren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/>
        </p:nvGraphicFramePr>
        <p:xfrm>
          <a:off x="-76200" y="1066800"/>
          <a:ext cx="5257800" cy="3497105"/>
        </p:xfrm>
        <a:graphic>
          <a:graphicData uri="http://schemas.openxmlformats.org/presentationml/2006/ole">
            <p:oleObj spid="_x0000_s1026" name="Chart" r:id="rId4" imgW="6941160" imgH="4612680" progId="Excel.Sheet.8">
              <p:embed/>
            </p:oleObj>
          </a:graphicData>
        </a:graphic>
      </p:graphicFrame>
      <p:pic>
        <p:nvPicPr>
          <p:cNvPr id="16" name="Picture 15" descr="BCTvsChromaV.eps"/>
          <p:cNvPicPr>
            <a:picLocks noChangeAspect="1"/>
          </p:cNvPicPr>
          <p:nvPr/>
        </p:nvPicPr>
        <p:blipFill>
          <a:blip r:embed="rId5" cstate="print"/>
          <a:srcRect r="6533"/>
          <a:stretch>
            <a:fillRect/>
          </a:stretch>
        </p:blipFill>
        <p:spPr>
          <a:xfrm>
            <a:off x="4800600" y="1143000"/>
            <a:ext cx="4343400" cy="3111825"/>
          </a:xfrm>
          <a:prstGeom prst="rect">
            <a:avLst/>
          </a:prstGeom>
        </p:spPr>
      </p:pic>
      <p:sp>
        <p:nvSpPr>
          <p:cNvPr id="18" name="Rettangolo 25"/>
          <p:cNvSpPr/>
          <p:nvPr/>
        </p:nvSpPr>
        <p:spPr>
          <a:xfrm>
            <a:off x="5334000" y="838200"/>
            <a:ext cx="36503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17" name="Rettangolo 38"/>
          <p:cNvSpPr/>
          <p:nvPr/>
        </p:nvSpPr>
        <p:spPr>
          <a:xfrm>
            <a:off x="457200" y="4724400"/>
            <a:ext cx="83057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No need for large chromaticity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2012 with 4 batches of 1.15x10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p/b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Best life-time with smallest chromaticity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instability or beam degradation with chromaticity around 0.1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85800" y="1033046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2002</a:t>
            </a:r>
            <a:r>
              <a:rPr lang="en-US" sz="1600" dirty="0" smtClean="0">
                <a:solidFill>
                  <a:schemeClr val="tx2"/>
                </a:solidFill>
              </a:rPr>
              <a:t> - G. </a:t>
            </a:r>
            <a:r>
              <a:rPr lang="en-US" sz="1600" dirty="0" err="1" smtClean="0">
                <a:solidFill>
                  <a:schemeClr val="tx2"/>
                </a:solidFill>
              </a:rPr>
              <a:t>Arduini</a:t>
            </a:r>
            <a:r>
              <a:rPr lang="en-US" sz="1600" dirty="0" smtClean="0">
                <a:solidFill>
                  <a:schemeClr val="tx2"/>
                </a:solidFill>
              </a:rPr>
              <a:t>, K. </a:t>
            </a:r>
            <a:r>
              <a:rPr lang="en-US" sz="1600" dirty="0" err="1" smtClean="0">
                <a:solidFill>
                  <a:schemeClr val="tx2"/>
                </a:solidFill>
              </a:rPr>
              <a:t>Cornelis</a:t>
            </a:r>
            <a:r>
              <a:rPr lang="en-US" sz="1600" dirty="0" smtClean="0">
                <a:solidFill>
                  <a:schemeClr val="tx2"/>
                </a:solidFill>
              </a:rPr>
              <a:t> et al.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chromaticity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LHC 25ns beam: bunch by bunch tune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tangolo 35"/>
          <p:cNvSpPr/>
          <p:nvPr/>
        </p:nvSpPr>
        <p:spPr>
          <a:xfrm>
            <a:off x="5119723" y="6710183"/>
            <a:ext cx="429699" cy="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 l="5797" b="12709"/>
          <a:stretch>
            <a:fillRect/>
          </a:stretch>
        </p:blipFill>
        <p:spPr bwMode="auto">
          <a:xfrm>
            <a:off x="76200" y="1507959"/>
            <a:ext cx="4592435" cy="291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25"/>
          <p:cNvSpPr/>
          <p:nvPr/>
        </p:nvSpPr>
        <p:spPr>
          <a:xfrm>
            <a:off x="457200" y="1572652"/>
            <a:ext cx="13716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Vertical</a:t>
            </a:r>
          </a:p>
        </p:txBody>
      </p:sp>
      <p:sp>
        <p:nvSpPr>
          <p:cNvPr id="14" name="Rettangolo 25"/>
          <p:cNvSpPr/>
          <p:nvPr/>
        </p:nvSpPr>
        <p:spPr>
          <a:xfrm>
            <a:off x="609600" y="1143000"/>
            <a:ext cx="3810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2000 (one batch)</a:t>
            </a:r>
          </a:p>
        </p:txBody>
      </p:sp>
      <p:pic>
        <p:nvPicPr>
          <p:cNvPr id="19" name="Picture 18" descr="VTuneAlongBunchTrain.eps"/>
          <p:cNvPicPr>
            <a:picLocks noChangeAspect="1"/>
          </p:cNvPicPr>
          <p:nvPr/>
        </p:nvPicPr>
        <p:blipFill>
          <a:blip r:embed="rId5" cstate="print"/>
          <a:srcRect r="3236"/>
          <a:stretch>
            <a:fillRect/>
          </a:stretch>
        </p:blipFill>
        <p:spPr>
          <a:xfrm>
            <a:off x="4586378" y="1447800"/>
            <a:ext cx="4557622" cy="2971800"/>
          </a:xfrm>
          <a:prstGeom prst="rect">
            <a:avLst/>
          </a:prstGeom>
        </p:spPr>
      </p:pic>
      <p:sp>
        <p:nvSpPr>
          <p:cNvPr id="12" name="Rettangolo 25"/>
          <p:cNvSpPr/>
          <p:nvPr/>
        </p:nvSpPr>
        <p:spPr>
          <a:xfrm>
            <a:off x="5334000" y="1143000"/>
            <a:ext cx="381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2012 (four batches)</a:t>
            </a:r>
          </a:p>
        </p:txBody>
      </p:sp>
      <p:cxnSp>
        <p:nvCxnSpPr>
          <p:cNvPr id="16" name="Straight Arrow Connector 19"/>
          <p:cNvCxnSpPr/>
          <p:nvPr/>
        </p:nvCxnSpPr>
        <p:spPr>
          <a:xfrm flipV="1">
            <a:off x="838200" y="26670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914400" y="23622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Q&gt;0.02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19"/>
          <p:cNvCxnSpPr/>
          <p:nvPr/>
        </p:nvCxnSpPr>
        <p:spPr>
          <a:xfrm flipV="1">
            <a:off x="8610600" y="23622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7391400" y="21336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Q&lt;0.005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828800" y="3547646"/>
            <a:ext cx="2497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G. </a:t>
            </a:r>
            <a:r>
              <a:rPr lang="en-US" sz="1600" dirty="0" err="1" smtClean="0">
                <a:solidFill>
                  <a:schemeClr val="tx2"/>
                </a:solidFill>
              </a:rPr>
              <a:t>Arduini</a:t>
            </a:r>
            <a:r>
              <a:rPr lang="en-US" sz="1600" dirty="0" smtClean="0">
                <a:solidFill>
                  <a:schemeClr val="tx2"/>
                </a:solidFill>
              </a:rPr>
              <a:t>, K. </a:t>
            </a:r>
            <a:r>
              <a:rPr lang="en-US" sz="1600" dirty="0" err="1" smtClean="0">
                <a:solidFill>
                  <a:schemeClr val="tx2"/>
                </a:solidFill>
              </a:rPr>
              <a:t>Cornelis</a:t>
            </a:r>
            <a:r>
              <a:rPr lang="en-US" sz="1600" dirty="0" smtClean="0">
                <a:solidFill>
                  <a:schemeClr val="tx2"/>
                </a:solidFill>
              </a:rPr>
              <a:t> et al.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09600" y="4419600"/>
            <a:ext cx="2345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 tune shift!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(dominated by </a:t>
            </a:r>
            <a:r>
              <a:rPr lang="en-US" b="1" dirty="0" err="1" smtClean="0">
                <a:solidFill>
                  <a:srgbClr val="FF0000"/>
                </a:solidFill>
              </a:rPr>
              <a:t>ecloud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983759" y="4495800"/>
            <a:ext cx="4160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Negative tune shift!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(dominated by resistive wall impedance?)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9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Preliminary: coast 270GeV (UA9 run)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43000" y="558969"/>
            <a:ext cx="411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beam,  270GeV</a:t>
            </a:r>
          </a:p>
        </p:txBody>
      </p:sp>
      <p:pic>
        <p:nvPicPr>
          <p:cNvPr id="29702" name="Picture 6" descr="http://elogbook.cern.ch/eLogbook/attach_reader?attach_id=1267910"/>
          <p:cNvPicPr>
            <a:picLocks noChangeAspect="1" noChangeArrowheads="1"/>
          </p:cNvPicPr>
          <p:nvPr/>
        </p:nvPicPr>
        <p:blipFill>
          <a:blip r:embed="rId3" cstate="print"/>
          <a:srcRect t="8411" r="22892"/>
          <a:stretch>
            <a:fillRect/>
          </a:stretch>
        </p:blipFill>
        <p:spPr bwMode="auto">
          <a:xfrm>
            <a:off x="457200" y="1295400"/>
            <a:ext cx="60198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2249</Words>
  <Application>Microsoft Office PowerPoint</Application>
  <PresentationFormat>Presentazione su schermo (4:3)</PresentationFormat>
  <Paragraphs>372</Paragraphs>
  <Slides>69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1" baseType="lpstr">
      <vt:lpstr>Tema di Office</vt:lpstr>
      <vt:lpstr>Chart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Gianni2</cp:lastModifiedBy>
  <cp:revision>66</cp:revision>
  <dcterms:created xsi:type="dcterms:W3CDTF">2012-07-26T08:03:57Z</dcterms:created>
  <dcterms:modified xsi:type="dcterms:W3CDTF">2013-04-08T11:37:07Z</dcterms:modified>
</cp:coreProperties>
</file>