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8" r:id="rId3"/>
    <p:sldId id="257" r:id="rId4"/>
    <p:sldId id="260" r:id="rId5"/>
    <p:sldId id="293" r:id="rId6"/>
    <p:sldId id="294" r:id="rId7"/>
    <p:sldId id="290" r:id="rId8"/>
    <p:sldId id="291" r:id="rId9"/>
    <p:sldId id="292" r:id="rId10"/>
    <p:sldId id="296" r:id="rId11"/>
    <p:sldId id="295" r:id="rId12"/>
    <p:sldId id="282" r:id="rId13"/>
    <p:sldId id="270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>
      <p:cViewPr>
        <p:scale>
          <a:sx n="103" d="100"/>
          <a:sy n="103" d="100"/>
        </p:scale>
        <p:origin x="-122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3148D-1EFC-4F7E-B33F-909DD23903EC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0CBB-93BE-4E88-BA19-9FF0E6A10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25-9964-408B-84A8-01B52B1289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0CBB-93BE-4E88-BA19-9FF0E6A1013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50025-9964-408B-84A8-01B52B1289A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9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2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1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2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7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0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2D10-4B17-4554-A5FA-B94C6678CF49}" type="datetimeFigureOut">
              <a:rPr lang="en-GB" smtClean="0"/>
              <a:pPr/>
              <a:t>08/04/13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9A29-8579-49B3-BB3A-0CC9095491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urorbs 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7056784"/>
          </a:xfrm>
          <a:prstGeom prst="rect">
            <a:avLst/>
          </a:prstGeom>
          <a:noFill/>
        </p:spPr>
      </p:pic>
      <p:pic>
        <p:nvPicPr>
          <p:cNvPr id="1031" name="Picture 7" descr="http://www.ptw.de/uploads/pics/CERNlogotyp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960A1"/>
              </a:clrFrom>
              <a:clrTo>
                <a:srgbClr val="2960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509120"/>
            <a:ext cx="1224136" cy="1224136"/>
          </a:xfrm>
          <a:prstGeom prst="rect">
            <a:avLst/>
          </a:prstGeom>
          <a:noFill/>
        </p:spPr>
      </p:pic>
      <p:pic>
        <p:nvPicPr>
          <p:cNvPr id="119810" name="Picture 2" descr="http://verano.fis.cinvestav.mx/images/cinvestav.png"/>
          <p:cNvPicPr>
            <a:picLocks noChangeAspect="1" noChangeArrowheads="1"/>
          </p:cNvPicPr>
          <p:nvPr/>
        </p:nvPicPr>
        <p:blipFill>
          <a:blip r:embed="rId5" cstate="print">
            <a:lum bright="70000" contrast="40000"/>
          </a:blip>
          <a:srcRect/>
          <a:stretch>
            <a:fillRect/>
          </a:stretch>
        </p:blipFill>
        <p:spPr bwMode="auto">
          <a:xfrm>
            <a:off x="6583661" y="4869160"/>
            <a:ext cx="1080118" cy="1080120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319015"/>
            <a:ext cx="9180512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Mystery of the Missing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Photoelectrons (and other demons)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Part II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530120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Humberto Maury Cuna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CINVESTAV/CERN</a:t>
            </a:r>
          </a:p>
          <a:p>
            <a:pPr algn="ctr"/>
            <a:endParaRPr lang="en-US" sz="3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ECLOUD and </a:t>
            </a:r>
            <a:r>
              <a:rPr lang="en-US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PyECOUD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Simulations Update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5160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8</a:t>
            </a:r>
            <a:r>
              <a:rPr lang="en-US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22629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C. Bhat, G. </a:t>
            </a:r>
            <a:r>
              <a:rPr lang="en-GB" sz="2200" dirty="0" err="1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Iadarola</a:t>
            </a:r>
            <a:r>
              <a:rPr lang="en-GB" sz="2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F. Zimmermann and D. Sagan</a:t>
            </a:r>
            <a:endParaRPr lang="en-GB" sz="22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25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Synrad3d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Synrad3d can now read LHC lattice files. </a:t>
            </a:r>
          </a:p>
          <a:p>
            <a:r>
              <a:rPr lang="en-US" dirty="0" smtClean="0"/>
              <a:t>LHC-</a:t>
            </a:r>
            <a:r>
              <a:rPr lang="en-US" dirty="0" err="1" smtClean="0"/>
              <a:t>sawtooth</a:t>
            </a:r>
            <a:r>
              <a:rPr lang="en-US" dirty="0" smtClean="0"/>
              <a:t> pattern fully implemented along with the option to have different surfaces (cu, </a:t>
            </a:r>
            <a:r>
              <a:rPr lang="en-US" dirty="0" err="1" smtClean="0"/>
              <a:t>ss</a:t>
            </a:r>
            <a:r>
              <a:rPr lang="en-US" dirty="0" smtClean="0"/>
              <a:t>, etc.,).</a:t>
            </a:r>
          </a:p>
          <a:p>
            <a:r>
              <a:rPr lang="en-US" dirty="0" smtClean="0"/>
              <a:t>Simulation Methodology:</a:t>
            </a:r>
          </a:p>
          <a:p>
            <a:pPr lvl="1"/>
            <a:r>
              <a:rPr lang="en-US" dirty="0" smtClean="0"/>
              <a:t>V6.5.seq has been use as the input lattice file.</a:t>
            </a:r>
          </a:p>
          <a:p>
            <a:pPr lvl="1"/>
            <a:r>
              <a:rPr lang="en-US" dirty="0" smtClean="0"/>
              <a:t>Getting the distribution for different sections of the machine.</a:t>
            </a:r>
          </a:p>
        </p:txBody>
      </p:sp>
    </p:spTree>
    <p:extLst>
      <p:ext uri="{BB962C8B-B14F-4D97-AF65-F5344CB8AC3E}">
        <p14:creationId xmlns:p14="http://schemas.microsoft.com/office/powerpoint/2010/main" val="309013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 synrad3d </a:t>
            </a:r>
            <a:r>
              <a:rPr lang="en-US" u="sng" dirty="0" smtClean="0"/>
              <a:t>raw</a:t>
            </a:r>
            <a:r>
              <a:rPr lang="en-US" dirty="0" smtClean="0"/>
              <a:t> data looks like…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2697"/>
            <a:ext cx="7284988" cy="2041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924944"/>
            <a:ext cx="7132464" cy="37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2026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Conclusions </a:t>
            </a:r>
            <a:endParaRPr lang="en-GB" dirty="0"/>
          </a:p>
        </p:txBody>
      </p:sp>
      <p:pic>
        <p:nvPicPr>
          <p:cNvPr id="6" name="Picture 5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For both codes:</a:t>
            </a:r>
          </a:p>
          <a:p>
            <a:pPr lvl="1" algn="just"/>
            <a:r>
              <a:rPr lang="en-US" dirty="0" smtClean="0"/>
              <a:t>We got a similar behavior and a suppression of the photoelectrons due to the magnetic field</a:t>
            </a:r>
          </a:p>
          <a:p>
            <a:pPr algn="just"/>
            <a:r>
              <a:rPr lang="en-US" dirty="0" smtClean="0"/>
              <a:t>Synrad3d:</a:t>
            </a:r>
          </a:p>
          <a:p>
            <a:pPr lvl="1" algn="just"/>
            <a:r>
              <a:rPr lang="en-US" dirty="0" smtClean="0"/>
              <a:t>Finally, the code is working with LHC lattice files!!!</a:t>
            </a:r>
          </a:p>
          <a:p>
            <a:pPr lvl="1" algn="just"/>
            <a:r>
              <a:rPr lang="en-US" dirty="0" smtClean="0"/>
              <a:t>Photon distributions for different sections are being produced.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9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9228" y="2276872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400" y="458112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feedback is totally welcome </a:t>
            </a:r>
            <a:r>
              <a:rPr lang="en-GB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GB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31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rorbs 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7056784"/>
          </a:xfrm>
          <a:prstGeom prst="rect">
            <a:avLst/>
          </a:prstGeom>
          <a:noFill/>
        </p:spPr>
      </p:pic>
      <p:pic>
        <p:nvPicPr>
          <p:cNvPr id="119810" name="Picture 2" descr="http://verano.fis.cinvestav.mx/images/cinvestav.png"/>
          <p:cNvPicPr>
            <a:picLocks noChangeAspect="1" noChangeArrowheads="1"/>
          </p:cNvPicPr>
          <p:nvPr/>
        </p:nvPicPr>
        <p:blipFill>
          <a:blip r:embed="rId4" cstate="print">
            <a:lum bright="70000" contrast="40000"/>
          </a:blip>
          <a:srcRect/>
          <a:stretch>
            <a:fillRect/>
          </a:stretch>
        </p:blipFill>
        <p:spPr bwMode="auto">
          <a:xfrm>
            <a:off x="6583661" y="4797152"/>
            <a:ext cx="1080118" cy="1080120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1454919"/>
            <a:ext cx="9180512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Cloud Studies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MD on 20/03/2013-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070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Development Meeting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25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4484712"/>
            <a:ext cx="5253235" cy="17526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Kling, Rainer Wanzenberg, Joachim </a:t>
            </a:r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Keil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Gajendra Sahoo, Humberto Maury Cuna</a:t>
            </a:r>
          </a:p>
        </p:txBody>
      </p:sp>
    </p:spTree>
    <p:extLst>
      <p:ext uri="{BB962C8B-B14F-4D97-AF65-F5344CB8AC3E}">
        <p14:creationId xmlns:p14="http://schemas.microsoft.com/office/powerpoint/2010/main" val="411063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1 days of ion studies:</a:t>
            </a:r>
          </a:p>
          <a:p>
            <a:pPr algn="just"/>
            <a:endParaRPr lang="en-US" dirty="0" smtClean="0"/>
          </a:p>
          <a:p>
            <a:pPr lvl="1" algn="just"/>
            <a:r>
              <a:rPr lang="en-US" dirty="0" smtClean="0"/>
              <a:t>60 bunches filling mode with different bunch spacing (8 – 80 ns)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Different filling modes: 320, 720 and 960 bunches.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4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60 bunches filling mode: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320b, 720b and 960b.</a:t>
            </a:r>
          </a:p>
          <a:p>
            <a:r>
              <a:rPr lang="en-US" dirty="0" smtClean="0"/>
              <a:t>For all the cases, measurements of life time, BM average rate, vertical and horizontal emittance were taken.</a:t>
            </a:r>
          </a:p>
          <a:p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79712" y="3140968"/>
            <a:ext cx="511256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79712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83768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87824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91880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95936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9992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84166" y="213285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35696" y="31409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31409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de-DE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3644872" y="3022033"/>
            <a:ext cx="216024" cy="522007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2699792" y="35010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spacing varied from 8 ns to 80 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82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60 bunches filling mode with different bunch spacing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02036"/>
              </p:ext>
            </p:extLst>
          </p:nvPr>
        </p:nvGraphicFramePr>
        <p:xfrm>
          <a:off x="1259632" y="1268760"/>
          <a:ext cx="7416824" cy="521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" r:id="rId3" imgW="4125600" imgH="2901600" progId="Origin50.Graph">
                  <p:embed/>
                </p:oleObj>
              </mc:Choice>
              <mc:Fallback>
                <p:oleObj name="Graph" r:id="rId3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7416824" cy="521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20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811503"/>
              </p:ext>
            </p:extLst>
          </p:nvPr>
        </p:nvGraphicFramePr>
        <p:xfrm>
          <a:off x="1187624" y="1124744"/>
          <a:ext cx="7744243" cy="5446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ph" r:id="rId3" imgW="4125600" imgH="2901600" progId="Origin50.Graph">
                  <p:embed/>
                </p:oleObj>
              </mc:Choice>
              <mc:Fallback>
                <p:oleObj name="Graph" r:id="rId3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124744"/>
                        <a:ext cx="7744243" cy="5446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20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869" y="-360040"/>
            <a:ext cx="7498080" cy="1143000"/>
          </a:xfrm>
        </p:spPr>
        <p:txBody>
          <a:bodyPr/>
          <a:lstStyle/>
          <a:p>
            <a:r>
              <a:rPr lang="en-US" dirty="0" smtClean="0"/>
              <a:t>60 b filling mode: 24 ns</a:t>
            </a:r>
            <a:endParaRPr lang="de-D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521549"/>
              </p:ext>
            </p:extLst>
          </p:nvPr>
        </p:nvGraphicFramePr>
        <p:xfrm>
          <a:off x="611560" y="288032"/>
          <a:ext cx="8458524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aph" r:id="rId3" imgW="4125600" imgH="2901600" progId="Origin50.Graph">
                  <p:embed/>
                </p:oleObj>
              </mc:Choice>
              <mc:Fallback>
                <p:oleObj name="Graph" r:id="rId3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88032"/>
                        <a:ext cx="8458524" cy="59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4373245" y="1008112"/>
            <a:ext cx="0" cy="41764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09851" y="4815244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 mA</a:t>
            </a:r>
            <a:endParaRPr lang="de-D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98058"/>
              </p:ext>
            </p:extLst>
          </p:nvPr>
        </p:nvGraphicFramePr>
        <p:xfrm>
          <a:off x="1691680" y="5949280"/>
          <a:ext cx="489654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beam </a:t>
                      </a:r>
                      <a:r>
                        <a:rPr lang="de-DE" sz="1200" u="none" strike="noStrike" dirty="0" err="1">
                          <a:effectLst/>
                        </a:rPr>
                        <a:t>losses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 smtClean="0">
                          <a:effectLst/>
                        </a:rPr>
                        <a:t>observed</a:t>
                      </a:r>
                      <a:r>
                        <a:rPr lang="de-DE" sz="1200" u="none" strike="noStrike" dirty="0" smtClean="0">
                          <a:effectLst/>
                        </a:rPr>
                        <a:t> (70.5 mA)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beam lost due to RF </a:t>
                      </a:r>
                      <a:r>
                        <a:rPr lang="en-US" sz="1200" u="sng" strike="noStrike" dirty="0" smtClean="0">
                          <a:effectLst/>
                        </a:rPr>
                        <a:t>problem (76</a:t>
                      </a:r>
                      <a:r>
                        <a:rPr lang="en-US" sz="1200" u="sng" strike="noStrike" baseline="0" dirty="0" smtClean="0">
                          <a:effectLst/>
                        </a:rPr>
                        <a:t> mA)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4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318051"/>
          </a:xfrm>
        </p:spPr>
        <p:txBody>
          <a:bodyPr>
            <a:normAutofit/>
          </a:bodyPr>
          <a:lstStyle/>
          <a:p>
            <a:r>
              <a:rPr lang="en-GB" sz="5000" dirty="0" smtClean="0"/>
              <a:t>Previously on…  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1028" name="Picture 4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4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7584"/>
              </p:ext>
            </p:extLst>
          </p:nvPr>
        </p:nvGraphicFramePr>
        <p:xfrm>
          <a:off x="251520" y="418356"/>
          <a:ext cx="8560901" cy="60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Graph" r:id="rId3" imgW="4125600" imgH="2901600" progId="Origin50.Graph">
                  <p:embed/>
                </p:oleObj>
              </mc:Choice>
              <mc:Fallback>
                <p:oleObj name="Graph" r:id="rId3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418356"/>
                        <a:ext cx="8560901" cy="602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r>
              <a:rPr lang="en-US" dirty="0" smtClean="0"/>
              <a:t>60 b filling mode: 32 ns</a:t>
            </a:r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19872" y="1124744"/>
            <a:ext cx="0" cy="43204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1880" y="4987464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mA</a:t>
            </a: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0394"/>
              </p:ext>
            </p:extLst>
          </p:nvPr>
        </p:nvGraphicFramePr>
        <p:xfrm>
          <a:off x="1619672" y="6237312"/>
          <a:ext cx="6696744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beam lost due to RF </a:t>
                      </a:r>
                      <a:r>
                        <a:rPr lang="en-US" sz="1200" u="sng" strike="noStrike" dirty="0" smtClean="0">
                          <a:effectLst/>
                        </a:rPr>
                        <a:t>problem</a:t>
                      </a:r>
                      <a:r>
                        <a:rPr lang="en-US" sz="1200" u="sng" strike="noStrike" baseline="0" dirty="0" smtClean="0">
                          <a:effectLst/>
                        </a:rPr>
                        <a:t> around 70 mA. FB suppressed instability.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01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85224"/>
              </p:ext>
            </p:extLst>
          </p:nvPr>
        </p:nvGraphicFramePr>
        <p:xfrm>
          <a:off x="323528" y="260648"/>
          <a:ext cx="8497458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Graph" r:id="rId3" imgW="4125600" imgH="2901600" progId="Origin50.Graph">
                  <p:embed/>
                </p:oleObj>
              </mc:Choice>
              <mc:Fallback>
                <p:oleObj name="Graph" r:id="rId3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497458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71400"/>
            <a:ext cx="7498080" cy="1143000"/>
          </a:xfrm>
        </p:spPr>
        <p:txBody>
          <a:bodyPr/>
          <a:lstStyle/>
          <a:p>
            <a:r>
              <a:rPr lang="en-US" dirty="0" smtClean="0"/>
              <a:t>60 b filling mode: 40 ns</a:t>
            </a:r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63888" y="908720"/>
            <a:ext cx="0" cy="43204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4791793"/>
            <a:ext cx="10801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20,6 mA</a:t>
            </a:r>
            <a:endParaRPr lang="de-D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2693"/>
              </p:ext>
            </p:extLst>
          </p:nvPr>
        </p:nvGraphicFramePr>
        <p:xfrm>
          <a:off x="1635956" y="6003876"/>
          <a:ext cx="639242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242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beam losses observed and emittance blow-up</a:t>
                      </a:r>
                      <a:r>
                        <a:rPr lang="en-US" sz="1200" u="sng" strike="noStrike" dirty="0" smtClean="0">
                          <a:effectLst/>
                        </a:rPr>
                        <a:t>; instability </a:t>
                      </a:r>
                      <a:r>
                        <a:rPr lang="en-US" sz="1200" u="sng" strike="noStrike" dirty="0">
                          <a:effectLst/>
                        </a:rPr>
                        <a:t>line </a:t>
                      </a:r>
                      <a:r>
                        <a:rPr lang="en-US" sz="1200" u="sng" strike="noStrike" dirty="0" smtClean="0">
                          <a:effectLst/>
                        </a:rPr>
                        <a:t>appeared</a:t>
                      </a:r>
                      <a:r>
                        <a:rPr lang="en-US" sz="1200" u="sng" strike="noStrike" baseline="0" dirty="0" smtClean="0">
                          <a:effectLst/>
                        </a:rPr>
                        <a:t> on</a:t>
                      </a:r>
                      <a:r>
                        <a:rPr lang="en-US" sz="1200" u="sng" strike="noStrike" dirty="0" smtClean="0">
                          <a:effectLst/>
                        </a:rPr>
                        <a:t> </a:t>
                      </a:r>
                      <a:r>
                        <a:rPr lang="en-US" sz="1200" u="sng" strike="noStrike" dirty="0">
                          <a:effectLst/>
                        </a:rPr>
                        <a:t>first and last bunches; FB </a:t>
                      </a:r>
                      <a:r>
                        <a:rPr lang="en-US" sz="1200" u="sng" strike="noStrike" dirty="0" smtClean="0">
                          <a:effectLst/>
                        </a:rPr>
                        <a:t>suppressed</a:t>
                      </a:r>
                      <a:r>
                        <a:rPr lang="en-US" sz="1200" u="sng" strike="noStrike" baseline="0" dirty="0" smtClean="0">
                          <a:effectLst/>
                        </a:rPr>
                        <a:t> instability. Beam lost at 92 due to RF problem.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33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>
                <a:sym typeface="Wingdings"/>
              </a:rPr>
              <a:t>For 60 b filling mode:</a:t>
            </a:r>
          </a:p>
          <a:p>
            <a:pPr lvl="1" algn="just"/>
            <a:r>
              <a:rPr lang="en-GB" dirty="0" smtClean="0">
                <a:sym typeface="Wingdings"/>
              </a:rPr>
              <a:t>For 8-ns bunch spacing was impossible to get rid of the instabilities using FB system. 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Other cases, the instability was supressed using FB. </a:t>
            </a:r>
          </a:p>
          <a:p>
            <a:pPr lvl="1" algn="just"/>
            <a:r>
              <a:rPr lang="en-GB" dirty="0" smtClean="0">
                <a:sym typeface="Wingdings"/>
              </a:rPr>
              <a:t>Beam was lost several times due to RF issues.</a:t>
            </a:r>
          </a:p>
          <a:p>
            <a:pPr algn="just"/>
            <a:r>
              <a:rPr lang="en-GB" dirty="0" smtClean="0">
                <a:sym typeface="Wingdings"/>
              </a:rPr>
              <a:t>For 320b and 960b filling mode instability was handled without difficulties with the FB system.</a:t>
            </a: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720 b no sign of issues.</a:t>
            </a:r>
          </a:p>
        </p:txBody>
      </p:sp>
    </p:spTree>
    <p:extLst>
      <p:ext uri="{BB962C8B-B14F-4D97-AF65-F5344CB8AC3E}">
        <p14:creationId xmlns:p14="http://schemas.microsoft.com/office/powerpoint/2010/main" val="402783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Photoemission Model</a:t>
            </a:r>
            <a:endParaRPr lang="en-US" dirty="0"/>
          </a:p>
        </p:txBody>
      </p:sp>
      <p:pic>
        <p:nvPicPr>
          <p:cNvPr id="1028" name="Picture 4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908721"/>
            <a:ext cx="7848872" cy="1323439"/>
          </a:xfrm>
          <a:prstGeom prst="rect">
            <a:avLst/>
          </a:prstGeom>
          <a:solidFill>
            <a:srgbClr val="FFFF66">
              <a:alpha val="18039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assumed creation rate of primary photoelectrons (PPE), corresponds to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computed synchrotron radiation flux </a:t>
            </a:r>
            <a:r>
              <a:rPr lang="en-US" sz="2000" dirty="0" smtClean="0"/>
              <a:t>in the arcs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photoelectron generation rate inferred from measurements</a:t>
            </a:r>
            <a:r>
              <a:rPr lang="en-US" sz="2000" dirty="0" smtClean="0"/>
              <a:t> with test beams on prototype chambers.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372687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Number of primary photoelectrons due to synchrotron radiation,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</a:t>
            </a:r>
            <a:r>
              <a:rPr lang="en-US" sz="2200" b="1" dirty="0" smtClean="0"/>
              <a:t> = (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peeff</a:t>
            </a:r>
            <a:r>
              <a:rPr lang="en-US" sz="2200" b="1" dirty="0" smtClean="0"/>
              <a:t>)(</a:t>
            </a:r>
            <a:r>
              <a:rPr lang="en-US" sz="2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2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200" b="1" dirty="0" smtClean="0"/>
              <a:t>),</a:t>
            </a:r>
          </a:p>
          <a:p>
            <a:endParaRPr lang="en-US" sz="2200" b="1" dirty="0" smtClean="0"/>
          </a:p>
          <a:p>
            <a:r>
              <a:rPr lang="en-US" sz="2200" dirty="0" smtClean="0">
                <a:solidFill>
                  <a:srgbClr val="002060"/>
                </a:solidFill>
              </a:rPr>
              <a:t>where</a:t>
            </a:r>
            <a:r>
              <a:rPr lang="en-US" sz="2200" dirty="0" smtClean="0"/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peeff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= photoelectron emission yield (e-/proton/meter) and </a:t>
            </a:r>
            <a:r>
              <a:rPr lang="en-US" sz="2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2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the intensity per bunch.    </a:t>
            </a:r>
          </a:p>
        </p:txBody>
      </p:sp>
      <p:pic>
        <p:nvPicPr>
          <p:cNvPr id="11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39552" y="4509120"/>
            <a:ext cx="8229600" cy="27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200" dirty="0" smtClean="0"/>
              <a:t>Both codes divide the PPE in two separated categories with different distributions:</a:t>
            </a:r>
          </a:p>
          <a:p>
            <a:pPr lvl="1" algn="just">
              <a:lnSpc>
                <a:spcPct val="90000"/>
              </a:lnSpc>
            </a:pPr>
            <a:r>
              <a:rPr lang="en-US" sz="2200" dirty="0" smtClean="0"/>
              <a:t>PE created at the primary impact point of the synchrotron radiation(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</a:t>
            </a:r>
            <a:r>
              <a:rPr lang="en-US" sz="2200" dirty="0" smtClean="0"/>
              <a:t>). Gaussian distribution.</a:t>
            </a:r>
          </a:p>
          <a:p>
            <a:pPr lvl="1" algn="just">
              <a:lnSpc>
                <a:spcPct val="90000"/>
              </a:lnSpc>
            </a:pPr>
            <a:r>
              <a:rPr lang="en-US" sz="2200" dirty="0" smtClean="0"/>
              <a:t>PE created by diffusively reflected photons (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PE’’</a:t>
            </a:r>
            <a:r>
              <a:rPr lang="en-US" sz="2200" dirty="0" smtClean="0"/>
              <a:t>). Cosine square distribution.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C99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MX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0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836712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 percentage of the total flux of photons is reflected: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this fraction is called “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” in ECLOUD and “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refl_frac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” in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PyECLOUD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 typical value of this reflected fraction is 20%.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About  80% of the incident photon flux produces PE at the primary impact point within a narrow cone of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rms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angle 11.25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 Due to the strong magnetic bending field some of these electrons cannot approach to the photon beam and do not contribute to the further electron-cloud build up.</a:t>
            </a:r>
            <a:endParaRPr lang="en-US" sz="2400" baseline="30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es-ES" dirty="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C99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MX" dirty="0" smtClean="0">
              <a:solidFill>
                <a:srgbClr val="000099"/>
              </a:solidFill>
            </a:endParaRPr>
          </a:p>
        </p:txBody>
      </p:sp>
      <p:pic>
        <p:nvPicPr>
          <p:cNvPr id="9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971600" y="2875583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</a:t>
            </a:r>
            <a:r>
              <a:rPr lang="es-MX" dirty="0" smtClean="0"/>
              <a:t>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MX" dirty="0" smtClean="0"/>
              <a:t>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</a:t>
            </a:r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s-MX" dirty="0" smtClean="0"/>
              <a:t>  </a:t>
            </a:r>
            <a:r>
              <a:rPr lang="es-MX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PE’’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</a:t>
            </a:r>
            <a:r>
              <a:rPr lang="es-MX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</a:t>
            </a: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MX" dirty="0" smtClean="0"/>
              <a:t>. </a:t>
            </a:r>
            <a:r>
              <a:rPr lang="es-MX" dirty="0" err="1" smtClean="0">
                <a:solidFill>
                  <a:schemeClr val="accent1">
                    <a:lumMod val="50000"/>
                  </a:schemeClr>
                </a:solidFill>
              </a:rPr>
              <a:t>Therefore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s-MX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PE’’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MX" dirty="0" smtClean="0"/>
              <a:t> </a:t>
            </a:r>
            <a:r>
              <a:rPr lang="es-MX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</a:t>
            </a:r>
          </a:p>
        </p:txBody>
      </p:sp>
      <p:sp>
        <p:nvSpPr>
          <p:cNvPr id="16" name="15 Elipse"/>
          <p:cNvSpPr/>
          <p:nvPr/>
        </p:nvSpPr>
        <p:spPr>
          <a:xfrm>
            <a:off x="2987824" y="3717032"/>
            <a:ext cx="2952328" cy="20162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5724128" y="4437112"/>
            <a:ext cx="360040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6516216" y="3861048"/>
            <a:ext cx="2232248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PE’</a:t>
            </a:r>
            <a:r>
              <a:rPr lang="es-MX" dirty="0" smtClean="0"/>
              <a:t> are </a:t>
            </a:r>
            <a:r>
              <a:rPr lang="es-MX" dirty="0" err="1" smtClean="0"/>
              <a:t>produced</a:t>
            </a:r>
            <a:r>
              <a:rPr lang="es-MX" dirty="0" smtClean="0"/>
              <a:t> at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primary</a:t>
            </a:r>
            <a:r>
              <a:rPr lang="es-MX" dirty="0" smtClean="0"/>
              <a:t> </a:t>
            </a:r>
            <a:r>
              <a:rPr lang="es-MX" dirty="0" err="1" smtClean="0"/>
              <a:t>impact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and </a:t>
            </a:r>
            <a:r>
              <a:rPr lang="es-MX" dirty="0" err="1" smtClean="0"/>
              <a:t>following</a:t>
            </a:r>
            <a:r>
              <a:rPr lang="es-MX" dirty="0" smtClean="0"/>
              <a:t> a </a:t>
            </a:r>
            <a:r>
              <a:rPr lang="es-MX" dirty="0" err="1" smtClean="0"/>
              <a:t>Gaussian</a:t>
            </a:r>
            <a:r>
              <a:rPr lang="es-MX" dirty="0" smtClean="0"/>
              <a:t> </a:t>
            </a:r>
            <a:r>
              <a:rPr lang="es-MX" dirty="0" err="1" smtClean="0"/>
              <a:t>distribution</a:t>
            </a:r>
            <a:r>
              <a:rPr lang="es-MX" dirty="0" smtClean="0"/>
              <a:t>.</a:t>
            </a:r>
            <a:endParaRPr lang="es-MX" dirty="0"/>
          </a:p>
        </p:txBody>
      </p:sp>
      <p:cxnSp>
        <p:nvCxnSpPr>
          <p:cNvPr id="21" name="20 Conector recto de flecha"/>
          <p:cNvCxnSpPr>
            <a:stCxn id="19" idx="1"/>
            <a:endCxn id="17" idx="6"/>
          </p:cNvCxnSpPr>
          <p:nvPr/>
        </p:nvCxnSpPr>
        <p:spPr>
          <a:xfrm flipH="1">
            <a:off x="6084168" y="4491990"/>
            <a:ext cx="432048" cy="233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Abrir llave"/>
          <p:cNvSpPr/>
          <p:nvPr/>
        </p:nvSpPr>
        <p:spPr>
          <a:xfrm>
            <a:off x="2699792" y="3789040"/>
            <a:ext cx="432048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Photoemission Model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67544" y="4149080"/>
            <a:ext cx="21602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PE’’ are </a:t>
            </a:r>
            <a:r>
              <a:rPr lang="es-MX" dirty="0" err="1" smtClean="0"/>
              <a:t>distributed</a:t>
            </a:r>
            <a:r>
              <a:rPr lang="es-MX" dirty="0" smtClean="0"/>
              <a:t> </a:t>
            </a:r>
            <a:r>
              <a:rPr lang="es-MX" dirty="0" err="1" smtClean="0"/>
              <a:t>azimuthally</a:t>
            </a:r>
            <a:r>
              <a:rPr lang="es-MX" dirty="0" smtClean="0"/>
              <a:t> </a:t>
            </a:r>
            <a:r>
              <a:rPr lang="es-MX" dirty="0" err="1" smtClean="0"/>
              <a:t>according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a cos</a:t>
            </a:r>
            <a:r>
              <a:rPr lang="es-MX" baseline="30000" dirty="0" smtClean="0"/>
              <a:t>2</a:t>
            </a:r>
            <a:r>
              <a:rPr lang="el-GR" dirty="0" smtClean="0"/>
              <a:t>φ</a:t>
            </a:r>
            <a:r>
              <a:rPr lang="es-MX" dirty="0" smtClean="0"/>
              <a:t> </a:t>
            </a:r>
            <a:r>
              <a:rPr lang="es-MX" dirty="0" err="1" smtClean="0"/>
              <a:t>distribution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851920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Beam</a:t>
            </a:r>
            <a:r>
              <a:rPr lang="es-MX" dirty="0" smtClean="0"/>
              <a:t> pipe</a:t>
            </a:r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899592" y="58772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l-GR" dirty="0" smtClean="0"/>
              <a:t>φ</a:t>
            </a:r>
            <a:r>
              <a:rPr lang="es-MX" dirty="0" smtClean="0"/>
              <a:t> denotes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azimuthal</a:t>
            </a:r>
            <a:r>
              <a:rPr lang="es-MX" dirty="0" smtClean="0"/>
              <a:t> </a:t>
            </a:r>
            <a:r>
              <a:rPr lang="es-MX" dirty="0" err="1" smtClean="0"/>
              <a:t>angle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respect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horizontal </a:t>
            </a:r>
            <a:r>
              <a:rPr lang="es-MX" dirty="0" err="1" smtClean="0"/>
              <a:t>plane</a:t>
            </a:r>
            <a:r>
              <a:rPr lang="es-MX" dirty="0" smtClean="0"/>
              <a:t>, </a:t>
            </a:r>
            <a:r>
              <a:rPr lang="es-MX" dirty="0" err="1" smtClean="0"/>
              <a:t>spanned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primary</a:t>
            </a:r>
            <a:r>
              <a:rPr lang="es-MX" dirty="0" smtClean="0"/>
              <a:t> </a:t>
            </a:r>
            <a:r>
              <a:rPr lang="es-MX" dirty="0" err="1" smtClean="0"/>
              <a:t>impact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synchrotron</a:t>
            </a:r>
            <a:r>
              <a:rPr lang="es-MX" dirty="0" smtClean="0"/>
              <a:t> </a:t>
            </a:r>
            <a:r>
              <a:rPr lang="es-MX" dirty="0" err="1" smtClean="0"/>
              <a:t>radiatio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745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2026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Motivation</a:t>
            </a:r>
            <a:endParaRPr lang="en-GB" dirty="0"/>
          </a:p>
        </p:txBody>
      </p:sp>
      <p:pic>
        <p:nvPicPr>
          <p:cNvPr id="5" name="Picture 4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05273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GB" sz="2400" dirty="0" smtClean="0"/>
              <a:t>C. BHAT pointed out an inconsistency observed during comparison studies between </a:t>
            </a:r>
            <a:r>
              <a:rPr lang="en-GB" sz="2400" dirty="0" err="1" smtClean="0"/>
              <a:t>PyECLOUD</a:t>
            </a:r>
            <a:r>
              <a:rPr lang="en-GB" sz="2400" dirty="0" smtClean="0"/>
              <a:t> and ECLOUD.</a:t>
            </a:r>
          </a:p>
          <a:p>
            <a:pPr algn="just">
              <a:lnSpc>
                <a:spcPct val="90000"/>
              </a:lnSpc>
            </a:pPr>
            <a:endParaRPr lang="en-GB" sz="2400" dirty="0" smtClean="0"/>
          </a:p>
          <a:p>
            <a:pPr algn="just">
              <a:lnSpc>
                <a:spcPct val="90000"/>
              </a:lnSpc>
              <a:buNone/>
            </a:pPr>
            <a:endParaRPr lang="es-ES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C99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MX" dirty="0" smtClean="0">
              <a:solidFill>
                <a:srgbClr val="000099"/>
              </a:solidFill>
            </a:endParaRPr>
          </a:p>
        </p:txBody>
      </p:sp>
      <p:pic>
        <p:nvPicPr>
          <p:cNvPr id="9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5" name="Picture 1" descr="C:\Users\Israel\AppData\Local\Microsoft\Windows\Temporary Internet Files\Content.Outlook\QXP5E19T\ECLOUDred_PyecloudBlue-peefpt001233-4E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5532107" cy="414908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83568" y="587901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Image</a:t>
            </a:r>
            <a:r>
              <a:rPr lang="es-MX" dirty="0" smtClean="0"/>
              <a:t> </a:t>
            </a:r>
            <a:r>
              <a:rPr lang="es-MX" dirty="0" err="1" smtClean="0"/>
              <a:t>courtesy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C. Bhat. </a:t>
            </a:r>
            <a:r>
              <a:rPr lang="es-MX" dirty="0" err="1" smtClean="0"/>
              <a:t>Peeff</a:t>
            </a:r>
            <a:r>
              <a:rPr lang="es-MX" dirty="0" smtClean="0"/>
              <a:t> = 0.001233, </a:t>
            </a:r>
            <a:r>
              <a:rPr lang="es-MX" dirty="0" err="1" smtClean="0"/>
              <a:t>Ib</a:t>
            </a:r>
            <a:r>
              <a:rPr lang="es-MX" dirty="0" smtClean="0"/>
              <a:t> = 4e11.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270892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solidFill>
                  <a:schemeClr val="accent1">
                    <a:lumMod val="50000"/>
                  </a:schemeClr>
                </a:solidFill>
              </a:rPr>
              <a:t>PyECLOUD</a:t>
            </a:r>
            <a:endParaRPr lang="es-MX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14 Conector recto de flecha"/>
          <p:cNvCxnSpPr>
            <a:stCxn id="12" idx="3"/>
          </p:cNvCxnSpPr>
          <p:nvPr/>
        </p:nvCxnSpPr>
        <p:spPr>
          <a:xfrm>
            <a:off x="1979712" y="2878197"/>
            <a:ext cx="648072" cy="47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827584" y="40770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</a:rPr>
              <a:t>ECLOUD</a:t>
            </a:r>
            <a:endParaRPr lang="es-MX" sz="1600" dirty="0">
              <a:solidFill>
                <a:srgbClr val="C00000"/>
              </a:solidFill>
            </a:endParaRPr>
          </a:p>
        </p:txBody>
      </p:sp>
      <p:cxnSp>
        <p:nvCxnSpPr>
          <p:cNvPr id="18" name="17 Conector recto de flecha"/>
          <p:cNvCxnSpPr>
            <a:stCxn id="16" idx="2"/>
          </p:cNvCxnSpPr>
          <p:nvPr/>
        </p:nvCxnSpPr>
        <p:spPr>
          <a:xfrm>
            <a:off x="1259632" y="4415626"/>
            <a:ext cx="648072" cy="525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148064" y="1956896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the image, C. Bhat presented the results of 2 equivalent simulations.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Analitically</a:t>
            </a:r>
            <a:r>
              <a:rPr lang="en-US" dirty="0" smtClean="0"/>
              <a:t>, the total number of photoelectrons produced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</a:t>
            </a:r>
            <a:r>
              <a:rPr lang="en-US" b="1" dirty="0" smtClean="0"/>
              <a:t> =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peeff</a:t>
            </a:r>
            <a:r>
              <a:rPr lang="en-US" b="1" dirty="0" smtClean="0"/>
              <a:t>)(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smtClean="0"/>
              <a:t>) = 4.932e8.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dirty="0" smtClean="0"/>
              <a:t>In the case of </a:t>
            </a:r>
            <a:r>
              <a:rPr lang="en-US" dirty="0" err="1" smtClean="0"/>
              <a:t>PyECLOUD</a:t>
            </a:r>
            <a:r>
              <a:rPr lang="en-US" dirty="0" smtClean="0"/>
              <a:t> simulation we can observe the intensity of the first peak of the electron linear density is equal to the expected value.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ECLOUD, this value is </a:t>
            </a:r>
            <a:r>
              <a:rPr lang="en-US" dirty="0" err="1" smtClean="0"/>
              <a:t>aprox</a:t>
            </a:r>
            <a:r>
              <a:rPr lang="en-US" dirty="0" smtClean="0"/>
              <a:t>. 40% of the expected value.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979712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Time (s)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-1390148" y="3486492"/>
            <a:ext cx="350865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MX" dirty="0" err="1" smtClean="0"/>
              <a:t>Electron</a:t>
            </a:r>
            <a:r>
              <a:rPr lang="es-MX" dirty="0" smtClean="0"/>
              <a:t> linear </a:t>
            </a:r>
            <a:r>
              <a:rPr lang="es-MX" dirty="0" err="1" smtClean="0"/>
              <a:t>density</a:t>
            </a:r>
            <a:r>
              <a:rPr lang="es-MX" dirty="0" smtClean="0"/>
              <a:t> (e-/m)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081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90872" y="20263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Electron Cloud Simulations: Methodology</a:t>
            </a:r>
            <a:endParaRPr lang="en-GB" dirty="0"/>
          </a:p>
        </p:txBody>
      </p:sp>
      <p:pic>
        <p:nvPicPr>
          <p:cNvPr id="5" name="Picture 4" descr="http://blogforever.eu/wp-content/uploads/2011/02/cern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8" y="260648"/>
            <a:ext cx="659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70712" y="764704"/>
            <a:ext cx="790574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124744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600" dirty="0" err="1" smtClean="0"/>
              <a:t>All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simulations</a:t>
            </a:r>
            <a:r>
              <a:rPr lang="es-MX" sz="3600" dirty="0" smtClean="0"/>
              <a:t> </a:t>
            </a:r>
            <a:r>
              <a:rPr lang="es-MX" sz="3600" dirty="0" err="1" smtClean="0"/>
              <a:t>were</a:t>
            </a:r>
            <a:r>
              <a:rPr lang="es-MX" sz="3600" dirty="0" smtClean="0"/>
              <a:t> </a:t>
            </a:r>
            <a:r>
              <a:rPr lang="es-MX" sz="3600" dirty="0" err="1" smtClean="0"/>
              <a:t>performed</a:t>
            </a:r>
            <a:r>
              <a:rPr lang="es-MX" sz="3600" dirty="0" smtClean="0"/>
              <a:t> </a:t>
            </a:r>
            <a:r>
              <a:rPr lang="es-MX" sz="3600" dirty="0" err="1" smtClean="0"/>
              <a:t>for</a:t>
            </a:r>
            <a:r>
              <a:rPr lang="es-MX" sz="3600" dirty="0" smtClean="0"/>
              <a:t> a </a:t>
            </a:r>
            <a:r>
              <a:rPr lang="es-MX" sz="3600" dirty="0" err="1" smtClean="0"/>
              <a:t>bending</a:t>
            </a:r>
            <a:r>
              <a:rPr lang="es-MX" sz="3600" dirty="0" smtClean="0"/>
              <a:t> </a:t>
            </a:r>
            <a:r>
              <a:rPr lang="es-MX" sz="3600" dirty="0" err="1" smtClean="0"/>
              <a:t>magnet</a:t>
            </a:r>
            <a:r>
              <a:rPr lang="es-MX" sz="3600" dirty="0" smtClean="0"/>
              <a:t> and </a:t>
            </a:r>
            <a:r>
              <a:rPr lang="es-MX" sz="3600" dirty="0" err="1" smtClean="0"/>
              <a:t>considering</a:t>
            </a:r>
            <a:r>
              <a:rPr lang="es-MX" sz="3600" dirty="0" smtClean="0"/>
              <a:t> </a:t>
            </a:r>
            <a:r>
              <a:rPr lang="es-MX" sz="3600" dirty="0" err="1" smtClean="0"/>
              <a:t>photoemission</a:t>
            </a:r>
            <a:r>
              <a:rPr lang="es-MX" sz="3600" dirty="0" smtClean="0"/>
              <a:t> as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main</a:t>
            </a:r>
            <a:r>
              <a:rPr lang="es-MX" sz="3600" dirty="0" smtClean="0"/>
              <a:t> </a:t>
            </a:r>
            <a:r>
              <a:rPr lang="es-MX" sz="3600" dirty="0" err="1" smtClean="0"/>
              <a:t>electron</a:t>
            </a:r>
            <a:r>
              <a:rPr lang="es-MX" sz="3600" dirty="0" smtClean="0"/>
              <a:t> </a:t>
            </a:r>
            <a:r>
              <a:rPr lang="es-MX" sz="3600" dirty="0" err="1" smtClean="0"/>
              <a:t>source</a:t>
            </a:r>
            <a:r>
              <a:rPr lang="es-MX" sz="3600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GB" sz="3600" dirty="0" smtClean="0"/>
          </a:p>
          <a:p>
            <a:pPr marL="3429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s-MX" sz="3600" dirty="0" err="1" smtClean="0"/>
              <a:t>Only</a:t>
            </a:r>
            <a:r>
              <a:rPr lang="es-MX" sz="3600" dirty="0" smtClean="0"/>
              <a:t> 5 </a:t>
            </a:r>
            <a:r>
              <a:rPr lang="es-MX" sz="3600" dirty="0" err="1" smtClean="0"/>
              <a:t>bunches</a:t>
            </a:r>
            <a:r>
              <a:rPr lang="es-MX" sz="3600" dirty="0" smtClean="0"/>
              <a:t> </a:t>
            </a:r>
            <a:r>
              <a:rPr lang="es-MX" sz="3600" dirty="0" err="1" smtClean="0"/>
              <a:t>were</a:t>
            </a:r>
            <a:r>
              <a:rPr lang="es-MX" sz="3600" dirty="0" smtClean="0"/>
              <a:t> </a:t>
            </a:r>
            <a:r>
              <a:rPr lang="es-MX" sz="3600" dirty="0" err="1" smtClean="0"/>
              <a:t>simulated</a:t>
            </a:r>
            <a:r>
              <a:rPr lang="es-MX" sz="3600" dirty="0" smtClean="0"/>
              <a:t> in </a:t>
            </a:r>
            <a:r>
              <a:rPr lang="es-MX" sz="3600" dirty="0" err="1" smtClean="0"/>
              <a:t>both</a:t>
            </a:r>
            <a:r>
              <a:rPr lang="es-MX" sz="3600" dirty="0" smtClean="0"/>
              <a:t> </a:t>
            </a:r>
            <a:r>
              <a:rPr lang="es-MX" sz="3600" dirty="0" err="1" smtClean="0"/>
              <a:t>codes</a:t>
            </a:r>
            <a:r>
              <a:rPr lang="es-MX" sz="3600" dirty="0" smtClean="0"/>
              <a:t>.</a:t>
            </a:r>
          </a:p>
          <a:p>
            <a:pPr marL="342900" lvl="1" indent="-342900" algn="just">
              <a:lnSpc>
                <a:spcPct val="90000"/>
              </a:lnSpc>
              <a:buFont typeface="Arial" pitchFamily="34" charset="0"/>
              <a:buChar char="•"/>
            </a:pPr>
            <a:endParaRPr lang="en-GB" sz="3600" dirty="0" smtClean="0"/>
          </a:p>
          <a:p>
            <a:pPr marL="3429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 smtClean="0"/>
              <a:t>The Magnetic field was varied from 0-8 T</a:t>
            </a:r>
          </a:p>
          <a:p>
            <a:pPr marL="342900" lvl="1" indent="-342900" algn="just">
              <a:lnSpc>
                <a:spcPct val="90000"/>
              </a:lnSpc>
              <a:buFont typeface="Arial" pitchFamily="34" charset="0"/>
              <a:buChar char="•"/>
            </a:pPr>
            <a:endParaRPr lang="en-GB" sz="3200" dirty="0" smtClean="0"/>
          </a:p>
          <a:p>
            <a:pPr algn="just">
              <a:lnSpc>
                <a:spcPct val="90000"/>
              </a:lnSpc>
              <a:buNone/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en-GB" dirty="0" smtClean="0"/>
          </a:p>
          <a:p>
            <a:pPr lvl="1" algn="just">
              <a:lnSpc>
                <a:spcPct val="90000"/>
              </a:lnSpc>
            </a:pPr>
            <a:endParaRPr lang="es-ES" dirty="0" smtClean="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</a:pPr>
            <a:endParaRPr lang="es-ES" dirty="0" smtClean="0">
              <a:solidFill>
                <a:srgbClr val="CC99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MX" dirty="0" smtClean="0">
              <a:solidFill>
                <a:srgbClr val="000099"/>
              </a:solidFill>
            </a:endParaRPr>
          </a:p>
        </p:txBody>
      </p:sp>
      <p:pic>
        <p:nvPicPr>
          <p:cNvPr id="9" name="Picture 2" descr="http://computacion.cs.cinvestav.mx/~iavila/images/cinvesta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87" y="6237312"/>
            <a:ext cx="520906" cy="5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998222" cy="5799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191683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 (T)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560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Simulated electron linear density at 3.5 </a:t>
            </a:r>
            <a:r>
              <a:rPr lang="en-GB" b="1" dirty="0" err="1"/>
              <a:t>TeV</a:t>
            </a:r>
            <a:r>
              <a:rPr lang="en-GB" b="1" dirty="0"/>
              <a:t> for a bending section, </a:t>
            </a:r>
            <a:r>
              <a:rPr lang="en-GB" b="1" dirty="0" err="1"/>
              <a:t>peeff</a:t>
            </a:r>
            <a:r>
              <a:rPr lang="en-GB" b="1" dirty="0"/>
              <a:t> = </a:t>
            </a:r>
            <a:r>
              <a:rPr lang="en-GB" b="1" dirty="0" smtClean="0"/>
              <a:t>0.001233 </a:t>
            </a:r>
            <a:r>
              <a:rPr lang="en-GB" b="1" dirty="0"/>
              <a:t>and </a:t>
            </a:r>
            <a:r>
              <a:rPr lang="en-GB" b="1" dirty="0" err="1"/>
              <a:t>I</a:t>
            </a:r>
            <a:r>
              <a:rPr lang="en-GB" b="1" baseline="-25000" dirty="0" err="1"/>
              <a:t>b</a:t>
            </a:r>
            <a:r>
              <a:rPr lang="en-GB" b="1" dirty="0"/>
              <a:t> = 1.15e11 -&gt; 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 = 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1.417e8 (</a:t>
            </a:r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e-/m)</a:t>
            </a: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22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4139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19888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 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119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 (x 10</a:t>
            </a:r>
            <a:r>
              <a:rPr lang="en-US" baseline="30000" dirty="0" smtClean="0"/>
              <a:t>-3 </a:t>
            </a:r>
            <a:r>
              <a:rPr lang="en-US" dirty="0" smtClean="0"/>
              <a:t>T)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6096" y="0"/>
            <a:ext cx="720080" cy="3326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36096" y="146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PyECLOUD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9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977</Words>
  <Application>Microsoft Macintosh PowerPoint</Application>
  <PresentationFormat>On-screen Show (4:3)</PresentationFormat>
  <Paragraphs>128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Graph</vt:lpstr>
      <vt:lpstr>The Mystery of the Missing Photoelectrons (and other demons) – Part II</vt:lpstr>
      <vt:lpstr>PowerPoint Presentation</vt:lpstr>
      <vt:lpstr>Introduction: Photoemission Model</vt:lpstr>
      <vt:lpstr>Introduction: Photoemission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Synrad3d</vt:lpstr>
      <vt:lpstr>How a synrad3d raw data looks like…</vt:lpstr>
      <vt:lpstr>PowerPoint Presentation</vt:lpstr>
      <vt:lpstr>PowerPoint Presentation</vt:lpstr>
      <vt:lpstr>Ion Cloud Studies - MD on 20/03/2013-</vt:lpstr>
      <vt:lpstr>Outline</vt:lpstr>
      <vt:lpstr>Methodology</vt:lpstr>
      <vt:lpstr>60 bunches filling mode with different bunch spacing</vt:lpstr>
      <vt:lpstr>PowerPoint Presentation</vt:lpstr>
      <vt:lpstr>60 b filling mode: 24 ns</vt:lpstr>
      <vt:lpstr>60 b filling mode: 32 ns</vt:lpstr>
      <vt:lpstr>60 b filling mode: 40 ns</vt:lpstr>
      <vt:lpstr>Conclusions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Humberto Maury Cuna</dc:creator>
  <cp:lastModifiedBy>Humberto Maury Cuna</cp:lastModifiedBy>
  <cp:revision>130</cp:revision>
  <dcterms:created xsi:type="dcterms:W3CDTF">2012-03-29T13:42:20Z</dcterms:created>
  <dcterms:modified xsi:type="dcterms:W3CDTF">2013-04-08T16:06:59Z</dcterms:modified>
</cp:coreProperties>
</file>