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365" r:id="rId3"/>
    <p:sldId id="415" r:id="rId4"/>
    <p:sldId id="425" r:id="rId5"/>
    <p:sldId id="419" r:id="rId6"/>
    <p:sldId id="420" r:id="rId7"/>
    <p:sldId id="421" r:id="rId8"/>
    <p:sldId id="422" r:id="rId9"/>
    <p:sldId id="423" r:id="rId10"/>
    <p:sldId id="424" r:id="rId11"/>
    <p:sldId id="426" r:id="rId12"/>
    <p:sldId id="427" r:id="rId13"/>
    <p:sldId id="428" r:id="rId14"/>
    <p:sldId id="429" r:id="rId15"/>
    <p:sldId id="430" r:id="rId16"/>
    <p:sldId id="418" r:id="rId17"/>
    <p:sldId id="35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368" y="-2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EB8CDF-7A44-4B1B-9E72-1E108FD2306F}" type="datetimeFigureOut">
              <a:rPr lang="en-US" smtClean="0"/>
              <a:pPr/>
              <a:t>11/01/13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450025-9964-408B-84A8-01B52B1289A5}" type="slidenum">
              <a:rPr lang="en-US" smtClean="0"/>
              <a:pPr/>
              <a:t>‹#›</a:t>
            </a:fld>
            <a:endParaRPr lang="en-US"/>
          </a:p>
        </p:txBody>
      </p:sp>
    </p:spTree>
    <p:extLst>
      <p:ext uri="{BB962C8B-B14F-4D97-AF65-F5344CB8AC3E}">
        <p14:creationId xmlns:p14="http://schemas.microsoft.com/office/powerpoint/2010/main" val="1513107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450025-9964-408B-84A8-01B52B1289A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9B26307-2CF7-4F01-AB79-83EBDB66884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9B26307-2CF7-4F01-AB79-83EBDB66884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9B26307-2CF7-4F01-AB79-83EBDB66884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9B26307-2CF7-4F01-AB79-83EBDB6688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32898DC-6908-4DE6-A323-5EB44BFE4B72}" type="datetimeFigureOut">
              <a:rPr lang="en-US" smtClean="0"/>
              <a:pPr/>
              <a:t>11/01/13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9B26307-2CF7-4F01-AB79-83EBDB66884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32898DC-6908-4DE6-A323-5EB44BFE4B72}" type="datetimeFigureOut">
              <a:rPr lang="en-US" smtClean="0"/>
              <a:pPr/>
              <a:t>11/01/13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9B26307-2CF7-4F01-AB79-83EBDB66884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10.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1.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5.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6.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7.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8.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9.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urorbs Clouds"/>
          <p:cNvPicPr>
            <a:picLocks noChangeAspect="1" noChangeArrowheads="1"/>
          </p:cNvPicPr>
          <p:nvPr/>
        </p:nvPicPr>
        <p:blipFill>
          <a:blip r:embed="rId3" cstate="print"/>
          <a:srcRect/>
          <a:stretch>
            <a:fillRect/>
          </a:stretch>
        </p:blipFill>
        <p:spPr bwMode="auto">
          <a:xfrm>
            <a:off x="-36512" y="-27384"/>
            <a:ext cx="9180512" cy="7056784"/>
          </a:xfrm>
          <a:prstGeom prst="rect">
            <a:avLst/>
          </a:prstGeom>
          <a:noFill/>
        </p:spPr>
      </p:pic>
      <p:pic>
        <p:nvPicPr>
          <p:cNvPr id="1031" name="Picture 7" descr="http://www.ptw.de/uploads/pics/CERNlogotype.jpg"/>
          <p:cNvPicPr>
            <a:picLocks noChangeAspect="1" noChangeArrowheads="1"/>
          </p:cNvPicPr>
          <p:nvPr/>
        </p:nvPicPr>
        <p:blipFill>
          <a:blip r:embed="rId4" cstate="print">
            <a:clrChange>
              <a:clrFrom>
                <a:srgbClr val="2960A1"/>
              </a:clrFrom>
              <a:clrTo>
                <a:srgbClr val="2960A1">
                  <a:alpha val="0"/>
                </a:srgbClr>
              </a:clrTo>
            </a:clrChange>
          </a:blip>
          <a:srcRect/>
          <a:stretch>
            <a:fillRect/>
          </a:stretch>
        </p:blipFill>
        <p:spPr bwMode="auto">
          <a:xfrm>
            <a:off x="5220072" y="4509120"/>
            <a:ext cx="1224136" cy="1224136"/>
          </a:xfrm>
          <a:prstGeom prst="rect">
            <a:avLst/>
          </a:prstGeom>
          <a:noFill/>
        </p:spPr>
      </p:pic>
      <p:pic>
        <p:nvPicPr>
          <p:cNvPr id="119810" name="Picture 2" descr="http://verano.fis.cinvestav.mx/images/cinvestav.png"/>
          <p:cNvPicPr>
            <a:picLocks noChangeAspect="1" noChangeArrowheads="1"/>
          </p:cNvPicPr>
          <p:nvPr/>
        </p:nvPicPr>
        <p:blipFill>
          <a:blip r:embed="rId5" cstate="print">
            <a:lum bright="70000" contrast="40000"/>
          </a:blip>
          <a:srcRect/>
          <a:stretch>
            <a:fillRect/>
          </a:stretch>
        </p:blipFill>
        <p:spPr bwMode="auto">
          <a:xfrm>
            <a:off x="6583661" y="4869160"/>
            <a:ext cx="1080118" cy="1080120"/>
          </a:xfrm>
          <a:prstGeom prst="rect">
            <a:avLst/>
          </a:prstGeom>
          <a:noFill/>
          <a:effectLst/>
        </p:spPr>
      </p:pic>
      <p:sp>
        <p:nvSpPr>
          <p:cNvPr id="2" name="Title 1"/>
          <p:cNvSpPr>
            <a:spLocks noGrp="1"/>
          </p:cNvSpPr>
          <p:nvPr>
            <p:ph type="ctrTitle"/>
          </p:nvPr>
        </p:nvSpPr>
        <p:spPr>
          <a:xfrm>
            <a:off x="-36512" y="2708920"/>
            <a:ext cx="9180512" cy="1470025"/>
          </a:xfrm>
        </p:spPr>
        <p:txBody>
          <a:bodyPr>
            <a:noAutofit/>
          </a:bodyPr>
          <a:lstStyle/>
          <a:p>
            <a:pPr algn="ctr"/>
            <a:r>
              <a:rPr lang="en-US" sz="4800" b="1" dirty="0" err="1" smtClean="0">
                <a:solidFill>
                  <a:schemeClr val="tx1"/>
                </a:solidFill>
                <a:effectLst>
                  <a:outerShdw blurRad="38100" dist="38100" dir="2700000" algn="tl">
                    <a:srgbClr val="000000">
                      <a:alpha val="43137"/>
                    </a:srgbClr>
                  </a:outerShdw>
                </a:effectLst>
              </a:rPr>
              <a:t>Ecloud</a:t>
            </a:r>
            <a:r>
              <a:rPr lang="en-US" sz="4800" b="1" dirty="0" smtClean="0">
                <a:solidFill>
                  <a:schemeClr val="tx1"/>
                </a:solidFill>
                <a:effectLst>
                  <a:outerShdw blurRad="38100" dist="38100" dir="2700000" algn="tl">
                    <a:srgbClr val="000000">
                      <a:alpha val="43137"/>
                    </a:srgbClr>
                  </a:outerShdw>
                </a:effectLst>
              </a:rPr>
              <a:t> Simulations </a:t>
            </a:r>
            <a:br>
              <a:rPr lang="en-US" sz="4800" b="1" dirty="0" smtClean="0">
                <a:solidFill>
                  <a:schemeClr val="tx1"/>
                </a:solidFill>
                <a:effectLst>
                  <a:outerShdw blurRad="38100" dist="38100" dir="2700000" algn="tl">
                    <a:srgbClr val="000000">
                      <a:alpha val="43137"/>
                    </a:srgbClr>
                  </a:outerShdw>
                </a:effectLst>
              </a:rPr>
            </a:br>
            <a:r>
              <a:rPr lang="en-US" sz="4800" b="1" dirty="0" smtClean="0">
                <a:solidFill>
                  <a:schemeClr val="tx1"/>
                </a:solidFill>
                <a:effectLst>
                  <a:outerShdw blurRad="38100" dist="38100" dir="2700000" algn="tl">
                    <a:srgbClr val="000000">
                      <a:alpha val="43137"/>
                    </a:srgbClr>
                  </a:outerShdw>
                </a:effectLst>
              </a:rPr>
              <a:t>Update</a:t>
            </a:r>
            <a:endParaRPr lang="en-US" sz="4800" b="1" dirty="0">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4869160"/>
            <a:ext cx="6400800" cy="1752600"/>
          </a:xfrm>
        </p:spPr>
        <p:txBody>
          <a:bodyPr/>
          <a:lstStyle/>
          <a:p>
            <a:pPr algn="ctr"/>
            <a:endParaRPr lang="en-US" dirty="0" smtClean="0">
              <a:solidFill>
                <a:schemeClr val="tx1"/>
              </a:solidFill>
              <a:effectLst>
                <a:outerShdw blurRad="38100" dist="38100" dir="2700000" algn="tl">
                  <a:srgbClr val="000000">
                    <a:alpha val="43137"/>
                  </a:srgbClr>
                </a:outerShdw>
              </a:effectLst>
            </a:endParaRPr>
          </a:p>
          <a:p>
            <a:pPr algn="ctr"/>
            <a:endParaRPr lang="en-US" dirty="0" smtClean="0">
              <a:solidFill>
                <a:schemeClr val="tx1"/>
              </a:solidFill>
              <a:effectLst>
                <a:outerShdw blurRad="38100" dist="38100" dir="2700000" algn="tl">
                  <a:srgbClr val="000000">
                    <a:alpha val="43137"/>
                  </a:srgbClr>
                </a:outerShdw>
              </a:effectLst>
            </a:endParaRPr>
          </a:p>
          <a:p>
            <a:pPr algn="ctr"/>
            <a:r>
              <a:rPr lang="en-US" dirty="0" smtClean="0">
                <a:solidFill>
                  <a:schemeClr val="tx1"/>
                </a:solidFill>
                <a:effectLst>
                  <a:outerShdw blurRad="38100" dist="38100" dir="2700000" algn="tl">
                    <a:srgbClr val="000000">
                      <a:alpha val="43137"/>
                    </a:srgbClr>
                  </a:outerShdw>
                </a:effectLst>
              </a:rPr>
              <a:t>Humberto Maury </a:t>
            </a:r>
            <a:r>
              <a:rPr lang="en-US" dirty="0" err="1" smtClean="0">
                <a:solidFill>
                  <a:schemeClr val="tx1"/>
                </a:solidFill>
                <a:effectLst>
                  <a:outerShdw blurRad="38100" dist="38100" dir="2700000" algn="tl">
                    <a:srgbClr val="000000">
                      <a:alpha val="43137"/>
                    </a:srgbClr>
                  </a:outerShdw>
                </a:effectLst>
              </a:rPr>
              <a:t>Cuna</a:t>
            </a:r>
            <a:endParaRPr lang="en-US" dirty="0" smtClean="0">
              <a:solidFill>
                <a:schemeClr val="tx1"/>
              </a:solidFill>
              <a:effectLst>
                <a:outerShdw blurRad="38100" dist="38100" dir="2700000" algn="tl">
                  <a:srgbClr val="000000">
                    <a:alpha val="43137"/>
                  </a:srgbClr>
                </a:outerShdw>
              </a:effectLst>
            </a:endParaRPr>
          </a:p>
        </p:txBody>
      </p:sp>
      <p:sp>
        <p:nvSpPr>
          <p:cNvPr id="5" name="TextBox 4"/>
          <p:cNvSpPr txBox="1"/>
          <p:nvPr/>
        </p:nvSpPr>
        <p:spPr>
          <a:xfrm>
            <a:off x="1547664" y="210706"/>
            <a:ext cx="5904656" cy="553998"/>
          </a:xfrm>
          <a:prstGeom prst="rect">
            <a:avLst/>
          </a:prstGeom>
          <a:noFill/>
        </p:spPr>
        <p:txBody>
          <a:bodyPr wrap="square" rtlCol="0">
            <a:spAutoFit/>
          </a:bodyPr>
          <a:lstStyle/>
          <a:p>
            <a:pPr algn="ctr"/>
            <a:r>
              <a:rPr lang="en-US" sz="3000" dirty="0" smtClean="0">
                <a:effectLst>
                  <a:outerShdw blurRad="38100" dist="38100" dir="2700000" algn="tl">
                    <a:srgbClr val="000000">
                      <a:alpha val="43137"/>
                    </a:srgbClr>
                  </a:outerShdw>
                </a:effectLst>
              </a:rPr>
              <a:t>E-cloud Simulation Meeting</a:t>
            </a:r>
            <a:endParaRPr lang="en-US" sz="3000" dirty="0">
              <a:effectLst>
                <a:outerShdw blurRad="38100" dist="38100" dir="2700000" algn="tl">
                  <a:srgbClr val="000000">
                    <a:alpha val="43137"/>
                  </a:srgbClr>
                </a:outerShdw>
              </a:effectLst>
            </a:endParaRPr>
          </a:p>
        </p:txBody>
      </p:sp>
      <p:sp>
        <p:nvSpPr>
          <p:cNvPr id="6" name="TextBox 5"/>
          <p:cNvSpPr txBox="1"/>
          <p:nvPr/>
        </p:nvSpPr>
        <p:spPr>
          <a:xfrm>
            <a:off x="2843808" y="6309320"/>
            <a:ext cx="3600400" cy="369332"/>
          </a:xfrm>
          <a:prstGeom prst="rect">
            <a:avLst/>
          </a:prstGeom>
          <a:noFill/>
        </p:spPr>
        <p:txBody>
          <a:bodyPr wrap="square" rtlCol="0">
            <a:spAutoFit/>
          </a:bodyPr>
          <a:lstStyle/>
          <a:p>
            <a:pPr algn="ctr"/>
            <a:r>
              <a:rPr lang="en-US" b="1" dirty="0" err="1" smtClean="0">
                <a:effectLst>
                  <a:outerShdw blurRad="38100" dist="38100" dir="2700000" algn="tl">
                    <a:srgbClr val="000000">
                      <a:alpha val="43137"/>
                    </a:srgbClr>
                  </a:outerShdw>
                </a:effectLst>
              </a:rPr>
              <a:t>Janaury</a:t>
            </a:r>
            <a:r>
              <a:rPr lang="en-US" b="1" dirty="0" smtClean="0">
                <a:effectLst>
                  <a:outerShdw blurRad="38100" dist="38100" dir="2700000" algn="tl">
                    <a:srgbClr val="000000">
                      <a:alpha val="43137"/>
                    </a:srgbClr>
                  </a:outerShdw>
                </a:effectLst>
              </a:rPr>
              <a:t> 11</a:t>
            </a:r>
            <a:r>
              <a:rPr lang="en-US" b="1" baseline="30000" dirty="0" smtClean="0">
                <a:effectLst>
                  <a:outerShdw blurRad="38100" dist="38100" dir="2700000" algn="tl">
                    <a:srgbClr val="000000">
                      <a:alpha val="43137"/>
                    </a:srgbClr>
                  </a:outerShdw>
                </a:effectLst>
              </a:rPr>
              <a:t>th</a:t>
            </a:r>
            <a:r>
              <a:rPr lang="en-US" b="1" dirty="0" smtClean="0">
                <a:effectLst>
                  <a:outerShdw blurRad="38100" dist="38100" dir="2700000" algn="tl">
                    <a:srgbClr val="000000">
                      <a:alpha val="43137"/>
                    </a:srgbClr>
                  </a:outerShdw>
                </a:effectLst>
              </a:rPr>
              <a:t>,  2013</a:t>
            </a:r>
            <a:endParaRPr lang="en-US" b="1" dirty="0">
              <a:effectLst>
                <a:outerShdw blurRad="38100" dist="38100" dir="2700000" algn="tl">
                  <a:srgbClr val="000000">
                    <a:alpha val="43137"/>
                  </a:srgbClr>
                </a:outerShdw>
              </a:effectLst>
            </a:endParaRPr>
          </a:p>
        </p:txBody>
      </p:sp>
      <p:sp>
        <p:nvSpPr>
          <p:cNvPr id="4" name="TextBox 3"/>
          <p:cNvSpPr txBox="1"/>
          <p:nvPr/>
        </p:nvSpPr>
        <p:spPr>
          <a:xfrm>
            <a:off x="1187624" y="4365104"/>
            <a:ext cx="7416824" cy="769441"/>
          </a:xfrm>
          <a:prstGeom prst="rect">
            <a:avLst/>
          </a:prstGeom>
          <a:noFill/>
        </p:spPr>
        <p:txBody>
          <a:bodyPr wrap="square" rtlCol="0">
            <a:spAutoFit/>
          </a:bodyPr>
          <a:lstStyle/>
          <a:p>
            <a:r>
              <a:rPr lang="en-US" sz="2200" b="1" dirty="0" smtClean="0">
                <a:solidFill>
                  <a:schemeClr val="accent3">
                    <a:lumMod val="75000"/>
                  </a:schemeClr>
                </a:solidFill>
              </a:rPr>
              <a:t>Thanks to L. </a:t>
            </a:r>
            <a:r>
              <a:rPr lang="en-US" sz="2200" b="1" dirty="0" err="1" smtClean="0">
                <a:solidFill>
                  <a:schemeClr val="accent3">
                    <a:lumMod val="75000"/>
                  </a:schemeClr>
                </a:solidFill>
              </a:rPr>
              <a:t>Taviant</a:t>
            </a:r>
            <a:r>
              <a:rPr lang="en-US" sz="2200" b="1" dirty="0" smtClean="0">
                <a:solidFill>
                  <a:schemeClr val="accent3">
                    <a:lumMod val="75000"/>
                  </a:schemeClr>
                </a:solidFill>
              </a:rPr>
              <a:t>, G. </a:t>
            </a:r>
            <a:r>
              <a:rPr lang="en-US" sz="2200" b="1" dirty="0" err="1" smtClean="0">
                <a:solidFill>
                  <a:schemeClr val="accent3">
                    <a:lumMod val="75000"/>
                  </a:schemeClr>
                </a:solidFill>
              </a:rPr>
              <a:t>Iadarola</a:t>
            </a:r>
            <a:r>
              <a:rPr lang="en-US" sz="2200" b="1" dirty="0" smtClean="0">
                <a:solidFill>
                  <a:schemeClr val="accent3">
                    <a:lumMod val="75000"/>
                  </a:schemeClr>
                </a:solidFill>
              </a:rPr>
              <a:t>, D. Sagan. G. Dugan, F. Zimmermann</a:t>
            </a:r>
            <a:endParaRPr lang="en-US" sz="2200" b="1" dirty="0">
              <a:solidFill>
                <a:schemeClr val="accent3">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SEY time evolution (II):</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4153937085"/>
              </p:ext>
            </p:extLst>
          </p:nvPr>
        </p:nvGraphicFramePr>
        <p:xfrm>
          <a:off x="683568" y="908720"/>
          <a:ext cx="7647624" cy="5854774"/>
        </p:xfrm>
        <a:graphic>
          <a:graphicData uri="http://schemas.openxmlformats.org/presentationml/2006/ole">
            <mc:AlternateContent xmlns:mc="http://schemas.openxmlformats.org/markup-compatibility/2006">
              <mc:Choice xmlns:v="urn:schemas-microsoft-com:vml" Requires="v">
                <p:oleObj spid="_x0000_s6175"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683568" y="908720"/>
                        <a:ext cx="7647624" cy="5854774"/>
                      </a:xfrm>
                      <a:prstGeom prst="rect">
                        <a:avLst/>
                      </a:prstGeom>
                    </p:spPr>
                  </p:pic>
                </p:oleObj>
              </mc:Fallback>
            </mc:AlternateContent>
          </a:graphicData>
        </a:graphic>
      </p:graphicFrame>
      <p:sp>
        <p:nvSpPr>
          <p:cNvPr id="7" name="Right Brace 6"/>
          <p:cNvSpPr/>
          <p:nvPr/>
        </p:nvSpPr>
        <p:spPr>
          <a:xfrm>
            <a:off x="7308304" y="3717032"/>
            <a:ext cx="216024" cy="144016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8" name="TextBox 7"/>
          <p:cNvSpPr txBox="1"/>
          <p:nvPr/>
        </p:nvSpPr>
        <p:spPr>
          <a:xfrm>
            <a:off x="7668344" y="4221088"/>
            <a:ext cx="1080120" cy="369332"/>
          </a:xfrm>
          <a:prstGeom prst="rect">
            <a:avLst/>
          </a:prstGeom>
          <a:noFill/>
        </p:spPr>
        <p:txBody>
          <a:bodyPr wrap="square" rtlCol="0">
            <a:spAutoFit/>
          </a:bodyPr>
          <a:lstStyle/>
          <a:p>
            <a:r>
              <a:rPr lang="en-GB" b="1" dirty="0" smtClean="0">
                <a:solidFill>
                  <a:schemeClr val="accent3"/>
                </a:solidFill>
                <a:effectLst>
                  <a:outerShdw blurRad="38100" dist="38100" dir="2700000" algn="tl">
                    <a:srgbClr val="000000">
                      <a:alpha val="43137"/>
                    </a:srgbClr>
                  </a:outerShdw>
                </a:effectLst>
              </a:rPr>
              <a:t>~4-5%</a:t>
            </a:r>
            <a:endParaRPr lang="en-GB" b="1"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55189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SEY time evolution </a:t>
            </a:r>
            <a:r>
              <a:rPr lang="en-GB" dirty="0" smtClean="0"/>
              <a:t>(</a:t>
            </a:r>
            <a:r>
              <a:rPr lang="en-GB" dirty="0"/>
              <a:t>I</a:t>
            </a:r>
            <a:r>
              <a:rPr lang="en-GB" dirty="0" smtClean="0"/>
              <a:t>II</a:t>
            </a:r>
            <a:r>
              <a:rPr lang="en-GB" dirty="0"/>
              <a:t>):</a:t>
            </a:r>
          </a:p>
        </p:txBody>
      </p:sp>
      <p:graphicFrame>
        <p:nvGraphicFramePr>
          <p:cNvPr id="4" name="Object 3"/>
          <p:cNvGraphicFramePr>
            <a:graphicFrameLocks noChangeAspect="1"/>
          </p:cNvGraphicFramePr>
          <p:nvPr>
            <p:extLst>
              <p:ext uri="{D42A27DB-BD31-4B8C-83A1-F6EECF244321}">
                <p14:modId xmlns:p14="http://schemas.microsoft.com/office/powerpoint/2010/main" val="579789599"/>
              </p:ext>
            </p:extLst>
          </p:nvPr>
        </p:nvGraphicFramePr>
        <p:xfrm>
          <a:off x="683568" y="1196752"/>
          <a:ext cx="7416824" cy="5662664"/>
        </p:xfrm>
        <a:graphic>
          <a:graphicData uri="http://schemas.openxmlformats.org/presentationml/2006/ole">
            <mc:AlternateContent xmlns:mc="http://schemas.openxmlformats.org/markup-compatibility/2006">
              <mc:Choice xmlns:v="urn:schemas-microsoft-com:vml" Requires="v">
                <p:oleObj spid="_x0000_s8219" name="Graph" r:id="rId3" imgW="3913920" imgH="2988000" progId="Origin50.Graph">
                  <p:embed/>
                </p:oleObj>
              </mc:Choice>
              <mc:Fallback>
                <p:oleObj name="Graph" r:id="rId3" imgW="3913920" imgH="2988000" progId="Origin50.Graph">
                  <p:embed/>
                  <p:pic>
                    <p:nvPicPr>
                      <p:cNvPr id="0" name=""/>
                      <p:cNvPicPr/>
                      <p:nvPr/>
                    </p:nvPicPr>
                    <p:blipFill>
                      <a:blip r:embed="rId4"/>
                      <a:stretch>
                        <a:fillRect/>
                      </a:stretch>
                    </p:blipFill>
                    <p:spPr>
                      <a:xfrm>
                        <a:off x="683568" y="1196752"/>
                        <a:ext cx="7416824" cy="5662664"/>
                      </a:xfrm>
                      <a:prstGeom prst="rect">
                        <a:avLst/>
                      </a:prstGeom>
                    </p:spPr>
                  </p:pic>
                </p:oleObj>
              </mc:Fallback>
            </mc:AlternateContent>
          </a:graphicData>
        </a:graphic>
      </p:graphicFrame>
      <p:sp>
        <p:nvSpPr>
          <p:cNvPr id="5" name="Right Brace 4"/>
          <p:cNvSpPr/>
          <p:nvPr/>
        </p:nvSpPr>
        <p:spPr>
          <a:xfrm>
            <a:off x="7092280" y="3707740"/>
            <a:ext cx="216024" cy="720080"/>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6" name="TextBox 5"/>
          <p:cNvSpPr txBox="1"/>
          <p:nvPr/>
        </p:nvSpPr>
        <p:spPr>
          <a:xfrm>
            <a:off x="7452320" y="3861048"/>
            <a:ext cx="1080120" cy="400110"/>
          </a:xfrm>
          <a:prstGeom prst="rect">
            <a:avLst/>
          </a:prstGeom>
          <a:noFill/>
        </p:spPr>
        <p:txBody>
          <a:bodyPr wrap="square" rtlCol="0">
            <a:spAutoFit/>
          </a:bodyPr>
          <a:lstStyle/>
          <a:p>
            <a:r>
              <a:rPr lang="en-GB" sz="2000" b="1" dirty="0" smtClean="0">
                <a:solidFill>
                  <a:schemeClr val="accent3"/>
                </a:solidFill>
                <a:effectLst>
                  <a:outerShdw blurRad="38100" dist="38100" dir="2700000" algn="tl">
                    <a:srgbClr val="000000">
                      <a:alpha val="43137"/>
                    </a:srgbClr>
                  </a:outerShdw>
                </a:effectLst>
              </a:rPr>
              <a:t>&lt; 3%</a:t>
            </a:r>
            <a:endParaRPr lang="en-GB" sz="2000" b="1" dirty="0">
              <a:solidFill>
                <a:schemeClr val="accent3"/>
              </a:solidFill>
              <a:effectLst>
                <a:outerShdw blurRad="38100" dist="38100" dir="2700000" algn="tl">
                  <a:srgbClr val="000000">
                    <a:alpha val="43137"/>
                  </a:srgbClr>
                </a:outerShdw>
              </a:effectLst>
            </a:endParaRPr>
          </a:p>
        </p:txBody>
      </p:sp>
      <p:sp>
        <p:nvSpPr>
          <p:cNvPr id="7" name="Right Brace 6"/>
          <p:cNvSpPr/>
          <p:nvPr/>
        </p:nvSpPr>
        <p:spPr>
          <a:xfrm>
            <a:off x="7092280" y="4941168"/>
            <a:ext cx="216024" cy="792088"/>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8" name="TextBox 7"/>
          <p:cNvSpPr txBox="1"/>
          <p:nvPr/>
        </p:nvSpPr>
        <p:spPr>
          <a:xfrm>
            <a:off x="7452320" y="5117122"/>
            <a:ext cx="1080120" cy="430887"/>
          </a:xfrm>
          <a:prstGeom prst="rect">
            <a:avLst/>
          </a:prstGeom>
          <a:noFill/>
        </p:spPr>
        <p:txBody>
          <a:bodyPr wrap="square" rtlCol="0">
            <a:spAutoFit/>
          </a:bodyPr>
          <a:lstStyle/>
          <a:p>
            <a:r>
              <a:rPr lang="en-GB" sz="2200" b="1" dirty="0" smtClean="0">
                <a:solidFill>
                  <a:schemeClr val="accent3"/>
                </a:solidFill>
                <a:effectLst>
                  <a:outerShdw blurRad="38100" dist="38100" dir="2700000" algn="tl">
                    <a:srgbClr val="000000">
                      <a:alpha val="43137"/>
                    </a:srgbClr>
                  </a:outerShdw>
                </a:effectLst>
              </a:rPr>
              <a:t>&lt; 3%</a:t>
            </a:r>
            <a:endParaRPr lang="en-GB" sz="2200" b="1" dirty="0">
              <a:solidFill>
                <a:schemeClr val="accent3"/>
              </a:solidFill>
              <a:effectLst>
                <a:outerShdw blurRad="38100" dist="38100" dir="2700000" algn="tl">
                  <a:srgbClr val="000000">
                    <a:alpha val="43137"/>
                  </a:srgbClr>
                </a:outerShdw>
              </a:effectLst>
            </a:endParaRPr>
          </a:p>
        </p:txBody>
      </p:sp>
      <p:sp>
        <p:nvSpPr>
          <p:cNvPr id="3" name="TextBox 2"/>
          <p:cNvSpPr txBox="1"/>
          <p:nvPr/>
        </p:nvSpPr>
        <p:spPr>
          <a:xfrm>
            <a:off x="5148064" y="2852936"/>
            <a:ext cx="2160240" cy="307777"/>
          </a:xfrm>
          <a:prstGeom prst="rect">
            <a:avLst/>
          </a:prstGeom>
          <a:noFill/>
        </p:spPr>
        <p:txBody>
          <a:bodyPr wrap="square" rtlCol="0">
            <a:spAutoFit/>
          </a:bodyPr>
          <a:lstStyle/>
          <a:p>
            <a:r>
              <a:rPr lang="en-US" sz="1400" dirty="0" smtClean="0"/>
              <a:t>3x photo emission yield</a:t>
            </a:r>
            <a:endParaRPr lang="en-US" sz="1400" dirty="0"/>
          </a:p>
        </p:txBody>
      </p:sp>
      <p:cxnSp>
        <p:nvCxnSpPr>
          <p:cNvPr id="10" name="Straight Connector 9"/>
          <p:cNvCxnSpPr/>
          <p:nvPr/>
        </p:nvCxnSpPr>
        <p:spPr>
          <a:xfrm>
            <a:off x="4644008" y="2996952"/>
            <a:ext cx="504056"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56023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lumMod val="50000"/>
                  </a:schemeClr>
                </a:solidFill>
              </a:rPr>
              <a:t>Heat load benchmarking at 4 </a:t>
            </a:r>
            <a:r>
              <a:rPr lang="en-US" dirty="0" err="1" smtClean="0">
                <a:solidFill>
                  <a:schemeClr val="bg1">
                    <a:lumMod val="50000"/>
                  </a:schemeClr>
                </a:solidFill>
              </a:rPr>
              <a:t>TeV</a:t>
            </a:r>
            <a:r>
              <a:rPr lang="en-US" dirty="0" smtClean="0">
                <a:solidFill>
                  <a:schemeClr val="bg1">
                    <a:lumMod val="50000"/>
                  </a:schemeClr>
                </a:solidFill>
              </a:rPr>
              <a:t> and 25-ns bunch spacing.</a:t>
            </a:r>
          </a:p>
          <a:p>
            <a:r>
              <a:rPr lang="en-US" dirty="0" smtClean="0"/>
              <a:t>Future work: Synrad3d</a:t>
            </a:r>
          </a:p>
          <a:p>
            <a:endParaRPr lang="en-US" dirty="0" smtClean="0"/>
          </a:p>
          <a:p>
            <a:endParaRPr lang="en-US" dirty="0" smtClean="0"/>
          </a:p>
          <a:p>
            <a:pPr lvl="1"/>
            <a:endParaRPr lang="en-US" dirty="0" smtClean="0"/>
          </a:p>
        </p:txBody>
      </p:sp>
    </p:spTree>
    <p:extLst>
      <p:ext uri="{BB962C8B-B14F-4D97-AF65-F5344CB8AC3E}">
        <p14:creationId xmlns:p14="http://schemas.microsoft.com/office/powerpoint/2010/main" val="321904114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Synrad3D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simulates the production and scattering of </a:t>
            </a:r>
            <a:r>
              <a:rPr lang="en-US" dirty="0" smtClean="0"/>
              <a:t>synchrotron </a:t>
            </a:r>
            <a:r>
              <a:rPr lang="en-US" dirty="0" smtClean="0"/>
              <a:t>radiation generated by an electron </a:t>
            </a:r>
            <a:r>
              <a:rPr lang="en-US" dirty="0" smtClean="0"/>
              <a:t>(or proton) </a:t>
            </a:r>
            <a:r>
              <a:rPr lang="en-US" dirty="0" smtClean="0"/>
              <a:t>beam </a:t>
            </a:r>
            <a:r>
              <a:rPr lang="en-US" dirty="0" smtClean="0"/>
              <a:t>in a high energy machine.</a:t>
            </a:r>
          </a:p>
          <a:p>
            <a:r>
              <a:rPr lang="en-US" dirty="0" smtClean="0"/>
              <a:t>Developed </a:t>
            </a:r>
            <a:r>
              <a:rPr lang="en-US" dirty="0" smtClean="0"/>
              <a:t>at Cornell University by David Sagan and Gerry Dugan.</a:t>
            </a:r>
          </a:p>
          <a:p>
            <a:r>
              <a:rPr lang="en-US" dirty="0" smtClean="0"/>
              <a:t>It can handle any planar lattice and a wide variety of </a:t>
            </a:r>
            <a:r>
              <a:rPr lang="en-US" dirty="0" smtClean="0"/>
              <a:t>vacuum </a:t>
            </a:r>
            <a:r>
              <a:rPr lang="en-US" dirty="0" smtClean="0"/>
              <a:t>chamber profiles.</a:t>
            </a:r>
          </a:p>
          <a:p>
            <a:pPr>
              <a:buFont typeface="Arial" charset="0"/>
              <a:buChar char="•"/>
            </a:pPr>
            <a:r>
              <a:rPr lang="en-US" dirty="0" smtClean="0"/>
              <a:t>It </a:t>
            </a:r>
            <a:r>
              <a:rPr lang="en-US" dirty="0"/>
              <a:t>uses Monte Carlo techniques to generate photons based on the standard synchrotron radiation formulas for dipoles, </a:t>
            </a:r>
            <a:r>
              <a:rPr lang="en-US" dirty="0" err="1"/>
              <a:t>quadrupoles</a:t>
            </a:r>
            <a:r>
              <a:rPr lang="en-US" dirty="0"/>
              <a:t> and wigglers. </a:t>
            </a:r>
            <a:endParaRPr lang="en-US" dirty="0" smtClean="0"/>
          </a:p>
          <a:p>
            <a:pPr>
              <a:buFont typeface="Arial" charset="0"/>
              <a:buChar char="•"/>
            </a:pPr>
            <a:r>
              <a:rPr lang="en-US" dirty="0"/>
              <a:t>Photons are tracked to the vacuum chamber wall, where the probability of being scattered is determined by the angle of incidence, the energy of the photon, and the properties of the wall</a:t>
            </a:r>
            <a:r>
              <a:rPr lang="ja-JP" altLang="en-US" dirty="0"/>
              <a:t>’</a:t>
            </a:r>
            <a:r>
              <a:rPr lang="en-US" altLang="ja-JP" dirty="0"/>
              <a:t>s surface.</a:t>
            </a:r>
          </a:p>
          <a:p>
            <a:pPr>
              <a:buFont typeface="Arial" charset="0"/>
              <a:buChar char="•"/>
            </a:pPr>
            <a:endParaRPr lang="en-US" b="1" dirty="0"/>
          </a:p>
        </p:txBody>
      </p:sp>
    </p:spTree>
    <p:extLst>
      <p:ext uri="{BB962C8B-B14F-4D97-AF65-F5344CB8AC3E}">
        <p14:creationId xmlns:p14="http://schemas.microsoft.com/office/powerpoint/2010/main" val="13218265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2"/>
          <p:cNvSpPr txBox="1">
            <a:spLocks noChangeArrowheads="1"/>
          </p:cNvSpPr>
          <p:nvPr/>
        </p:nvSpPr>
        <p:spPr bwMode="auto">
          <a:xfrm>
            <a:off x="157163" y="764704"/>
            <a:ext cx="73977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a:solidFill>
                  <a:srgbClr val="FF0000"/>
                </a:solidFill>
              </a:rPr>
              <a:t>Photon emission throughout the ring, averaged over different magnetic environments</a:t>
            </a:r>
            <a:r>
              <a:rPr lang="en-US" sz="1600"/>
              <a:t>. </a:t>
            </a:r>
          </a:p>
          <a:p>
            <a:r>
              <a:rPr lang="en-US" sz="1600"/>
              <a:t>Actual Cesr vacuum chamber, specular reflection only, beam energy 2.1 GeV</a:t>
            </a:r>
          </a:p>
        </p:txBody>
      </p:sp>
      <p:sp>
        <p:nvSpPr>
          <p:cNvPr id="20482" name="TextBox 2"/>
          <p:cNvSpPr txBox="1">
            <a:spLocks noChangeArrowheads="1"/>
          </p:cNvSpPr>
          <p:nvPr/>
        </p:nvSpPr>
        <p:spPr bwMode="auto">
          <a:xfrm>
            <a:off x="2252663" y="0"/>
            <a:ext cx="5486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dirty="0"/>
              <a:t>SYNRAD3D predictions for photon absorption site distributions</a:t>
            </a:r>
          </a:p>
        </p:txBody>
      </p:sp>
      <p:pic>
        <p:nvPicPr>
          <p:cNvPr id="819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2"/>
            <a:ext cx="8329613"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0484" name="TextBox 27"/>
          <p:cNvSpPr txBox="1">
            <a:spLocks noChangeArrowheads="1"/>
          </p:cNvSpPr>
          <p:nvPr/>
        </p:nvSpPr>
        <p:spPr bwMode="auto">
          <a:xfrm>
            <a:off x="8542338" y="895350"/>
            <a:ext cx="495300"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000"/>
              <a:t>polar angle</a:t>
            </a:r>
          </a:p>
        </p:txBody>
      </p:sp>
      <p:sp>
        <p:nvSpPr>
          <p:cNvPr id="11" name="Oval 10"/>
          <p:cNvSpPr>
            <a:spLocks noChangeArrowheads="1"/>
          </p:cNvSpPr>
          <p:nvPr/>
        </p:nvSpPr>
        <p:spPr bwMode="auto">
          <a:xfrm>
            <a:off x="7554913" y="1012825"/>
            <a:ext cx="1057275" cy="504825"/>
          </a:xfrm>
          <a:prstGeom prst="ellipse">
            <a:avLst/>
          </a:prstGeom>
          <a:noFill/>
          <a:ln w="28575">
            <a:solidFill>
              <a:schemeClr val="tx1"/>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dirty="0">
              <a:solidFill>
                <a:schemeClr val="lt1"/>
              </a:solidFill>
              <a:latin typeface="+mn-lt"/>
              <a:ea typeface="+mn-ea"/>
              <a:cs typeface="+mn-cs"/>
            </a:endParaRPr>
          </a:p>
        </p:txBody>
      </p:sp>
      <p:cxnSp>
        <p:nvCxnSpPr>
          <p:cNvPr id="12" name="Straight Connector 11"/>
          <p:cNvCxnSpPr>
            <a:cxnSpLocks noChangeShapeType="1"/>
          </p:cNvCxnSpPr>
          <p:nvPr/>
        </p:nvCxnSpPr>
        <p:spPr bwMode="auto">
          <a:xfrm>
            <a:off x="8023225" y="1281113"/>
            <a:ext cx="931863" cy="0"/>
          </a:xfrm>
          <a:prstGeom prst="line">
            <a:avLst/>
          </a:prstGeom>
          <a:noFill/>
          <a:ln w="127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3" name="Straight Connector 12"/>
          <p:cNvCxnSpPr>
            <a:cxnSpLocks noChangeShapeType="1"/>
          </p:cNvCxnSpPr>
          <p:nvPr/>
        </p:nvCxnSpPr>
        <p:spPr bwMode="auto">
          <a:xfrm flipV="1">
            <a:off x="8023225" y="928688"/>
            <a:ext cx="627063" cy="336550"/>
          </a:xfrm>
          <a:prstGeom prst="line">
            <a:avLst/>
          </a:prstGeom>
          <a:noFill/>
          <a:ln w="12700">
            <a:solidFill>
              <a:srgbClr val="FF0000"/>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20488" name="TextBox 28"/>
          <p:cNvSpPr txBox="1">
            <a:spLocks noChangeArrowheads="1"/>
          </p:cNvSpPr>
          <p:nvPr/>
        </p:nvSpPr>
        <p:spPr bwMode="auto">
          <a:xfrm>
            <a:off x="7551738" y="1516063"/>
            <a:ext cx="936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000"/>
              <a:t>chamber wall</a:t>
            </a:r>
          </a:p>
        </p:txBody>
      </p:sp>
      <p:sp>
        <p:nvSpPr>
          <p:cNvPr id="2" name="TextBox 1"/>
          <p:cNvSpPr txBox="1"/>
          <p:nvPr/>
        </p:nvSpPr>
        <p:spPr>
          <a:xfrm>
            <a:off x="3347864" y="4005064"/>
            <a:ext cx="2304256" cy="369332"/>
          </a:xfrm>
          <a:prstGeom prst="rect">
            <a:avLst/>
          </a:prstGeom>
          <a:noFill/>
        </p:spPr>
        <p:txBody>
          <a:bodyPr wrap="square" rtlCol="0">
            <a:spAutoFit/>
          </a:bodyPr>
          <a:lstStyle/>
          <a:p>
            <a:r>
              <a:rPr lang="en-US" dirty="0" smtClean="0"/>
              <a:t>Thanks to G. Dugan</a:t>
            </a:r>
            <a:endParaRPr lang="en-US" dirty="0"/>
          </a:p>
        </p:txBody>
      </p:sp>
    </p:spTree>
    <p:extLst>
      <p:ext uri="{BB962C8B-B14F-4D97-AF65-F5344CB8AC3E}">
        <p14:creationId xmlns:p14="http://schemas.microsoft.com/office/powerpoint/2010/main" val="4320176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3" name="Content Placeholder 2"/>
          <p:cNvSpPr>
            <a:spLocks noGrp="1"/>
          </p:cNvSpPr>
          <p:nvPr>
            <p:ph idx="1"/>
          </p:nvPr>
        </p:nvSpPr>
        <p:spPr/>
        <p:txBody>
          <a:bodyPr/>
          <a:lstStyle/>
          <a:p>
            <a:r>
              <a:rPr lang="en-GB" dirty="0" smtClean="0"/>
              <a:t>Employ Synrad3d to simulate the photon distribution for future machines as LEP </a:t>
            </a:r>
            <a:r>
              <a:rPr lang="en-GB" dirty="0" smtClean="0"/>
              <a:t>III</a:t>
            </a:r>
          </a:p>
          <a:p>
            <a:r>
              <a:rPr lang="en-GB" dirty="0" smtClean="0"/>
              <a:t>LHC</a:t>
            </a:r>
            <a:r>
              <a:rPr lang="en-GB" dirty="0"/>
              <a:t> </a:t>
            </a:r>
            <a:r>
              <a:rPr lang="en-GB" dirty="0" smtClean="0"/>
              <a:t>(coming soon) and LHC-like machines.</a:t>
            </a:r>
            <a:endParaRPr lang="en-GB" dirty="0" smtClean="0"/>
          </a:p>
          <a:p>
            <a:pPr marL="82296" indent="0">
              <a:buNone/>
            </a:pPr>
            <a:endParaRPr lang="en-GB" dirty="0"/>
          </a:p>
        </p:txBody>
      </p:sp>
    </p:spTree>
    <p:extLst>
      <p:ext uri="{BB962C8B-B14F-4D97-AF65-F5344CB8AC3E}">
        <p14:creationId xmlns:p14="http://schemas.microsoft.com/office/powerpoint/2010/main" val="69151909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a:t>
            </a:r>
            <a:endParaRPr lang="en-GB" dirty="0"/>
          </a:p>
        </p:txBody>
      </p:sp>
      <p:sp>
        <p:nvSpPr>
          <p:cNvPr id="3" name="Content Placeholder 2"/>
          <p:cNvSpPr>
            <a:spLocks noGrp="1"/>
          </p:cNvSpPr>
          <p:nvPr>
            <p:ph idx="1"/>
          </p:nvPr>
        </p:nvSpPr>
        <p:spPr/>
        <p:txBody>
          <a:bodyPr/>
          <a:lstStyle/>
          <a:p>
            <a:r>
              <a:rPr lang="en-GB" dirty="0" smtClean="0"/>
              <a:t>For R0 = 0.5 </a:t>
            </a:r>
            <a:r>
              <a:rPr lang="en-GB" dirty="0" smtClean="0">
                <a:sym typeface="Wingdings"/>
              </a:rPr>
              <a:t> SEY = 1.51</a:t>
            </a:r>
          </a:p>
          <a:p>
            <a:r>
              <a:rPr lang="en-GB" dirty="0" smtClean="0">
                <a:sym typeface="Wingdings"/>
              </a:rPr>
              <a:t>For R0 = 0.7  SEY = 1.45</a:t>
            </a:r>
            <a:endParaRPr lang="en-GB" dirty="0" smtClean="0"/>
          </a:p>
          <a:p>
            <a:r>
              <a:rPr lang="en-GB" dirty="0" smtClean="0"/>
              <a:t>Changing 3x </a:t>
            </a:r>
            <a:r>
              <a:rPr lang="en-GB" dirty="0" err="1" smtClean="0"/>
              <a:t>peef</a:t>
            </a:r>
            <a:r>
              <a:rPr lang="en-GB" dirty="0" smtClean="0"/>
              <a:t> only decrease SEY’s values less </a:t>
            </a:r>
            <a:r>
              <a:rPr lang="en-GB" dirty="0"/>
              <a:t>than 3</a:t>
            </a:r>
            <a:r>
              <a:rPr lang="en-GB" dirty="0" smtClean="0"/>
              <a:t>%.</a:t>
            </a:r>
          </a:p>
          <a:p>
            <a:r>
              <a:rPr lang="en-GB" dirty="0" smtClean="0"/>
              <a:t>Synrad3D is a useful tool to find the photon distribution and then use it as input file to </a:t>
            </a:r>
            <a:r>
              <a:rPr lang="en-GB" dirty="0" err="1" smtClean="0"/>
              <a:t>Ecloud</a:t>
            </a:r>
            <a:r>
              <a:rPr lang="en-GB" dirty="0" smtClean="0"/>
              <a:t> or </a:t>
            </a:r>
            <a:r>
              <a:rPr lang="en-GB" dirty="0" err="1" smtClean="0"/>
              <a:t>PyEcloud</a:t>
            </a:r>
            <a:r>
              <a:rPr lang="en-GB" dirty="0" smtClean="0"/>
              <a:t>.</a:t>
            </a:r>
            <a:endParaRPr lang="en-GB" dirty="0"/>
          </a:p>
        </p:txBody>
      </p:sp>
    </p:spTree>
    <p:extLst>
      <p:ext uri="{BB962C8B-B14F-4D97-AF65-F5344CB8AC3E}">
        <p14:creationId xmlns:p14="http://schemas.microsoft.com/office/powerpoint/2010/main" val="32580343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2708920"/>
            <a:ext cx="6408712" cy="1508105"/>
          </a:xfrm>
          <a:prstGeom prst="rect">
            <a:avLst/>
          </a:prstGeom>
          <a:noFill/>
        </p:spPr>
        <p:txBody>
          <a:bodyPr wrap="square" rtlCol="0">
            <a:spAutoFit/>
          </a:bodyPr>
          <a:lstStyle/>
          <a:p>
            <a:pPr algn="ctr"/>
            <a:r>
              <a:rPr lang="en-US" sz="4600" dirty="0" smtClean="0">
                <a:effectLst>
                  <a:outerShdw blurRad="38100" dist="38100" dir="2700000" algn="tl">
                    <a:srgbClr val="000000">
                      <a:alpha val="43137"/>
                    </a:srgbClr>
                  </a:outerShdw>
                </a:effectLst>
              </a:rPr>
              <a:t>Thank you for your attention</a:t>
            </a:r>
            <a:endParaRPr lang="en-US" sz="4600"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Heat load benchmarking at 4 </a:t>
            </a:r>
            <a:r>
              <a:rPr lang="en-US" dirty="0" err="1" smtClean="0"/>
              <a:t>TeV</a:t>
            </a:r>
            <a:r>
              <a:rPr lang="en-US" dirty="0" smtClean="0"/>
              <a:t> and 25-ns bunch spacing.</a:t>
            </a:r>
          </a:p>
          <a:p>
            <a:r>
              <a:rPr lang="en-US" dirty="0" smtClean="0"/>
              <a:t>Future </a:t>
            </a:r>
            <a:r>
              <a:rPr lang="en-US" dirty="0" smtClean="0"/>
              <a:t>work: Photon distribution</a:t>
            </a:r>
            <a:endParaRPr lang="en-US" dirty="0" smtClean="0"/>
          </a:p>
          <a:p>
            <a:endParaRPr lang="en-US" dirty="0" smtClean="0"/>
          </a:p>
          <a:p>
            <a:endParaRPr lang="en-US" dirty="0" smtClean="0"/>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2530"/>
            <a:ext cx="7858120" cy="1143000"/>
          </a:xfrm>
        </p:spPr>
        <p:txBody>
          <a:bodyPr>
            <a:normAutofit/>
          </a:bodyPr>
          <a:lstStyle/>
          <a:p>
            <a:r>
              <a:rPr lang="en-US" sz="3400" dirty="0" smtClean="0"/>
              <a:t>Heat-load benchmarking at 4 TeV and 25 ns</a:t>
            </a:r>
            <a:endParaRPr lang="en-US" sz="3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86658685"/>
              </p:ext>
            </p:extLst>
          </p:nvPr>
        </p:nvGraphicFramePr>
        <p:xfrm>
          <a:off x="1115616" y="1254770"/>
          <a:ext cx="7560840" cy="2042159"/>
        </p:xfrm>
        <a:graphic>
          <a:graphicData uri="http://schemas.openxmlformats.org/drawingml/2006/table">
            <a:tbl>
              <a:tblPr firstRow="1" bandRow="1">
                <a:tableStyleId>{5C22544A-7EE6-4342-B048-85BDC9FD1C3A}</a:tableStyleId>
              </a:tblPr>
              <a:tblGrid>
                <a:gridCol w="1296144"/>
                <a:gridCol w="1728192"/>
                <a:gridCol w="3312368"/>
                <a:gridCol w="576064"/>
                <a:gridCol w="648072"/>
              </a:tblGrid>
              <a:tr h="370840">
                <a:tc>
                  <a:txBody>
                    <a:bodyPr/>
                    <a:lstStyle/>
                    <a:p>
                      <a:r>
                        <a:rPr lang="en-US" sz="1600" dirty="0" smtClean="0"/>
                        <a:t>Fill number</a:t>
                      </a:r>
                      <a:endParaRPr lang="en-US" sz="1600" dirty="0"/>
                    </a:p>
                  </a:txBody>
                  <a:tcPr/>
                </a:tc>
                <a:tc>
                  <a:txBody>
                    <a:bodyPr/>
                    <a:lstStyle/>
                    <a:p>
                      <a:r>
                        <a:rPr lang="en-US" sz="1600" dirty="0" smtClean="0"/>
                        <a:t>Bunch intensity</a:t>
                      </a:r>
                    </a:p>
                    <a:p>
                      <a:pPr algn="ctr"/>
                      <a:r>
                        <a:rPr lang="en-US" sz="1600" dirty="0" smtClean="0"/>
                        <a:t>(x10</a:t>
                      </a:r>
                      <a:r>
                        <a:rPr lang="en-US" sz="1600" baseline="30000" dirty="0" smtClean="0"/>
                        <a:t>11</a:t>
                      </a:r>
                      <a:r>
                        <a:rPr lang="en-US" sz="1600" baseline="0" dirty="0" smtClean="0"/>
                        <a:t>)</a:t>
                      </a:r>
                      <a:endParaRPr lang="en-US" sz="1600" baseline="30000" dirty="0"/>
                    </a:p>
                  </a:txBody>
                  <a:tcPr/>
                </a:tc>
                <a:tc>
                  <a:txBody>
                    <a:bodyPr/>
                    <a:lstStyle/>
                    <a:p>
                      <a:r>
                        <a:rPr lang="en-US" sz="1600" dirty="0" smtClean="0"/>
                        <a:t>Fill pattern</a:t>
                      </a:r>
                      <a:endParaRPr lang="en-US" sz="1600" dirty="0"/>
                    </a:p>
                  </a:txBody>
                  <a:tcPr/>
                </a:tc>
                <a:tc>
                  <a:txBody>
                    <a:bodyPr/>
                    <a:lstStyle/>
                    <a:p>
                      <a:pPr algn="ctr"/>
                      <a:r>
                        <a:rPr lang="en-US" sz="1600" dirty="0" smtClean="0"/>
                        <a:t>R0</a:t>
                      </a:r>
                      <a:endParaRPr lang="en-US" sz="1600" dirty="0"/>
                    </a:p>
                  </a:txBody>
                  <a:tcPr/>
                </a:tc>
                <a:tc>
                  <a:txBody>
                    <a:bodyPr/>
                    <a:lstStyle/>
                    <a:p>
                      <a:r>
                        <a:rPr lang="en-US" sz="1600" dirty="0" smtClean="0"/>
                        <a:t>SEY</a:t>
                      </a:r>
                    </a:p>
                  </a:txBody>
                  <a:tcPr/>
                </a:tc>
              </a:tr>
              <a:tr h="370840">
                <a:tc>
                  <a:txBody>
                    <a:bodyPr/>
                    <a:lstStyle/>
                    <a:p>
                      <a:pPr algn="ctr"/>
                      <a:r>
                        <a:rPr lang="en-US" dirty="0" smtClean="0"/>
                        <a:t>3425</a:t>
                      </a:r>
                    </a:p>
                    <a:p>
                      <a:pPr algn="ctr"/>
                      <a:r>
                        <a:rPr lang="en-US" dirty="0" smtClean="0"/>
                        <a:t>3427</a:t>
                      </a:r>
                    </a:p>
                    <a:p>
                      <a:pPr algn="ctr"/>
                      <a:r>
                        <a:rPr lang="en-US" dirty="0" smtClean="0"/>
                        <a:t>3428</a:t>
                      </a:r>
                    </a:p>
                    <a:p>
                      <a:pPr algn="ctr"/>
                      <a:r>
                        <a:rPr lang="en-US" dirty="0" smtClean="0"/>
                        <a:t>3429</a:t>
                      </a:r>
                    </a:p>
                    <a:p>
                      <a:pPr algn="ctr"/>
                      <a:r>
                        <a:rPr lang="en-US" dirty="0" smtClean="0"/>
                        <a:t>3436</a:t>
                      </a:r>
                      <a:endParaRPr lang="en-US" dirty="0"/>
                    </a:p>
                  </a:txBody>
                  <a:tcPr/>
                </a:tc>
                <a:tc>
                  <a:txBody>
                    <a:bodyPr/>
                    <a:lstStyle/>
                    <a:p>
                      <a:pPr algn="ctr"/>
                      <a:r>
                        <a:rPr lang="en-US" baseline="0" dirty="0" smtClean="0"/>
                        <a:t>1.1 (84b)</a:t>
                      </a:r>
                    </a:p>
                    <a:p>
                      <a:pPr algn="ctr"/>
                      <a:r>
                        <a:rPr lang="en-US" baseline="0" dirty="0" smtClean="0"/>
                        <a:t>1.2 (156b)</a:t>
                      </a:r>
                    </a:p>
                    <a:p>
                      <a:pPr algn="ctr"/>
                      <a:r>
                        <a:rPr lang="en-US" baseline="0" dirty="0" smtClean="0"/>
                        <a:t>1.1 (372b)</a:t>
                      </a:r>
                    </a:p>
                    <a:p>
                      <a:pPr algn="ctr"/>
                      <a:r>
                        <a:rPr lang="en-US" baseline="0" dirty="0" smtClean="0"/>
                        <a:t>1.06 (804b)</a:t>
                      </a:r>
                    </a:p>
                    <a:p>
                      <a:pPr algn="ctr"/>
                      <a:r>
                        <a:rPr lang="en-US" baseline="0" dirty="0" smtClean="0"/>
                        <a:t>0.91 (804b)</a:t>
                      </a:r>
                    </a:p>
                  </a:txBody>
                  <a:tcPr/>
                </a:tc>
                <a:tc>
                  <a:txBody>
                    <a:bodyPr/>
                    <a:lstStyle/>
                    <a:p>
                      <a:r>
                        <a:rPr lang="en-US" sz="1700" dirty="0" smtClean="0"/>
                        <a:t>25ns_84b_72_0_0_BBMD1</a:t>
                      </a:r>
                    </a:p>
                    <a:p>
                      <a:r>
                        <a:rPr lang="en-US" sz="1700" dirty="0" smtClean="0"/>
                        <a:t>25ns_156b_72_72_72_BBMD2</a:t>
                      </a:r>
                    </a:p>
                    <a:p>
                      <a:r>
                        <a:rPr lang="en-US" sz="1700" dirty="0" smtClean="0"/>
                        <a:t>25ns_372_72bpi_6inj_2012_MD</a:t>
                      </a:r>
                    </a:p>
                    <a:p>
                      <a:r>
                        <a:rPr lang="en-US" sz="1700" dirty="0" smtClean="0"/>
                        <a:t>25ns_804b_72bpi_12inj_2012_MD25ns_804b_72bpi_12inj_2012_MD </a:t>
                      </a:r>
                    </a:p>
                  </a:txBody>
                  <a:tcPr/>
                </a:tc>
                <a:tc>
                  <a:txBody>
                    <a:bodyPr/>
                    <a:lstStyle/>
                    <a:p>
                      <a:pPr algn="ctr"/>
                      <a:endParaRPr lang="en-US" dirty="0" smtClean="0"/>
                    </a:p>
                    <a:p>
                      <a:pPr algn="ctr"/>
                      <a:r>
                        <a:rPr lang="en-US" dirty="0" smtClean="0"/>
                        <a:t>0.3</a:t>
                      </a:r>
                    </a:p>
                    <a:p>
                      <a:pPr algn="ctr"/>
                      <a:r>
                        <a:rPr lang="en-US" dirty="0" smtClean="0"/>
                        <a:t>-</a:t>
                      </a:r>
                    </a:p>
                    <a:p>
                      <a:pPr algn="ctr"/>
                      <a:r>
                        <a:rPr lang="en-US" dirty="0" smtClean="0"/>
                        <a:t>0.7</a:t>
                      </a:r>
                      <a:endParaRPr lang="en-US" dirty="0"/>
                    </a:p>
                  </a:txBody>
                  <a:tcPr/>
                </a:tc>
                <a:tc>
                  <a:txBody>
                    <a:bodyPr/>
                    <a:lstStyle/>
                    <a:p>
                      <a:pPr algn="ctr"/>
                      <a:endParaRPr lang="en-US" dirty="0" smtClean="0"/>
                    </a:p>
                    <a:p>
                      <a:pPr algn="ctr"/>
                      <a:r>
                        <a:rPr lang="en-US" dirty="0" smtClean="0"/>
                        <a:t>1.3</a:t>
                      </a:r>
                    </a:p>
                    <a:p>
                      <a:pPr algn="ctr"/>
                      <a:r>
                        <a:rPr lang="en-US" dirty="0" smtClean="0"/>
                        <a:t>-</a:t>
                      </a:r>
                    </a:p>
                    <a:p>
                      <a:pPr algn="ctr"/>
                      <a:r>
                        <a:rPr lang="en-US" dirty="0" smtClean="0"/>
                        <a:t>1.7</a:t>
                      </a:r>
                      <a:endParaRPr lang="en-US" dirty="0"/>
                    </a:p>
                  </a:txBody>
                  <a:tcPr/>
                </a:tc>
              </a:tr>
            </a:tbl>
          </a:graphicData>
        </a:graphic>
      </p:graphicFrame>
      <p:sp>
        <p:nvSpPr>
          <p:cNvPr id="3" name="TextBox 2"/>
          <p:cNvSpPr txBox="1"/>
          <p:nvPr/>
        </p:nvSpPr>
        <p:spPr>
          <a:xfrm>
            <a:off x="1691680" y="3933056"/>
            <a:ext cx="4032448" cy="646331"/>
          </a:xfrm>
          <a:prstGeom prst="rect">
            <a:avLst/>
          </a:prstGeom>
          <a:noFill/>
        </p:spPr>
        <p:txBody>
          <a:bodyPr wrap="square" rtlCol="0">
            <a:spAutoFit/>
          </a:bodyPr>
          <a:lstStyle/>
          <a:p>
            <a:r>
              <a:rPr lang="en-US" dirty="0" smtClean="0"/>
              <a:t>Only dipoles considered.</a:t>
            </a:r>
          </a:p>
          <a:p>
            <a:r>
              <a:rPr lang="en-US" dirty="0" smtClean="0"/>
              <a:t>Simulations done with </a:t>
            </a:r>
            <a:r>
              <a:rPr lang="en-US" dirty="0" err="1" smtClean="0"/>
              <a:t>PyECLOUD</a:t>
            </a:r>
            <a:r>
              <a:rPr lang="en-US" dirty="0" smtClean="0"/>
              <a:t>.</a:t>
            </a:r>
            <a:endParaRPr lang="en-US" dirty="0"/>
          </a:p>
        </p:txBody>
      </p:sp>
    </p:spTree>
    <p:extLst>
      <p:ext uri="{BB962C8B-B14F-4D97-AF65-F5344CB8AC3E}">
        <p14:creationId xmlns:p14="http://schemas.microsoft.com/office/powerpoint/2010/main" val="27175427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Measured heat load</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962271901"/>
              </p:ext>
            </p:extLst>
          </p:nvPr>
        </p:nvGraphicFramePr>
        <p:xfrm>
          <a:off x="1403648" y="764704"/>
          <a:ext cx="6754039" cy="5170674"/>
        </p:xfrm>
        <a:graphic>
          <a:graphicData uri="http://schemas.openxmlformats.org/presentationml/2006/ole">
            <mc:AlternateContent xmlns:mc="http://schemas.openxmlformats.org/markup-compatibility/2006">
              <mc:Choice xmlns:v="urn:schemas-microsoft-com:vml" Requires="v">
                <p:oleObj spid="_x0000_s7196"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1403648" y="764704"/>
                        <a:ext cx="6754039" cy="5170674"/>
                      </a:xfrm>
                      <a:prstGeom prst="rect">
                        <a:avLst/>
                      </a:prstGeom>
                    </p:spPr>
                  </p:pic>
                </p:oleObj>
              </mc:Fallback>
            </mc:AlternateContent>
          </a:graphicData>
        </a:graphic>
      </p:graphicFrame>
      <p:sp>
        <p:nvSpPr>
          <p:cNvPr id="5" name="TextBox 4"/>
          <p:cNvSpPr txBox="1"/>
          <p:nvPr/>
        </p:nvSpPr>
        <p:spPr>
          <a:xfrm>
            <a:off x="1331640" y="5733256"/>
            <a:ext cx="2880320" cy="369332"/>
          </a:xfrm>
          <a:prstGeom prst="rect">
            <a:avLst/>
          </a:prstGeom>
          <a:noFill/>
        </p:spPr>
        <p:txBody>
          <a:bodyPr wrap="square" rtlCol="0">
            <a:spAutoFit/>
          </a:bodyPr>
          <a:lstStyle/>
          <a:p>
            <a:r>
              <a:rPr lang="en-GB" dirty="0" smtClean="0"/>
              <a:t>Thanks to Laurent Tavian</a:t>
            </a:r>
            <a:endParaRPr lang="en-GB" dirty="0"/>
          </a:p>
        </p:txBody>
      </p:sp>
    </p:spTree>
    <p:extLst>
      <p:ext uri="{BB962C8B-B14F-4D97-AF65-F5344CB8AC3E}">
        <p14:creationId xmlns:p14="http://schemas.microsoft.com/office/powerpoint/2010/main" val="279102025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714845301"/>
              </p:ext>
            </p:extLst>
          </p:nvPr>
        </p:nvGraphicFramePr>
        <p:xfrm>
          <a:off x="1043609" y="10940"/>
          <a:ext cx="8856984" cy="6780621"/>
        </p:xfrm>
        <a:graphic>
          <a:graphicData uri="http://schemas.openxmlformats.org/presentationml/2006/ole">
            <mc:AlternateContent xmlns:mc="http://schemas.openxmlformats.org/markup-compatibility/2006">
              <mc:Choice xmlns:v="urn:schemas-microsoft-com:vml" Requires="v">
                <p:oleObj spid="_x0000_s1058"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1043609" y="10940"/>
                        <a:ext cx="8856984" cy="6780621"/>
                      </a:xfrm>
                      <a:prstGeom prst="rect">
                        <a:avLst/>
                      </a:prstGeom>
                    </p:spPr>
                  </p:pic>
                </p:oleObj>
              </mc:Fallback>
            </mc:AlternateContent>
          </a:graphicData>
        </a:graphic>
      </p:graphicFrame>
      <p:cxnSp>
        <p:nvCxnSpPr>
          <p:cNvPr id="6" name="Straight Connector 5"/>
          <p:cNvCxnSpPr/>
          <p:nvPr/>
        </p:nvCxnSpPr>
        <p:spPr>
          <a:xfrm>
            <a:off x="2195736" y="3212976"/>
            <a:ext cx="5184576"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0" name="Straight Connector 9"/>
          <p:cNvCxnSpPr/>
          <p:nvPr/>
        </p:nvCxnSpPr>
        <p:spPr>
          <a:xfrm>
            <a:off x="5796136" y="764704"/>
            <a:ext cx="0" cy="4896544"/>
          </a:xfrm>
          <a:prstGeom prst="line">
            <a:avLst/>
          </a:prstGeom>
        </p:spPr>
        <p:style>
          <a:lnRef idx="2">
            <a:schemeClr val="accent2"/>
          </a:lnRef>
          <a:fillRef idx="0">
            <a:schemeClr val="accent2"/>
          </a:fillRef>
          <a:effectRef idx="1">
            <a:schemeClr val="accent2"/>
          </a:effectRef>
          <a:fontRef idx="minor">
            <a:schemeClr val="tx1"/>
          </a:fontRef>
        </p:style>
      </p:cxnSp>
      <p:sp>
        <p:nvSpPr>
          <p:cNvPr id="11" name="Rectangle 10"/>
          <p:cNvSpPr/>
          <p:nvPr/>
        </p:nvSpPr>
        <p:spPr>
          <a:xfrm>
            <a:off x="8100392" y="4437112"/>
            <a:ext cx="504056" cy="288032"/>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2" name="TextBox 11"/>
          <p:cNvSpPr txBox="1"/>
          <p:nvPr/>
        </p:nvSpPr>
        <p:spPr>
          <a:xfrm>
            <a:off x="7452320" y="1954397"/>
            <a:ext cx="129614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GB" dirty="0" err="1" smtClean="0">
                <a:latin typeface="Calibri"/>
              </a:rPr>
              <a:t>δ</a:t>
            </a:r>
            <a:r>
              <a:rPr lang="en-GB" baseline="-25000" dirty="0" err="1" smtClean="0">
                <a:latin typeface="Calibri"/>
              </a:rPr>
              <a:t>max</a:t>
            </a:r>
            <a:r>
              <a:rPr lang="en-GB" dirty="0" smtClean="0"/>
              <a:t> = 1.58</a:t>
            </a:r>
            <a:endParaRPr lang="en-GB" dirty="0"/>
          </a:p>
        </p:txBody>
      </p:sp>
    </p:spTree>
    <p:extLst>
      <p:ext uri="{BB962C8B-B14F-4D97-AF65-F5344CB8AC3E}">
        <p14:creationId xmlns:p14="http://schemas.microsoft.com/office/powerpoint/2010/main" val="39453372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140083603"/>
              </p:ext>
            </p:extLst>
          </p:nvPr>
        </p:nvGraphicFramePr>
        <p:xfrm>
          <a:off x="1015599" y="-27384"/>
          <a:ext cx="8965331" cy="6863568"/>
        </p:xfrm>
        <a:graphic>
          <a:graphicData uri="http://schemas.openxmlformats.org/presentationml/2006/ole">
            <mc:AlternateContent xmlns:mc="http://schemas.openxmlformats.org/markup-compatibility/2006">
              <mc:Choice xmlns:v="urn:schemas-microsoft-com:vml" Requires="v">
                <p:oleObj spid="_x0000_s2086"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1015599" y="-27384"/>
                        <a:ext cx="8965331" cy="6863568"/>
                      </a:xfrm>
                      <a:prstGeom prst="rect">
                        <a:avLst/>
                      </a:prstGeom>
                    </p:spPr>
                  </p:pic>
                </p:oleObj>
              </mc:Fallback>
            </mc:AlternateContent>
          </a:graphicData>
        </a:graphic>
      </p:graphicFrame>
      <p:cxnSp>
        <p:nvCxnSpPr>
          <p:cNvPr id="10" name="Straight Connector 9"/>
          <p:cNvCxnSpPr/>
          <p:nvPr/>
        </p:nvCxnSpPr>
        <p:spPr>
          <a:xfrm>
            <a:off x="2195736" y="3212976"/>
            <a:ext cx="5184576"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5364088" y="764704"/>
            <a:ext cx="0" cy="4896544"/>
          </a:xfrm>
          <a:prstGeom prst="line">
            <a:avLst/>
          </a:prstGeom>
        </p:spPr>
        <p:style>
          <a:lnRef idx="2">
            <a:schemeClr val="accent2"/>
          </a:lnRef>
          <a:fillRef idx="0">
            <a:schemeClr val="accent2"/>
          </a:fillRef>
          <a:effectRef idx="1">
            <a:schemeClr val="accent2"/>
          </a:effectRef>
          <a:fontRef idx="minor">
            <a:schemeClr val="tx1"/>
          </a:fontRef>
        </p:style>
      </p:cxnSp>
      <p:sp>
        <p:nvSpPr>
          <p:cNvPr id="12" name="Rectangle 11"/>
          <p:cNvSpPr/>
          <p:nvPr/>
        </p:nvSpPr>
        <p:spPr>
          <a:xfrm>
            <a:off x="8100392" y="4725144"/>
            <a:ext cx="504056" cy="288032"/>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3" name="TextBox 12"/>
          <p:cNvSpPr txBox="1"/>
          <p:nvPr/>
        </p:nvSpPr>
        <p:spPr>
          <a:xfrm>
            <a:off x="7452320" y="1954397"/>
            <a:ext cx="129614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GB" dirty="0" err="1" smtClean="0">
                <a:latin typeface="Calibri"/>
              </a:rPr>
              <a:t>δ</a:t>
            </a:r>
            <a:r>
              <a:rPr lang="en-GB" baseline="-25000" dirty="0" err="1" smtClean="0">
                <a:latin typeface="Calibri"/>
              </a:rPr>
              <a:t>max</a:t>
            </a:r>
            <a:r>
              <a:rPr lang="en-GB" dirty="0" smtClean="0"/>
              <a:t> = 1.54</a:t>
            </a:r>
            <a:endParaRPr lang="en-GB" dirty="0"/>
          </a:p>
        </p:txBody>
      </p:sp>
    </p:spTree>
    <p:extLst>
      <p:ext uri="{BB962C8B-B14F-4D97-AF65-F5344CB8AC3E}">
        <p14:creationId xmlns:p14="http://schemas.microsoft.com/office/powerpoint/2010/main" val="14652052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428110789"/>
              </p:ext>
            </p:extLst>
          </p:nvPr>
        </p:nvGraphicFramePr>
        <p:xfrm>
          <a:off x="1029319" y="-27384"/>
          <a:ext cx="8943281" cy="6846687"/>
        </p:xfrm>
        <a:graphic>
          <a:graphicData uri="http://schemas.openxmlformats.org/presentationml/2006/ole">
            <mc:AlternateContent xmlns:mc="http://schemas.openxmlformats.org/markup-compatibility/2006">
              <mc:Choice xmlns:v="urn:schemas-microsoft-com:vml" Requires="v">
                <p:oleObj spid="_x0000_s3105"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1029319" y="-27384"/>
                        <a:ext cx="8943281" cy="6846687"/>
                      </a:xfrm>
                      <a:prstGeom prst="rect">
                        <a:avLst/>
                      </a:prstGeom>
                    </p:spPr>
                  </p:pic>
                </p:oleObj>
              </mc:Fallback>
            </mc:AlternateContent>
          </a:graphicData>
        </a:graphic>
      </p:graphicFrame>
      <p:cxnSp>
        <p:nvCxnSpPr>
          <p:cNvPr id="5" name="Straight Connector 4"/>
          <p:cNvCxnSpPr/>
          <p:nvPr/>
        </p:nvCxnSpPr>
        <p:spPr>
          <a:xfrm>
            <a:off x="2195736" y="3212976"/>
            <a:ext cx="5184576"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6" name="Straight Connector 5"/>
          <p:cNvCxnSpPr/>
          <p:nvPr/>
        </p:nvCxnSpPr>
        <p:spPr>
          <a:xfrm>
            <a:off x="4932040" y="764704"/>
            <a:ext cx="0" cy="4896544"/>
          </a:xfrm>
          <a:prstGeom prst="line">
            <a:avLst/>
          </a:prstGeom>
        </p:spPr>
        <p:style>
          <a:lnRef idx="2">
            <a:schemeClr val="accent2"/>
          </a:lnRef>
          <a:fillRef idx="0">
            <a:schemeClr val="accent2"/>
          </a:fillRef>
          <a:effectRef idx="1">
            <a:schemeClr val="accent2"/>
          </a:effectRef>
          <a:fontRef idx="minor">
            <a:schemeClr val="tx1"/>
          </a:fontRef>
        </p:style>
      </p:cxnSp>
      <p:sp>
        <p:nvSpPr>
          <p:cNvPr id="7" name="Rectangle 6"/>
          <p:cNvSpPr/>
          <p:nvPr/>
        </p:nvSpPr>
        <p:spPr>
          <a:xfrm>
            <a:off x="8100392" y="4725144"/>
            <a:ext cx="504056" cy="288032"/>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8" name="TextBox 7"/>
          <p:cNvSpPr txBox="1"/>
          <p:nvPr/>
        </p:nvSpPr>
        <p:spPr>
          <a:xfrm>
            <a:off x="7452320" y="1954397"/>
            <a:ext cx="129614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GB" dirty="0" err="1" smtClean="0">
                <a:latin typeface="Calibri"/>
              </a:rPr>
              <a:t>δ</a:t>
            </a:r>
            <a:r>
              <a:rPr lang="en-GB" baseline="-25000" dirty="0" err="1" smtClean="0">
                <a:latin typeface="Calibri"/>
              </a:rPr>
              <a:t>max</a:t>
            </a:r>
            <a:r>
              <a:rPr lang="en-GB" dirty="0" smtClean="0"/>
              <a:t> = 1.51</a:t>
            </a:r>
            <a:endParaRPr lang="en-GB" dirty="0"/>
          </a:p>
        </p:txBody>
      </p:sp>
    </p:spTree>
    <p:extLst>
      <p:ext uri="{BB962C8B-B14F-4D97-AF65-F5344CB8AC3E}">
        <p14:creationId xmlns:p14="http://schemas.microsoft.com/office/powerpoint/2010/main" val="18482356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SEY time evolution (1):</a:t>
            </a:r>
            <a:endParaRPr lang="en-GB" dirty="0"/>
          </a:p>
        </p:txBody>
      </p:sp>
      <p:graphicFrame>
        <p:nvGraphicFramePr>
          <p:cNvPr id="5" name="Object 4"/>
          <p:cNvGraphicFramePr>
            <a:graphicFrameLocks noChangeAspect="1"/>
          </p:cNvGraphicFramePr>
          <p:nvPr>
            <p:extLst>
              <p:ext uri="{D42A27DB-BD31-4B8C-83A1-F6EECF244321}">
                <p14:modId xmlns:p14="http://schemas.microsoft.com/office/powerpoint/2010/main" val="2112960487"/>
              </p:ext>
            </p:extLst>
          </p:nvPr>
        </p:nvGraphicFramePr>
        <p:xfrm>
          <a:off x="1043608" y="836712"/>
          <a:ext cx="7560840" cy="5788335"/>
        </p:xfrm>
        <a:graphic>
          <a:graphicData uri="http://schemas.openxmlformats.org/presentationml/2006/ole">
            <mc:AlternateContent xmlns:mc="http://schemas.openxmlformats.org/markup-compatibility/2006">
              <mc:Choice xmlns:v="urn:schemas-microsoft-com:vml" Requires="v">
                <p:oleObj spid="_x0000_s4127"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1043608" y="836712"/>
                        <a:ext cx="7560840" cy="5788335"/>
                      </a:xfrm>
                      <a:prstGeom prst="rect">
                        <a:avLst/>
                      </a:prstGeom>
                    </p:spPr>
                  </p:pic>
                </p:oleObj>
              </mc:Fallback>
            </mc:AlternateContent>
          </a:graphicData>
        </a:graphic>
      </p:graphicFrame>
    </p:spTree>
    <p:extLst>
      <p:ext uri="{BB962C8B-B14F-4D97-AF65-F5344CB8AC3E}">
        <p14:creationId xmlns:p14="http://schemas.microsoft.com/office/powerpoint/2010/main" val="38611529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SEY time evolution (1):</a:t>
            </a:r>
            <a:endParaRPr lang="en-GB" dirty="0"/>
          </a:p>
        </p:txBody>
      </p:sp>
      <p:graphicFrame>
        <p:nvGraphicFramePr>
          <p:cNvPr id="5" name="Object 4"/>
          <p:cNvGraphicFramePr>
            <a:graphicFrameLocks noChangeAspect="1"/>
          </p:cNvGraphicFramePr>
          <p:nvPr>
            <p:extLst>
              <p:ext uri="{D42A27DB-BD31-4B8C-83A1-F6EECF244321}">
                <p14:modId xmlns:p14="http://schemas.microsoft.com/office/powerpoint/2010/main" val="135824364"/>
              </p:ext>
            </p:extLst>
          </p:nvPr>
        </p:nvGraphicFramePr>
        <p:xfrm>
          <a:off x="1043608" y="836712"/>
          <a:ext cx="7560840" cy="5788335"/>
        </p:xfrm>
        <a:graphic>
          <a:graphicData uri="http://schemas.openxmlformats.org/presentationml/2006/ole">
            <mc:AlternateContent xmlns:mc="http://schemas.openxmlformats.org/markup-compatibility/2006">
              <mc:Choice xmlns:v="urn:schemas-microsoft-com:vml" Requires="v">
                <p:oleObj spid="_x0000_s5152" name="Graph" r:id="rId3" imgW="3900960" imgH="2986560" progId="Origin50.Graph">
                  <p:embed/>
                </p:oleObj>
              </mc:Choice>
              <mc:Fallback>
                <p:oleObj name="Graph" r:id="rId3" imgW="3900960" imgH="2986560" progId="Origin50.Graph">
                  <p:embed/>
                  <p:pic>
                    <p:nvPicPr>
                      <p:cNvPr id="0" name=""/>
                      <p:cNvPicPr/>
                      <p:nvPr/>
                    </p:nvPicPr>
                    <p:blipFill>
                      <a:blip r:embed="rId4"/>
                      <a:stretch>
                        <a:fillRect/>
                      </a:stretch>
                    </p:blipFill>
                    <p:spPr>
                      <a:xfrm>
                        <a:off x="1043608" y="836712"/>
                        <a:ext cx="7560840" cy="5788335"/>
                      </a:xfrm>
                      <a:prstGeom prst="rect">
                        <a:avLst/>
                      </a:prstGeom>
                    </p:spPr>
                  </p:pic>
                </p:oleObj>
              </mc:Fallback>
            </mc:AlternateContent>
          </a:graphicData>
        </a:graphic>
      </p:graphicFrame>
      <p:sp>
        <p:nvSpPr>
          <p:cNvPr id="3" name="TextBox 2"/>
          <p:cNvSpPr txBox="1"/>
          <p:nvPr/>
        </p:nvSpPr>
        <p:spPr>
          <a:xfrm>
            <a:off x="4355976" y="2924944"/>
            <a:ext cx="2730235" cy="369332"/>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GB" dirty="0" smtClean="0"/>
              <a:t>What about if R0 is higher?</a:t>
            </a:r>
            <a:endParaRPr lang="en-GB" dirty="0"/>
          </a:p>
        </p:txBody>
      </p:sp>
    </p:spTree>
    <p:extLst>
      <p:ext uri="{BB962C8B-B14F-4D97-AF65-F5344CB8AC3E}">
        <p14:creationId xmlns:p14="http://schemas.microsoft.com/office/powerpoint/2010/main" val="26172667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4984</TotalTime>
  <Words>436</Words>
  <Application>Microsoft Macintosh PowerPoint</Application>
  <PresentationFormat>On-screen Show (4:3)</PresentationFormat>
  <Paragraphs>82</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Solstice</vt:lpstr>
      <vt:lpstr>Graph</vt:lpstr>
      <vt:lpstr>Ecloud Simulations  Update</vt:lpstr>
      <vt:lpstr>Outline</vt:lpstr>
      <vt:lpstr>Heat-load benchmarking at 4 TeV and 25 ns</vt:lpstr>
      <vt:lpstr>Measured heat load</vt:lpstr>
      <vt:lpstr>PowerPoint Presentation</vt:lpstr>
      <vt:lpstr>PowerPoint Presentation</vt:lpstr>
      <vt:lpstr>PowerPoint Presentation</vt:lpstr>
      <vt:lpstr>SEY time evolution (1):</vt:lpstr>
      <vt:lpstr>SEY time evolution (1):</vt:lpstr>
      <vt:lpstr>SEY time evolution (II):</vt:lpstr>
      <vt:lpstr>SEY time evolution (III):</vt:lpstr>
      <vt:lpstr>Outline</vt:lpstr>
      <vt:lpstr>Synrad3D</vt:lpstr>
      <vt:lpstr>PowerPoint Presentation</vt:lpstr>
      <vt:lpstr>Motivation</vt:lpstr>
      <vt:lpstr>Conclusions </vt:lpstr>
      <vt:lpstr>PowerPoint Presentation</vt:lpstr>
    </vt:vector>
  </TitlesOfParts>
  <Company>CERN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 Cloud Simulations Update</dc:title>
  <dc:creator>Humberto Maury Cuna</dc:creator>
  <cp:lastModifiedBy>Humberto Maury Cuna</cp:lastModifiedBy>
  <cp:revision>388</cp:revision>
  <dcterms:created xsi:type="dcterms:W3CDTF">2010-11-26T08:03:10Z</dcterms:created>
  <dcterms:modified xsi:type="dcterms:W3CDTF">2013-01-11T09:07:23Z</dcterms:modified>
</cp:coreProperties>
</file>