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3"/>
  </p:notesMasterIdLst>
  <p:sldIdLst>
    <p:sldId id="256" r:id="rId3"/>
    <p:sldId id="259" r:id="rId4"/>
    <p:sldId id="261" r:id="rId5"/>
    <p:sldId id="305" r:id="rId6"/>
    <p:sldId id="306" r:id="rId7"/>
    <p:sldId id="307" r:id="rId8"/>
    <p:sldId id="308" r:id="rId9"/>
    <p:sldId id="312" r:id="rId10"/>
    <p:sldId id="309" r:id="rId11"/>
    <p:sldId id="310" r:id="rId12"/>
    <p:sldId id="311" r:id="rId13"/>
    <p:sldId id="315" r:id="rId14"/>
    <p:sldId id="313" r:id="rId15"/>
    <p:sldId id="314" r:id="rId16"/>
    <p:sldId id="316" r:id="rId17"/>
    <p:sldId id="319" r:id="rId18"/>
    <p:sldId id="317" r:id="rId19"/>
    <p:sldId id="318" r:id="rId20"/>
    <p:sldId id="320" r:id="rId21"/>
    <p:sldId id="32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B8CDF-7A44-4B1B-9E72-1E108FD2306F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50025-9964-408B-84A8-01B52B128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50025-9964-408B-84A8-01B52B1289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98DC-6908-4DE6-A323-5EB44BFE4B7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98DC-6908-4DE6-A323-5EB44BFE4B7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98DC-6908-4DE6-A323-5EB44BFE4B7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98DC-6908-4DE6-A323-5EB44BFE4B7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98DC-6908-4DE6-A323-5EB44BFE4B7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98DC-6908-4DE6-A323-5EB44BFE4B7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98DC-6908-4DE6-A323-5EB44BFE4B7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98DC-6908-4DE6-A323-5EB44BFE4B7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98DC-6908-4DE6-A323-5EB44BFE4B7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98DC-6908-4DE6-A323-5EB44BFE4B7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98DC-6908-4DE6-A323-5EB44BFE4B7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898DC-6908-4DE6-A323-5EB44BFE4B7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2898DC-6908-4DE6-A323-5EB44BFE4B7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urorbs Clou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-27384"/>
            <a:ext cx="9180512" cy="705678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2536" y="2780928"/>
            <a:ext cx="9612560" cy="1470025"/>
          </a:xfrm>
        </p:spPr>
        <p:txBody>
          <a:bodyPr>
            <a:noAutofit/>
          </a:bodyPr>
          <a:lstStyle/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 Cloud Simulations Update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7526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Humberto Maury Cuna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116632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Ecloud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Simulation Meeting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9832" y="630932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January 21</a:t>
            </a:r>
            <a:r>
              <a:rPr lang="en-US" baseline="30000" dirty="0" smtClean="0"/>
              <a:t>st</a:t>
            </a:r>
            <a:r>
              <a:rPr lang="en-US" dirty="0" smtClean="0"/>
              <a:t>, 2011</a:t>
            </a:r>
            <a:endParaRPr lang="en-US" dirty="0"/>
          </a:p>
        </p:txBody>
      </p:sp>
      <p:pic>
        <p:nvPicPr>
          <p:cNvPr id="1031" name="Picture 7" descr="http://www.ptw.de/uploads/pics/CERNlogotyp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2960A1"/>
              </a:clrFrom>
              <a:clrTo>
                <a:srgbClr val="2960A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4725144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561005" y="-63996"/>
          <a:ext cx="9267579" cy="6445324"/>
        </p:xfrm>
        <a:graphic>
          <a:graphicData uri="http://schemas.openxmlformats.org/presentationml/2006/ole">
            <p:oleObj spid="_x0000_s90114" name="Graph" r:id="rId3" imgW="4170240" imgH="2900160" progId="Origin50.Grap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509008" y="144016"/>
          <a:ext cx="9175560" cy="6381328"/>
        </p:xfrm>
        <a:graphic>
          <a:graphicData uri="http://schemas.openxmlformats.org/presentationml/2006/ole">
            <p:oleObj spid="_x0000_s91138" name="Graph" r:id="rId3" imgW="4170240" imgH="2900160" progId="Origin50.Grap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55776" y="2636912"/>
            <a:ext cx="439248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</a:p>
          <a:p>
            <a:pPr algn="ctr"/>
            <a:r>
              <a:rPr lang="en-US" sz="4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3.5 </a:t>
            </a:r>
            <a:r>
              <a:rPr lang="en-US" sz="4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TeV</a:t>
            </a:r>
            <a:endParaRPr lang="en-US" sz="46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Dipole section</a:t>
            </a:r>
            <a:endParaRPr lang="en-US" sz="4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395536" y="-27383"/>
          <a:ext cx="9422010" cy="6552727"/>
        </p:xfrm>
        <a:graphic>
          <a:graphicData uri="http://schemas.openxmlformats.org/presentationml/2006/ole">
            <p:oleObj spid="_x0000_s92162" name="Graph" r:id="rId3" imgW="4170240" imgH="2900160" progId="Origin50.Grap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611560" y="0"/>
          <a:ext cx="9279097" cy="6453335"/>
        </p:xfrm>
        <a:graphic>
          <a:graphicData uri="http://schemas.openxmlformats.org/presentationml/2006/ole">
            <p:oleObj spid="_x0000_s93186" name="Graph" r:id="rId3" imgW="4170240" imgH="2900160" progId="Origin50.Grap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11" name="Object 3"/>
          <p:cNvGraphicFramePr>
            <a:graphicFrameLocks noChangeAspect="1"/>
          </p:cNvGraphicFramePr>
          <p:nvPr/>
        </p:nvGraphicFramePr>
        <p:xfrm>
          <a:off x="453679" y="177544"/>
          <a:ext cx="9230889" cy="6419808"/>
        </p:xfrm>
        <a:graphic>
          <a:graphicData uri="http://schemas.openxmlformats.org/presentationml/2006/ole">
            <p:oleObj spid="_x0000_s94211" name="Graph" r:id="rId3" imgW="4170240" imgH="2900160" progId="Origin50.Grap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55776" y="2636912"/>
            <a:ext cx="439248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</a:p>
          <a:p>
            <a:pPr algn="ctr"/>
            <a:r>
              <a:rPr lang="en-US" sz="4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3.5 </a:t>
            </a:r>
            <a:r>
              <a:rPr lang="en-US" sz="4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TeV</a:t>
            </a:r>
            <a:endParaRPr lang="en-US" sz="46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Drift section</a:t>
            </a:r>
            <a:endParaRPr lang="en-US" sz="4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381783" y="0"/>
          <a:ext cx="9446801" cy="6569968"/>
        </p:xfrm>
        <a:graphic>
          <a:graphicData uri="http://schemas.openxmlformats.org/presentationml/2006/ole">
            <p:oleObj spid="_x0000_s95234" name="Graph" r:id="rId3" imgW="4170240" imgH="2900160" progId="Origin50.Grap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258" name="Object 2"/>
          <p:cNvGraphicFramePr>
            <a:graphicFrameLocks noChangeAspect="1"/>
          </p:cNvGraphicFramePr>
          <p:nvPr/>
        </p:nvGraphicFramePr>
        <p:xfrm>
          <a:off x="624244" y="-27384"/>
          <a:ext cx="9492372" cy="6601661"/>
        </p:xfrm>
        <a:graphic>
          <a:graphicData uri="http://schemas.openxmlformats.org/presentationml/2006/ole">
            <p:oleObj spid="_x0000_s96258" name="Graph" r:id="rId3" imgW="4170240" imgH="2900160" progId="Origin50.Grap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282" name="Object 2"/>
          <p:cNvGraphicFramePr>
            <a:graphicFrameLocks noChangeAspect="1"/>
          </p:cNvGraphicFramePr>
          <p:nvPr/>
        </p:nvGraphicFramePr>
        <p:xfrm>
          <a:off x="423363" y="-27384"/>
          <a:ext cx="9693253" cy="6741368"/>
        </p:xfrm>
        <a:graphic>
          <a:graphicData uri="http://schemas.openxmlformats.org/presentationml/2006/ole">
            <p:oleObj spid="_x0000_s97282" name="Graph" r:id="rId3" imgW="4170240" imgH="2900160" progId="Origin50.Grap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Simulation parameters for 50 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115616" y="1556792"/>
          <a:ext cx="7632847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04"/>
                <a:gridCol w="1536715"/>
                <a:gridCol w="644873"/>
                <a:gridCol w="1296144"/>
                <a:gridCol w="1225202"/>
                <a:gridCol w="15831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Bunch spacing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Bunch intensity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Reflectivity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Fill pattern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Energy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50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1.1 x 10</a:t>
                      </a:r>
                      <a:r>
                        <a:rPr lang="en-US" baseline="30000" dirty="0" smtClean="0"/>
                        <a:t>11</a:t>
                      </a:r>
                      <a:r>
                        <a:rPr lang="en-US" baseline="0" dirty="0" smtClean="0"/>
                        <a:t> p/b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</a:t>
                      </a:r>
                    </a:p>
                    <a:p>
                      <a:pPr algn="ctr"/>
                      <a:r>
                        <a:rPr lang="en-US" dirty="0" smtClean="0"/>
                        <a:t>-</a:t>
                      </a:r>
                    </a:p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0.5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450 </a:t>
                      </a:r>
                      <a:r>
                        <a:rPr lang="en-US" dirty="0" err="1" smtClean="0"/>
                        <a:t>GeV</a:t>
                      </a:r>
                      <a:r>
                        <a:rPr lang="en-US" dirty="0" smtClean="0"/>
                        <a:t>*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3.5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TeV</a:t>
                      </a:r>
                      <a:r>
                        <a:rPr lang="en-US" baseline="0" dirty="0" smtClean="0"/>
                        <a:t>**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Rounded Rectangle 24"/>
          <p:cNvSpPr/>
          <p:nvPr/>
        </p:nvSpPr>
        <p:spPr>
          <a:xfrm>
            <a:off x="2699792" y="4581128"/>
            <a:ext cx="136815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36bunches</a:t>
            </a:r>
          </a:p>
          <a:p>
            <a:pPr algn="ctr"/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4788024" y="4581128"/>
            <a:ext cx="136815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36 bunches</a:t>
            </a:r>
          </a:p>
          <a:p>
            <a:pPr algn="ctr"/>
            <a:endParaRPr lang="en-US" dirty="0"/>
          </a:p>
        </p:txBody>
      </p:sp>
      <p:cxnSp>
        <p:nvCxnSpPr>
          <p:cNvPr id="27" name="Curved Connector 26"/>
          <p:cNvCxnSpPr>
            <a:stCxn id="25" idx="3"/>
            <a:endCxn id="26" idx="1"/>
          </p:cNvCxnSpPr>
          <p:nvPr/>
        </p:nvCxnSpPr>
        <p:spPr>
          <a:xfrm>
            <a:off x="4067944" y="4761148"/>
            <a:ext cx="720080" cy="1588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995936" y="479715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225ns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627784" y="4293096"/>
            <a:ext cx="5832648" cy="93610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475656" y="46531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6876256" y="4581128"/>
            <a:ext cx="136815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36 bunches</a:t>
            </a:r>
          </a:p>
          <a:p>
            <a:pPr algn="ctr"/>
            <a:endParaRPr lang="en-US" dirty="0"/>
          </a:p>
        </p:txBody>
      </p:sp>
      <p:cxnSp>
        <p:nvCxnSpPr>
          <p:cNvPr id="37" name="Curved Connector 36"/>
          <p:cNvCxnSpPr>
            <a:endCxn id="36" idx="1"/>
          </p:cNvCxnSpPr>
          <p:nvPr/>
        </p:nvCxnSpPr>
        <p:spPr>
          <a:xfrm>
            <a:off x="6156176" y="4761148"/>
            <a:ext cx="720080" cy="1588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084168" y="479715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225ns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5656" y="335699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Gas ionization </a:t>
            </a:r>
          </a:p>
          <a:p>
            <a:r>
              <a:rPr lang="en-US" dirty="0" smtClean="0"/>
              <a:t>** We used a primary photoelectron emission yield =0.0001233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19672" y="1916832"/>
          <a:ext cx="6624736" cy="431001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152736"/>
                <a:gridCol w="1556415"/>
                <a:gridCol w="1915585"/>
              </a:tblGrid>
              <a:tr h="9377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Section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Energy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49834">
                <a:tc rowSpan="2">
                  <a:txBody>
                    <a:bodyPr/>
                    <a:lstStyle/>
                    <a:p>
                      <a:pPr algn="ctr" fontAlgn="b"/>
                      <a:endParaRPr kumimoji="0" lang="en-US" sz="2400" b="0" i="0" u="none" strike="noStrike" kern="12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Dipole</a:t>
                      </a:r>
                    </a:p>
                    <a:p>
                      <a:pPr algn="ctr" fontAlgn="b"/>
                      <a:endParaRPr kumimoji="0" lang="en-US" sz="2400" b="0" i="0" u="none" strike="noStrike" kern="12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2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240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endParaRPr kumimoji="0" lang="en-US" sz="2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49834">
                <a:tc vMerge="1">
                  <a:txBody>
                    <a:bodyPr/>
                    <a:lstStyle/>
                    <a:p>
                      <a:pPr algn="ctr" fontAlgn="b"/>
                      <a:endParaRPr kumimoji="0" lang="en-US" sz="2400" b="0" i="0" u="none" strike="noStrike" kern="12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3.5 </a:t>
                      </a:r>
                      <a:r>
                        <a:rPr kumimoji="0" lang="en-US" sz="240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TeV</a:t>
                      </a:r>
                      <a:endParaRPr kumimoji="0" lang="en-US" sz="2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18935">
                <a:tc rowSpan="2"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algn="ctr" rtl="0" eaLnBrk="1" fontAlgn="b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Drift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algn="ctr" rtl="0" eaLnBrk="1" fontAlgn="b" latinLnBrk="0" hangingPunct="1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algn="ctr" rtl="0" eaLnBrk="1" fontAlgn="b" latinLnBrk="0" hangingPunct="1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240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endParaRPr kumimoji="0" lang="en-US" sz="2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kumimoji="0" lang="en-US" sz="24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  <a:endParaRPr kumimoji="0" lang="en-US" sz="2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74917">
                <a:tc vMerge="1"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  <a:r>
                        <a:rPr kumimoji="0" lang="en-US" sz="24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TeV</a:t>
                      </a:r>
                      <a:endParaRPr kumimoji="0" lang="en-US" sz="2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  <a:endParaRPr kumimoji="0" lang="en-US" sz="2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Conclusions</a:t>
            </a: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1124744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order to get </a:t>
            </a:r>
            <a:r>
              <a:rPr lang="en-US" dirty="0" smtClean="0"/>
              <a:t>an </a:t>
            </a:r>
            <a:r>
              <a:rPr lang="en-US" dirty="0" smtClean="0"/>
              <a:t>electron density </a:t>
            </a:r>
            <a:r>
              <a:rPr lang="en-US" dirty="0" smtClean="0"/>
              <a:t>&lt;</a:t>
            </a:r>
            <a:r>
              <a:rPr lang="en-US" dirty="0" smtClean="0"/>
              <a:t>10</a:t>
            </a:r>
            <a:r>
              <a:rPr lang="en-US" baseline="30000" dirty="0" smtClean="0"/>
              <a:t>11 </a:t>
            </a:r>
            <a:r>
              <a:rPr lang="en-US" dirty="0" smtClean="0"/>
              <a:t>m</a:t>
            </a:r>
            <a:r>
              <a:rPr lang="en-US" baseline="30000" dirty="0" smtClean="0"/>
              <a:t>-3</a:t>
            </a:r>
            <a:r>
              <a:rPr lang="en-US" dirty="0" smtClean="0"/>
              <a:t> , we </a:t>
            </a:r>
            <a:r>
              <a:rPr lang="en-US" dirty="0" smtClean="0"/>
              <a:t>required: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55776" y="2636912"/>
            <a:ext cx="439248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</a:p>
          <a:p>
            <a:pPr algn="ctr"/>
            <a:r>
              <a:rPr lang="en-US" sz="4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450 </a:t>
            </a:r>
            <a:r>
              <a:rPr lang="en-US" sz="4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GeV</a:t>
            </a:r>
            <a:endParaRPr lang="en-US" sz="46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Dipoles</a:t>
            </a:r>
            <a:endParaRPr lang="en-US" sz="4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522292" y="-99392"/>
          <a:ext cx="9522316" cy="6622486"/>
        </p:xfrm>
        <a:graphic>
          <a:graphicData uri="http://schemas.openxmlformats.org/presentationml/2006/ole">
            <p:oleObj spid="_x0000_s84994" name="Graph" r:id="rId3" imgW="4170240" imgH="2900160" progId="Origin50.Grap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395536" y="-27384"/>
          <a:ext cx="9525550" cy="6624735"/>
        </p:xfrm>
        <a:graphic>
          <a:graphicData uri="http://schemas.openxmlformats.org/presentationml/2006/ole">
            <p:oleObj spid="_x0000_s86018" name="Graph" r:id="rId3" imgW="4170240" imgH="2900160" progId="Origin50.Grap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622597" y="44624"/>
          <a:ext cx="9422011" cy="6552728"/>
        </p:xfrm>
        <a:graphic>
          <a:graphicData uri="http://schemas.openxmlformats.org/presentationml/2006/ole">
            <p:oleObj spid="_x0000_s87042" name="Graph" r:id="rId3" imgW="4170240" imgH="2900160" progId="Origin50.Grap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66" name="Object 2"/>
          <p:cNvGraphicFramePr>
            <a:graphicFrameLocks noChangeAspect="1"/>
          </p:cNvGraphicFramePr>
          <p:nvPr/>
        </p:nvGraphicFramePr>
        <p:xfrm>
          <a:off x="552721" y="68035"/>
          <a:ext cx="9491887" cy="6601325"/>
        </p:xfrm>
        <a:graphic>
          <a:graphicData uri="http://schemas.openxmlformats.org/presentationml/2006/ole">
            <p:oleObj spid="_x0000_s88066" name="Graph" r:id="rId3" imgW="4170240" imgH="2900160" progId="Origin50.Grap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55776" y="2636912"/>
            <a:ext cx="439248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</a:p>
          <a:p>
            <a:pPr algn="ctr"/>
            <a:r>
              <a:rPr lang="en-US" sz="4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450 </a:t>
            </a:r>
            <a:r>
              <a:rPr lang="en-US" sz="4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GeV</a:t>
            </a:r>
            <a:endParaRPr lang="en-US" sz="46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Drift section</a:t>
            </a:r>
            <a:endParaRPr lang="en-US" sz="4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467544" y="-99391"/>
          <a:ext cx="9525549" cy="6624735"/>
        </p:xfrm>
        <a:graphic>
          <a:graphicData uri="http://schemas.openxmlformats.org/presentationml/2006/ole">
            <p:oleObj spid="_x0000_s89090" name="Graph" r:id="rId3" imgW="4170240" imgH="2900160" progId="Origin50.Grap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</TotalTime>
  <Words>121</Words>
  <Application>Microsoft Office PowerPoint</Application>
  <PresentationFormat>On-screen Show (4:3)</PresentationFormat>
  <Paragraphs>65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Solstice</vt:lpstr>
      <vt:lpstr>Graph</vt:lpstr>
      <vt:lpstr>Electron Cloud Simulations Update</vt:lpstr>
      <vt:lpstr>Simulation parameters for 50 ns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 Cloud Simulations Update</dc:title>
  <dc:creator>Humberto Maury Cuna</dc:creator>
  <cp:lastModifiedBy>Humberto Maury Cuna</cp:lastModifiedBy>
  <cp:revision>52</cp:revision>
  <dcterms:created xsi:type="dcterms:W3CDTF">2010-11-26T08:03:10Z</dcterms:created>
  <dcterms:modified xsi:type="dcterms:W3CDTF">2011-01-21T13:05:05Z</dcterms:modified>
</cp:coreProperties>
</file>