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78" r:id="rId6"/>
    <p:sldId id="262" r:id="rId7"/>
    <p:sldId id="279" r:id="rId8"/>
    <p:sldId id="280" r:id="rId9"/>
    <p:sldId id="284" r:id="rId10"/>
    <p:sldId id="281" r:id="rId11"/>
    <p:sldId id="282" r:id="rId12"/>
    <p:sldId id="28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F32E"/>
    <a:srgbClr val="260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37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8EE5-0C7E-4A30-8730-95B966E36253}" type="datetimeFigureOut">
              <a:rPr lang="en-GB" smtClean="0"/>
              <a:t>10/01/2013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97A3-F3A6-46A5-8F06-6FBFC4F83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96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8EE5-0C7E-4A30-8730-95B966E36253}" type="datetimeFigureOut">
              <a:rPr lang="en-GB" smtClean="0"/>
              <a:t>10/01/2013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97A3-F3A6-46A5-8F06-6FBFC4F83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71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8EE5-0C7E-4A30-8730-95B966E36253}" type="datetimeFigureOut">
              <a:rPr lang="en-GB" smtClean="0"/>
              <a:t>10/01/2013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97A3-F3A6-46A5-8F06-6FBFC4F83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681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8EE5-0C7E-4A30-8730-95B966E36253}" type="datetimeFigureOut">
              <a:rPr lang="en-GB" smtClean="0"/>
              <a:t>10/01/2013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97A3-F3A6-46A5-8F06-6FBFC4F83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335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8EE5-0C7E-4A30-8730-95B966E36253}" type="datetimeFigureOut">
              <a:rPr lang="en-GB" smtClean="0"/>
              <a:t>10/01/2013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97A3-F3A6-46A5-8F06-6FBFC4F83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996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8EE5-0C7E-4A30-8730-95B966E36253}" type="datetimeFigureOut">
              <a:rPr lang="en-GB" smtClean="0"/>
              <a:t>10/01/2013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97A3-F3A6-46A5-8F06-6FBFC4F83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570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8EE5-0C7E-4A30-8730-95B966E36253}" type="datetimeFigureOut">
              <a:rPr lang="en-GB" smtClean="0"/>
              <a:t>10/01/2013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97A3-F3A6-46A5-8F06-6FBFC4F83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491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8EE5-0C7E-4A30-8730-95B966E36253}" type="datetimeFigureOut">
              <a:rPr lang="en-GB" smtClean="0"/>
              <a:t>10/01/2013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97A3-F3A6-46A5-8F06-6FBFC4F83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063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8EE5-0C7E-4A30-8730-95B966E36253}" type="datetimeFigureOut">
              <a:rPr lang="en-GB" smtClean="0"/>
              <a:t>10/01/2013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97A3-F3A6-46A5-8F06-6FBFC4F83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326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8EE5-0C7E-4A30-8730-95B966E36253}" type="datetimeFigureOut">
              <a:rPr lang="en-GB" smtClean="0"/>
              <a:t>10/01/2013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97A3-F3A6-46A5-8F06-6FBFC4F83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259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8EE5-0C7E-4A30-8730-95B966E36253}" type="datetimeFigureOut">
              <a:rPr lang="en-GB" smtClean="0"/>
              <a:t>10/01/2013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97A3-F3A6-46A5-8F06-6FBFC4F83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23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28EE5-0C7E-4A30-8730-95B966E36253}" type="datetimeFigureOut">
              <a:rPr lang="en-GB" smtClean="0"/>
              <a:t>10/01/2013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E97A3-F3A6-46A5-8F06-6FBFC4F83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892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1103" y="1052736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0070C0"/>
                </a:solidFill>
              </a:rPr>
              <a:t>Summary of </a:t>
            </a:r>
            <a:r>
              <a:rPr lang="en-GB" sz="3600" b="1" dirty="0">
                <a:solidFill>
                  <a:srgbClr val="0070C0"/>
                </a:solidFill>
              </a:rPr>
              <a:t>e</a:t>
            </a:r>
            <a:r>
              <a:rPr lang="en-GB" sz="3600" b="1" baseline="30000" dirty="0">
                <a:solidFill>
                  <a:srgbClr val="0070C0"/>
                </a:solidFill>
              </a:rPr>
              <a:t>-</a:t>
            </a:r>
            <a:r>
              <a:rPr lang="en-GB" sz="3600" b="1" dirty="0">
                <a:solidFill>
                  <a:srgbClr val="0070C0"/>
                </a:solidFill>
              </a:rPr>
              <a:t> cloud </a:t>
            </a:r>
            <a:r>
              <a:rPr lang="en-GB" sz="3600" b="1" dirty="0" smtClean="0">
                <a:solidFill>
                  <a:srgbClr val="0070C0"/>
                </a:solidFill>
              </a:rPr>
              <a:t>activity in straight sections during the scrubbing run 2012</a:t>
            </a:r>
            <a:endParaRPr lang="en-US" sz="34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33999" y="3282662"/>
            <a:ext cx="367240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 smtClean="0"/>
              <a:t>C. Octavio Dom</a:t>
            </a:r>
            <a:r>
              <a:rPr lang="es-ES_tradnl" sz="2300" dirty="0" err="1" smtClean="0"/>
              <a:t>ínguez</a:t>
            </a:r>
            <a:endParaRPr lang="es-ES_tradnl" sz="23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28600" y="6477000"/>
            <a:ext cx="556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4797152"/>
            <a:ext cx="82597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Thanks to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the machine Coordinators, Cryogenics, Damper, EN/STI, Injection, Operation, Vacuum teams, </a:t>
            </a:r>
            <a:r>
              <a:rPr lang="en-GB" dirty="0" smtClean="0"/>
              <a:t>ABP, RF and BI colleagues contributing to measurements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581001"/>
            <a:ext cx="2627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11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January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2013 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22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732240" y="-12021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j-lt"/>
              </a:rPr>
              <a:t>Further analysis</a:t>
            </a:r>
            <a:endParaRPr lang="en-US" sz="2400" b="1" dirty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27584" y="457201"/>
            <a:ext cx="8011616" cy="4464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Octavio\CERN\cern_logo_whit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8882"/>
            <a:ext cx="751384" cy="727331"/>
          </a:xfrm>
          <a:prstGeom prst="rect">
            <a:avLst/>
          </a:prstGeom>
          <a:noFill/>
        </p:spPr>
      </p:pic>
      <p:sp>
        <p:nvSpPr>
          <p:cNvPr id="40" name="TextBox 39"/>
          <p:cNvSpPr txBox="1"/>
          <p:nvPr/>
        </p:nvSpPr>
        <p:spPr>
          <a:xfrm>
            <a:off x="0" y="6581001"/>
            <a:ext cx="2627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11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January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2013 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66759" y="980728"/>
            <a:ext cx="3589217" cy="411651"/>
            <a:chOff x="3080548" y="564582"/>
            <a:chExt cx="4189506" cy="411651"/>
          </a:xfrm>
        </p:grpSpPr>
        <p:grpSp>
          <p:nvGrpSpPr>
            <p:cNvPr id="7" name="Group 6"/>
            <p:cNvGrpSpPr/>
            <p:nvPr/>
          </p:nvGrpSpPr>
          <p:grpSpPr>
            <a:xfrm>
              <a:off x="3080548" y="616193"/>
              <a:ext cx="3676221" cy="360040"/>
              <a:chOff x="433156" y="1916832"/>
              <a:chExt cx="3676221" cy="720080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433156" y="1916832"/>
                <a:ext cx="617497" cy="720080"/>
                <a:chOff x="433156" y="1916832"/>
                <a:chExt cx="617497" cy="720080"/>
              </a:xfrm>
            </p:grpSpPr>
            <p:sp>
              <p:nvSpPr>
                <p:cNvPr id="28" name="Rectangle 27"/>
                <p:cNvSpPr/>
                <p:nvPr/>
              </p:nvSpPr>
              <p:spPr>
                <a:xfrm>
                  <a:off x="605725" y="1916832"/>
                  <a:ext cx="86285" cy="720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778294" y="1916832"/>
                  <a:ext cx="86285" cy="720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433156" y="1916832"/>
                  <a:ext cx="86285" cy="720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963649" y="1916832"/>
                  <a:ext cx="87004" cy="720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1454939" y="1916832"/>
                <a:ext cx="617497" cy="720080"/>
                <a:chOff x="433156" y="1916832"/>
                <a:chExt cx="617497" cy="720080"/>
              </a:xfrm>
            </p:grpSpPr>
            <p:sp>
              <p:nvSpPr>
                <p:cNvPr id="24" name="Rectangle 23"/>
                <p:cNvSpPr/>
                <p:nvPr/>
              </p:nvSpPr>
              <p:spPr>
                <a:xfrm>
                  <a:off x="605725" y="1916832"/>
                  <a:ext cx="86285" cy="720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778294" y="1916832"/>
                  <a:ext cx="86285" cy="720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433156" y="1916832"/>
                  <a:ext cx="86285" cy="720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963649" y="1916832"/>
                  <a:ext cx="87004" cy="720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3491880" y="1916832"/>
                <a:ext cx="617497" cy="720080"/>
                <a:chOff x="433156" y="1916832"/>
                <a:chExt cx="617497" cy="720080"/>
              </a:xfrm>
            </p:grpSpPr>
            <p:sp>
              <p:nvSpPr>
                <p:cNvPr id="20" name="Rectangle 19"/>
                <p:cNvSpPr/>
                <p:nvPr/>
              </p:nvSpPr>
              <p:spPr>
                <a:xfrm>
                  <a:off x="605725" y="1916832"/>
                  <a:ext cx="86285" cy="720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778294" y="1916832"/>
                  <a:ext cx="86285" cy="720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433156" y="1916832"/>
                  <a:ext cx="86285" cy="720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963649" y="1916832"/>
                  <a:ext cx="87004" cy="720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2463051" y="1916832"/>
                <a:ext cx="617497" cy="720080"/>
                <a:chOff x="433156" y="1916832"/>
                <a:chExt cx="617497" cy="720080"/>
              </a:xfrm>
            </p:grpSpPr>
            <p:sp>
              <p:nvSpPr>
                <p:cNvPr id="16" name="Rectangle 15"/>
                <p:cNvSpPr/>
                <p:nvPr/>
              </p:nvSpPr>
              <p:spPr>
                <a:xfrm>
                  <a:off x="605725" y="1916832"/>
                  <a:ext cx="86285" cy="720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778294" y="1916832"/>
                  <a:ext cx="86285" cy="720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433156" y="1916832"/>
                  <a:ext cx="86285" cy="720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963649" y="1916832"/>
                  <a:ext cx="87004" cy="720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9" name="TextBox 8"/>
            <p:cNvSpPr txBox="1"/>
            <p:nvPr/>
          </p:nvSpPr>
          <p:spPr>
            <a:xfrm>
              <a:off x="6838006" y="56458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75000"/>
                    </a:schemeClr>
                  </a:solidFill>
                </a:rPr>
                <a:t>…</a:t>
              </a:r>
              <a:endParaRPr lang="en-GB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241402" y="980728"/>
            <a:ext cx="3220164" cy="411651"/>
            <a:chOff x="3425686" y="564582"/>
            <a:chExt cx="3844368" cy="411651"/>
          </a:xfrm>
        </p:grpSpPr>
        <p:grpSp>
          <p:nvGrpSpPr>
            <p:cNvPr id="46" name="Group 45"/>
            <p:cNvGrpSpPr/>
            <p:nvPr/>
          </p:nvGrpSpPr>
          <p:grpSpPr>
            <a:xfrm>
              <a:off x="3425686" y="616193"/>
              <a:ext cx="3331083" cy="360040"/>
              <a:chOff x="778294" y="1916832"/>
              <a:chExt cx="3331083" cy="720080"/>
            </a:xfrm>
          </p:grpSpPr>
          <p:grpSp>
            <p:nvGrpSpPr>
              <p:cNvPr id="48" name="Group 47"/>
              <p:cNvGrpSpPr/>
              <p:nvPr/>
            </p:nvGrpSpPr>
            <p:grpSpPr>
              <a:xfrm>
                <a:off x="778294" y="1916832"/>
                <a:ext cx="272359" cy="720080"/>
                <a:chOff x="778294" y="1916832"/>
                <a:chExt cx="272359" cy="720080"/>
              </a:xfrm>
            </p:grpSpPr>
            <p:sp>
              <p:nvSpPr>
                <p:cNvPr id="64" name="Rectangle 63"/>
                <p:cNvSpPr/>
                <p:nvPr/>
              </p:nvSpPr>
              <p:spPr>
                <a:xfrm>
                  <a:off x="778294" y="1916832"/>
                  <a:ext cx="86285" cy="720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Rectangle 64"/>
                <p:cNvSpPr/>
                <p:nvPr/>
              </p:nvSpPr>
              <p:spPr>
                <a:xfrm>
                  <a:off x="963649" y="1916832"/>
                  <a:ext cx="87004" cy="720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" name="Group 48"/>
              <p:cNvGrpSpPr/>
              <p:nvPr/>
            </p:nvGrpSpPr>
            <p:grpSpPr>
              <a:xfrm>
                <a:off x="1454939" y="1916832"/>
                <a:ext cx="617497" cy="720080"/>
                <a:chOff x="433156" y="1916832"/>
                <a:chExt cx="617497" cy="720080"/>
              </a:xfrm>
            </p:grpSpPr>
            <p:sp>
              <p:nvSpPr>
                <p:cNvPr id="60" name="Rectangle 59"/>
                <p:cNvSpPr/>
                <p:nvPr/>
              </p:nvSpPr>
              <p:spPr>
                <a:xfrm>
                  <a:off x="605725" y="1916832"/>
                  <a:ext cx="86285" cy="720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778294" y="1916832"/>
                  <a:ext cx="86285" cy="720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>
                  <a:off x="433156" y="1916832"/>
                  <a:ext cx="86285" cy="720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963649" y="1916832"/>
                  <a:ext cx="87004" cy="720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0" name="Group 49"/>
              <p:cNvGrpSpPr/>
              <p:nvPr/>
            </p:nvGrpSpPr>
            <p:grpSpPr>
              <a:xfrm>
                <a:off x="3491880" y="1916832"/>
                <a:ext cx="617497" cy="720080"/>
                <a:chOff x="433156" y="1916832"/>
                <a:chExt cx="617497" cy="720080"/>
              </a:xfrm>
            </p:grpSpPr>
            <p:sp>
              <p:nvSpPr>
                <p:cNvPr id="56" name="Rectangle 55"/>
                <p:cNvSpPr/>
                <p:nvPr/>
              </p:nvSpPr>
              <p:spPr>
                <a:xfrm>
                  <a:off x="605725" y="1916832"/>
                  <a:ext cx="86285" cy="720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>
                  <a:off x="778294" y="1916832"/>
                  <a:ext cx="86285" cy="720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433156" y="1916832"/>
                  <a:ext cx="86285" cy="720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963649" y="1916832"/>
                  <a:ext cx="87004" cy="720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1" name="Group 50"/>
              <p:cNvGrpSpPr/>
              <p:nvPr/>
            </p:nvGrpSpPr>
            <p:grpSpPr>
              <a:xfrm>
                <a:off x="2463051" y="1916832"/>
                <a:ext cx="617497" cy="720080"/>
                <a:chOff x="433156" y="1916832"/>
                <a:chExt cx="617497" cy="720080"/>
              </a:xfrm>
            </p:grpSpPr>
            <p:sp>
              <p:nvSpPr>
                <p:cNvPr id="52" name="Rectangle 51"/>
                <p:cNvSpPr/>
                <p:nvPr/>
              </p:nvSpPr>
              <p:spPr>
                <a:xfrm>
                  <a:off x="605725" y="1916832"/>
                  <a:ext cx="86285" cy="720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Rectangle 52"/>
                <p:cNvSpPr/>
                <p:nvPr/>
              </p:nvSpPr>
              <p:spPr>
                <a:xfrm>
                  <a:off x="778294" y="1916832"/>
                  <a:ext cx="86285" cy="720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433156" y="1916832"/>
                  <a:ext cx="86285" cy="720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963649" y="1916832"/>
                  <a:ext cx="87004" cy="720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7" name="TextBox 46"/>
            <p:cNvSpPr txBox="1"/>
            <p:nvPr/>
          </p:nvSpPr>
          <p:spPr>
            <a:xfrm>
              <a:off x="6838006" y="56458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75000"/>
                    </a:schemeClr>
                  </a:solidFill>
                </a:rPr>
                <a:t>…</a:t>
              </a:r>
              <a:endParaRPr lang="en-GB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6161570" y="611547"/>
            <a:ext cx="1008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Fill 3406</a:t>
            </a:r>
            <a:endParaRPr lang="en-GB" dirty="0"/>
          </a:p>
        </p:txBody>
      </p:sp>
      <p:sp>
        <p:nvSpPr>
          <p:cNvPr id="67" name="TextBox 66"/>
          <p:cNvSpPr txBox="1"/>
          <p:nvPr/>
        </p:nvSpPr>
        <p:spPr>
          <a:xfrm>
            <a:off x="1619511" y="611547"/>
            <a:ext cx="1008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Fill 3405</a:t>
            </a:r>
            <a:endParaRPr lang="en-GB" dirty="0"/>
          </a:p>
        </p:txBody>
      </p:sp>
      <p:sp>
        <p:nvSpPr>
          <p:cNvPr id="3" name="Oval 2"/>
          <p:cNvSpPr/>
          <p:nvPr/>
        </p:nvSpPr>
        <p:spPr>
          <a:xfrm>
            <a:off x="587707" y="908720"/>
            <a:ext cx="864096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/>
          <p:cNvSpPr/>
          <p:nvPr/>
        </p:nvSpPr>
        <p:spPr>
          <a:xfrm>
            <a:off x="5076056" y="888323"/>
            <a:ext cx="576064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114238"/>
              </p:ext>
            </p:extLst>
          </p:nvPr>
        </p:nvGraphicFramePr>
        <p:xfrm>
          <a:off x="3891321" y="1988840"/>
          <a:ext cx="2624895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4" imgW="1536700" imgH="508000" progId="Equation.3">
                  <p:embed/>
                </p:oleObj>
              </mc:Choice>
              <mc:Fallback>
                <p:oleObj name="Equation" r:id="rId4" imgW="1536700" imgH="508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1321" y="1988840"/>
                        <a:ext cx="2624895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TextBox 68"/>
          <p:cNvSpPr txBox="1"/>
          <p:nvPr/>
        </p:nvSpPr>
        <p:spPr>
          <a:xfrm>
            <a:off x="2134184" y="2260970"/>
            <a:ext cx="1923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Quality factor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4323723" y="612737"/>
            <a:ext cx="549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  <a:r>
              <a:rPr lang="en-US" dirty="0" smtClean="0"/>
              <a:t>s.</a:t>
            </a:r>
            <a:endParaRPr lang="en-GB" dirty="0"/>
          </a:p>
        </p:txBody>
      </p:sp>
      <p:grpSp>
        <p:nvGrpSpPr>
          <p:cNvPr id="74" name="Group 73"/>
          <p:cNvGrpSpPr/>
          <p:nvPr/>
        </p:nvGrpSpPr>
        <p:grpSpPr>
          <a:xfrm>
            <a:off x="827584" y="3424932"/>
            <a:ext cx="7416824" cy="2308324"/>
            <a:chOff x="827584" y="3424932"/>
            <a:chExt cx="7416824" cy="2308324"/>
          </a:xfrm>
        </p:grpSpPr>
        <p:sp>
          <p:nvSpPr>
            <p:cNvPr id="71" name="TextBox 70"/>
            <p:cNvSpPr txBox="1"/>
            <p:nvPr/>
          </p:nvSpPr>
          <p:spPr>
            <a:xfrm>
              <a:off x="827584" y="3424932"/>
              <a:ext cx="7416824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dirty="0" err="1" smtClean="0"/>
                <a:t>Q</a:t>
              </a:r>
              <a:r>
                <a:rPr lang="en-US" baseline="-25000" dirty="0" err="1" smtClean="0"/>
                <a:t>min</a:t>
              </a:r>
              <a:r>
                <a:rPr lang="en-US" dirty="0" smtClean="0"/>
                <a:t> </a:t>
              </a:r>
              <a:r>
                <a:rPr lang="en-US" dirty="0">
                  <a:sym typeface="Wingdings" pitchFamily="2" charset="2"/>
                </a:rPr>
                <a:t> </a:t>
              </a:r>
              <a:r>
                <a:rPr lang="en-US" dirty="0" smtClean="0">
                  <a:sym typeface="Wingdings" pitchFamily="2" charset="2"/>
                </a:rPr>
                <a:t>        </a:t>
              </a:r>
              <a:r>
                <a:rPr lang="en-US" dirty="0" err="1" smtClean="0">
                  <a:latin typeface="Symbol" pitchFamily="18" charset="2"/>
                  <a:sym typeface="Wingdings" pitchFamily="2" charset="2"/>
                </a:rPr>
                <a:t>d</a:t>
              </a:r>
              <a:r>
                <a:rPr lang="en-US" baseline="-25000" dirty="0" err="1" smtClean="0">
                  <a:sym typeface="Wingdings" pitchFamily="2" charset="2"/>
                </a:rPr>
                <a:t>max</a:t>
              </a:r>
              <a:r>
                <a:rPr lang="en-US" dirty="0" smtClean="0">
                  <a:sym typeface="Wingdings" pitchFamily="2" charset="2"/>
                </a:rPr>
                <a:t> = 1.23 and R=0.2 </a:t>
              </a:r>
            </a:p>
            <a:p>
              <a:pPr marL="285750" indent="-285750">
                <a:buFont typeface="Arial" pitchFamily="34" charset="0"/>
                <a:buChar char="•"/>
              </a:pPr>
              <a:endParaRPr lang="en-US" dirty="0" smtClean="0">
                <a:sym typeface="Wingdings" pitchFamily="2" charset="2"/>
              </a:endParaRP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dirty="0" smtClean="0"/>
                <a:t>Not very accurate in this case because:</a:t>
              </a:r>
            </a:p>
            <a:p>
              <a:pPr marL="742950" lvl="1" indent="-285750">
                <a:buFont typeface="Wingdings" pitchFamily="2" charset="2"/>
                <a:buChar char="§"/>
              </a:pPr>
              <a:r>
                <a:rPr lang="en-US" dirty="0" smtClean="0"/>
                <a:t>N = 1 </a:t>
              </a:r>
              <a:r>
                <a:rPr lang="en-US" dirty="0" smtClean="0">
                  <a:sym typeface="Wingdings" pitchFamily="2" charset="2"/>
                </a:rPr>
                <a:t> </a:t>
              </a:r>
              <a:r>
                <a:rPr lang="en-US" dirty="0" smtClean="0"/>
                <a:t>too small</a:t>
              </a:r>
            </a:p>
            <a:p>
              <a:pPr marL="742950" lvl="1" indent="-285750">
                <a:buFont typeface="Wingdings" pitchFamily="2" charset="2"/>
                <a:buChar char="§"/>
              </a:pPr>
              <a:r>
                <a:rPr lang="en-US" dirty="0" err="1" smtClean="0">
                  <a:latin typeface="Symbol" pitchFamily="18" charset="2"/>
                  <a:sym typeface="Wingdings" pitchFamily="2" charset="2"/>
                </a:rPr>
                <a:t>d</a:t>
              </a:r>
              <a:r>
                <a:rPr lang="en-US" baseline="-25000" dirty="0" err="1" smtClean="0">
                  <a:sym typeface="Wingdings" pitchFamily="2" charset="2"/>
                </a:rPr>
                <a:t>max</a:t>
              </a:r>
              <a:r>
                <a:rPr lang="en-US" baseline="-25000" dirty="0" smtClean="0">
                  <a:sym typeface="Wingdings" pitchFamily="2" charset="2"/>
                </a:rPr>
                <a:t> </a:t>
              </a:r>
              <a:r>
                <a:rPr lang="en-US" dirty="0" smtClean="0"/>
                <a:t>might have varied during fill 3405 </a:t>
              </a:r>
              <a:r>
                <a:rPr lang="en-US" dirty="0" smtClean="0">
                  <a:sym typeface="Wingdings" pitchFamily="2" charset="2"/>
                </a:rPr>
                <a:t> difficult comparison</a:t>
              </a:r>
              <a:endParaRPr lang="en-GB" dirty="0" smtClean="0"/>
            </a:p>
            <a:p>
              <a:pPr marL="285750" indent="-285750">
                <a:buFont typeface="Arial" pitchFamily="34" charset="0"/>
                <a:buChar char="•"/>
              </a:pPr>
              <a:endParaRPr lang="en-US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dirty="0" smtClean="0"/>
                <a:t>But still in agreement with previous estimations</a:t>
              </a:r>
              <a:endParaRPr lang="en-US" dirty="0" smtClean="0"/>
            </a:p>
            <a:p>
              <a:pPr marL="285750" indent="-285750">
                <a:buFont typeface="Arial" pitchFamily="34" charset="0"/>
                <a:buChar char="•"/>
              </a:pPr>
              <a:endParaRPr lang="en-GB" dirty="0"/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>
              <a:off x="1635574" y="3629122"/>
              <a:ext cx="417521" cy="0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2544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308304" y="11833"/>
            <a:ext cx="1530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j-lt"/>
              </a:rPr>
              <a:t>Threshold</a:t>
            </a:r>
            <a:endParaRPr lang="en-US" sz="2400" b="1" dirty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27584" y="457201"/>
            <a:ext cx="8011616" cy="4464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751384" cy="727331"/>
          </a:xfrm>
          <a:prstGeom prst="rect">
            <a:avLst/>
          </a:prstGeom>
          <a:noFill/>
        </p:spPr>
      </p:pic>
      <p:sp>
        <p:nvSpPr>
          <p:cNvPr id="40" name="TextBox 39"/>
          <p:cNvSpPr txBox="1"/>
          <p:nvPr/>
        </p:nvSpPr>
        <p:spPr>
          <a:xfrm>
            <a:off x="0" y="6581001"/>
            <a:ext cx="2627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11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January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2013 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1988840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 revision of the threshold has become necessary (previous value given for injection energy was </a:t>
            </a:r>
            <a:r>
              <a:rPr lang="en-US" dirty="0" err="1" smtClean="0">
                <a:latin typeface="Symbol" pitchFamily="18" charset="2"/>
                <a:sym typeface="Wingdings" pitchFamily="2" charset="2"/>
              </a:rPr>
              <a:t>d</a:t>
            </a:r>
            <a:r>
              <a:rPr lang="en-US" baseline="-25000" dirty="0" err="1" smtClean="0">
                <a:sym typeface="Wingdings" pitchFamily="2" charset="2"/>
              </a:rPr>
              <a:t>max</a:t>
            </a:r>
            <a:r>
              <a:rPr lang="en-US" baseline="-25000" dirty="0" smtClean="0">
                <a:sym typeface="Wingdings" pitchFamily="2" charset="2"/>
              </a:rPr>
              <a:t> </a:t>
            </a:r>
            <a:r>
              <a:rPr lang="en-US" dirty="0" smtClean="0"/>
              <a:t>= 1.25)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 used 3 trains of 4 batches each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For R=0.2 the threshold at 450 </a:t>
            </a:r>
            <a:r>
              <a:rPr lang="en-US" dirty="0" err="1" smtClean="0"/>
              <a:t>GeV</a:t>
            </a:r>
            <a:r>
              <a:rPr lang="en-US" dirty="0" smtClean="0"/>
              <a:t> would be </a:t>
            </a:r>
            <a:r>
              <a:rPr lang="en-US" dirty="0" err="1" smtClean="0">
                <a:latin typeface="Symbol" pitchFamily="18" charset="2"/>
                <a:sym typeface="Wingdings" pitchFamily="2" charset="2"/>
              </a:rPr>
              <a:t>d</a:t>
            </a:r>
            <a:r>
              <a:rPr lang="en-US" baseline="-25000" dirty="0" err="1" smtClean="0">
                <a:sym typeface="Wingdings" pitchFamily="2" charset="2"/>
              </a:rPr>
              <a:t>max</a:t>
            </a:r>
            <a:r>
              <a:rPr lang="en-US" baseline="-25000" dirty="0" smtClean="0">
                <a:sym typeface="Wingdings" pitchFamily="2" charset="2"/>
              </a:rPr>
              <a:t> </a:t>
            </a:r>
            <a:r>
              <a:rPr lang="en-US" dirty="0" smtClean="0"/>
              <a:t>≈ 1.16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544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524328" y="-12021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j-lt"/>
              </a:rPr>
              <a:t>Summary</a:t>
            </a:r>
            <a:endParaRPr lang="en-US" sz="2400" b="1" dirty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27584" y="457201"/>
            <a:ext cx="8011616" cy="4464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751384" cy="727331"/>
          </a:xfrm>
          <a:prstGeom prst="rect">
            <a:avLst/>
          </a:prstGeom>
          <a:noFill/>
        </p:spPr>
      </p:pic>
      <p:sp>
        <p:nvSpPr>
          <p:cNvPr id="40" name="TextBox 39"/>
          <p:cNvSpPr txBox="1"/>
          <p:nvPr/>
        </p:nvSpPr>
        <p:spPr>
          <a:xfrm>
            <a:off x="0" y="6581001"/>
            <a:ext cx="2627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11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January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2013 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6355" y="1463873"/>
            <a:ext cx="838730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scrubbing effect is clearly visible through the reduction of the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P along the different fills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Several fills at injection energy have been used to infer beam chamber properties in straight sections (where pressure gauges are located)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Analysis is still on going but a clear reduction of can be observed (from ~1.3 to ~1.23)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Different methods point out to a similar solution at the end of the fills at injection energy (</a:t>
            </a:r>
            <a:r>
              <a:rPr lang="en-US" dirty="0" err="1" smtClean="0">
                <a:latin typeface="Symbol" pitchFamily="18" charset="2"/>
                <a:sym typeface="Wingdings" pitchFamily="2" charset="2"/>
              </a:rPr>
              <a:t>d</a:t>
            </a:r>
            <a:r>
              <a:rPr lang="en-US" baseline="-25000" dirty="0" err="1" smtClean="0">
                <a:sym typeface="Wingdings" pitchFamily="2" charset="2"/>
              </a:rPr>
              <a:t>max</a:t>
            </a:r>
            <a:r>
              <a:rPr lang="en-US" dirty="0" smtClean="0">
                <a:sym typeface="Wingdings" pitchFamily="2" charset="2"/>
              </a:rPr>
              <a:t> ≈ 1.23 and R ≈ 0.2 </a:t>
            </a:r>
            <a:r>
              <a:rPr lang="en-US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The threshold at injection energy for these locations has been calculated: </a:t>
            </a:r>
          </a:p>
          <a:p>
            <a:pPr algn="ctr"/>
            <a:r>
              <a:rPr lang="en-US" dirty="0" err="1" smtClean="0">
                <a:latin typeface="Symbol" pitchFamily="18" charset="2"/>
                <a:sym typeface="Wingdings" pitchFamily="2" charset="2"/>
              </a:rPr>
              <a:t>d</a:t>
            </a:r>
            <a:r>
              <a:rPr lang="en-US" baseline="-25000" dirty="0" err="1" smtClean="0">
                <a:sym typeface="Wingdings" pitchFamily="2" charset="2"/>
              </a:rPr>
              <a:t>max</a:t>
            </a:r>
            <a:r>
              <a:rPr lang="en-US" dirty="0" smtClean="0">
                <a:sym typeface="Wingdings" pitchFamily="2" charset="2"/>
              </a:rPr>
              <a:t> ≈ 1.16 with R ≈ 0.2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544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35496" y="548680"/>
            <a:ext cx="9144000" cy="3128392"/>
            <a:chOff x="35496" y="548680"/>
            <a:chExt cx="9144000" cy="3128392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96" y="548680"/>
              <a:ext cx="9144000" cy="3128392"/>
            </a:xfrm>
            <a:prstGeom prst="rect">
              <a:avLst/>
            </a:prstGeom>
          </p:spPr>
        </p:pic>
        <p:grpSp>
          <p:nvGrpSpPr>
            <p:cNvPr id="35" name="Group 34"/>
            <p:cNvGrpSpPr/>
            <p:nvPr/>
          </p:nvGrpSpPr>
          <p:grpSpPr>
            <a:xfrm>
              <a:off x="1259632" y="836712"/>
              <a:ext cx="1296144" cy="276999"/>
              <a:chOff x="1331640" y="836712"/>
              <a:chExt cx="1296144" cy="276999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1331640" y="836712"/>
                <a:ext cx="93610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err="1" smtClean="0"/>
                  <a:t>N</a:t>
                </a:r>
                <a:r>
                  <a:rPr lang="en-US" sz="1200" baseline="-25000" dirty="0" err="1" smtClean="0"/>
                  <a:t>b</a:t>
                </a:r>
                <a:r>
                  <a:rPr lang="en-US" sz="1200" dirty="0" smtClean="0"/>
                  <a:t> (Beam 1)</a:t>
                </a:r>
                <a:endParaRPr lang="en-GB" sz="1200" dirty="0"/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>
                <a:off x="2267744" y="975211"/>
                <a:ext cx="36004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TextBox 36"/>
            <p:cNvSpPr txBox="1"/>
            <p:nvPr/>
          </p:nvSpPr>
          <p:spPr>
            <a:xfrm rot="16200000">
              <a:off x="-319898" y="1640060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N</a:t>
              </a:r>
              <a:r>
                <a:rPr lang="en-US" baseline="-25000" dirty="0" err="1" smtClean="0"/>
                <a:t>b</a:t>
              </a:r>
              <a:r>
                <a:rPr lang="en-US" dirty="0" smtClean="0"/>
                <a:t> (∙10</a:t>
              </a:r>
              <a:r>
                <a:rPr lang="en-US" baseline="30000" dirty="0" smtClean="0"/>
                <a:t>14</a:t>
              </a:r>
              <a:r>
                <a:rPr lang="en-US" dirty="0" smtClean="0"/>
                <a:t> p</a:t>
              </a:r>
              <a:r>
                <a:rPr lang="en-US" baseline="30000" dirty="0" smtClean="0"/>
                <a:t>+</a:t>
              </a:r>
              <a:r>
                <a:rPr lang="en-US" dirty="0" smtClean="0"/>
                <a:t>)</a:t>
              </a:r>
              <a:endParaRPr lang="en-GB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452320" y="-12021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Overview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27584" y="457201"/>
            <a:ext cx="8011616" cy="4464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Octavio\CERN\cern_logo_whit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8882"/>
            <a:ext cx="751384" cy="727331"/>
          </a:xfrm>
          <a:prstGeom prst="rect">
            <a:avLst/>
          </a:prstGeom>
          <a:noFill/>
        </p:spPr>
      </p:pic>
      <p:sp>
        <p:nvSpPr>
          <p:cNvPr id="36" name="TextBox 35"/>
          <p:cNvSpPr txBox="1"/>
          <p:nvPr/>
        </p:nvSpPr>
        <p:spPr>
          <a:xfrm>
            <a:off x="4095475" y="6453336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Time (hours)</a:t>
            </a:r>
            <a:endParaRPr lang="en-GB" sz="1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0" y="6581001"/>
            <a:ext cx="2627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11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January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2013 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36512" y="3540968"/>
            <a:ext cx="9144000" cy="3200400"/>
            <a:chOff x="36512" y="3540968"/>
            <a:chExt cx="9144000" cy="3200400"/>
          </a:xfrm>
        </p:grpSpPr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512" y="3540968"/>
              <a:ext cx="9144000" cy="3200400"/>
            </a:xfrm>
            <a:prstGeom prst="rect">
              <a:avLst/>
            </a:prstGeom>
          </p:spPr>
        </p:pic>
        <p:sp>
          <p:nvSpPr>
            <p:cNvPr id="42" name="TextBox 41"/>
            <p:cNvSpPr txBox="1"/>
            <p:nvPr/>
          </p:nvSpPr>
          <p:spPr>
            <a:xfrm rot="16200000">
              <a:off x="-391906" y="4792506"/>
              <a:ext cx="15121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 (∙10</a:t>
              </a:r>
              <a:r>
                <a:rPr lang="en-US" baseline="30000" dirty="0" smtClean="0"/>
                <a:t>-8</a:t>
              </a:r>
              <a:r>
                <a:rPr lang="en-US" dirty="0" smtClean="0"/>
                <a:t> mbar)</a:t>
              </a:r>
              <a:endParaRPr lang="en-GB" dirty="0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6948264" y="3789040"/>
              <a:ext cx="1440160" cy="461665"/>
              <a:chOff x="6084168" y="4005064"/>
              <a:chExt cx="1440160" cy="461665"/>
            </a:xfrm>
          </p:grpSpPr>
          <p:sp>
            <p:nvSpPr>
              <p:cNvPr id="43" name="TextBox 42"/>
              <p:cNvSpPr txBox="1"/>
              <p:nvPr/>
            </p:nvSpPr>
            <p:spPr>
              <a:xfrm>
                <a:off x="6084168" y="4005064"/>
                <a:ext cx="10801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VGI.454.4R7.B</a:t>
                </a:r>
              </a:p>
              <a:p>
                <a:pPr algn="ctr"/>
                <a:r>
                  <a:rPr lang="en-GB" sz="1200" dirty="0" smtClean="0"/>
                  <a:t>VGI.99.4L3.B</a:t>
                </a:r>
                <a:endParaRPr lang="en-GB" sz="1200" dirty="0"/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>
                <a:off x="7164288" y="4149080"/>
                <a:ext cx="360040" cy="0"/>
              </a:xfrm>
              <a:prstGeom prst="line">
                <a:avLst/>
              </a:prstGeom>
              <a:ln>
                <a:solidFill>
                  <a:srgbClr val="29F32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7164288" y="4330881"/>
                <a:ext cx="360040" cy="0"/>
              </a:xfrm>
              <a:prstGeom prst="line">
                <a:avLst/>
              </a:prstGeom>
              <a:ln>
                <a:solidFill>
                  <a:srgbClr val="2604F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47974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35496" y="548680"/>
            <a:ext cx="9144000" cy="3128392"/>
            <a:chOff x="35496" y="548680"/>
            <a:chExt cx="9144000" cy="3128392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96" y="548680"/>
              <a:ext cx="9144000" cy="3128392"/>
            </a:xfrm>
            <a:prstGeom prst="rect">
              <a:avLst/>
            </a:prstGeom>
          </p:spPr>
        </p:pic>
        <p:grpSp>
          <p:nvGrpSpPr>
            <p:cNvPr id="35" name="Group 34"/>
            <p:cNvGrpSpPr/>
            <p:nvPr/>
          </p:nvGrpSpPr>
          <p:grpSpPr>
            <a:xfrm>
              <a:off x="1259632" y="836712"/>
              <a:ext cx="1296144" cy="276999"/>
              <a:chOff x="1331640" y="836712"/>
              <a:chExt cx="1296144" cy="276999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1331640" y="836712"/>
                <a:ext cx="93610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err="1" smtClean="0"/>
                  <a:t>N</a:t>
                </a:r>
                <a:r>
                  <a:rPr lang="en-US" sz="1200" baseline="-25000" dirty="0" err="1" smtClean="0"/>
                  <a:t>b</a:t>
                </a:r>
                <a:r>
                  <a:rPr lang="en-US" sz="1200" dirty="0" smtClean="0"/>
                  <a:t> (Beam 1)</a:t>
                </a:r>
                <a:endParaRPr lang="en-GB" sz="1200" dirty="0"/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>
                <a:off x="2267744" y="975211"/>
                <a:ext cx="36004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TextBox 36"/>
            <p:cNvSpPr txBox="1"/>
            <p:nvPr/>
          </p:nvSpPr>
          <p:spPr>
            <a:xfrm rot="16200000">
              <a:off x="-319898" y="1640060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N</a:t>
              </a:r>
              <a:r>
                <a:rPr lang="en-US" baseline="-25000" dirty="0" err="1" smtClean="0"/>
                <a:t>b</a:t>
              </a:r>
              <a:r>
                <a:rPr lang="en-US" dirty="0" smtClean="0"/>
                <a:t> (∙10</a:t>
              </a:r>
              <a:r>
                <a:rPr lang="en-US" baseline="30000" dirty="0" smtClean="0"/>
                <a:t>14</a:t>
              </a:r>
              <a:r>
                <a:rPr lang="en-US" dirty="0" smtClean="0"/>
                <a:t> p</a:t>
              </a:r>
              <a:r>
                <a:rPr lang="en-US" baseline="30000" dirty="0" smtClean="0"/>
                <a:t>+</a:t>
              </a:r>
              <a:r>
                <a:rPr lang="en-US" dirty="0" smtClean="0"/>
                <a:t>)</a:t>
              </a:r>
              <a:endParaRPr lang="en-GB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452320" y="-12021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Overview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27584" y="457201"/>
            <a:ext cx="8011616" cy="4464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Octavio\CERN\cern_logo_whit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8882"/>
            <a:ext cx="751384" cy="727331"/>
          </a:xfrm>
          <a:prstGeom prst="rect">
            <a:avLst/>
          </a:prstGeom>
          <a:noFill/>
        </p:spPr>
      </p:pic>
      <p:sp>
        <p:nvSpPr>
          <p:cNvPr id="36" name="TextBox 35"/>
          <p:cNvSpPr txBox="1"/>
          <p:nvPr/>
        </p:nvSpPr>
        <p:spPr>
          <a:xfrm>
            <a:off x="4095475" y="6453336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Time (hours)</a:t>
            </a:r>
            <a:endParaRPr lang="en-GB" sz="1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0" y="6581001"/>
            <a:ext cx="2627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11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January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2013 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2" y="3540968"/>
            <a:ext cx="9144000" cy="3178532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6948264" y="3789040"/>
            <a:ext cx="1440160" cy="461665"/>
            <a:chOff x="6084168" y="4005064"/>
            <a:chExt cx="1440160" cy="461665"/>
          </a:xfrm>
        </p:grpSpPr>
        <p:sp>
          <p:nvSpPr>
            <p:cNvPr id="16" name="TextBox 15"/>
            <p:cNvSpPr txBox="1"/>
            <p:nvPr/>
          </p:nvSpPr>
          <p:spPr>
            <a:xfrm>
              <a:off x="6084168" y="4005064"/>
              <a:ext cx="10801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VGI.454.4R7.B</a:t>
              </a:r>
            </a:p>
            <a:p>
              <a:pPr algn="ctr"/>
              <a:r>
                <a:rPr lang="en-GB" sz="1200" dirty="0" smtClean="0"/>
                <a:t>VGI.99.4L3.B</a:t>
              </a:r>
              <a:endParaRPr lang="en-GB" sz="1200" dirty="0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7164288" y="4149080"/>
              <a:ext cx="360040" cy="0"/>
            </a:xfrm>
            <a:prstGeom prst="line">
              <a:avLst/>
            </a:prstGeom>
            <a:ln>
              <a:solidFill>
                <a:srgbClr val="29F3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164288" y="4330881"/>
              <a:ext cx="360040" cy="0"/>
            </a:xfrm>
            <a:prstGeom prst="line">
              <a:avLst/>
            </a:prstGeom>
            <a:ln>
              <a:solidFill>
                <a:srgbClr val="2604F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 rot="16200000">
            <a:off x="-905254" y="457648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Norm. P (∙10</a:t>
            </a:r>
            <a:r>
              <a:rPr lang="en-US" baseline="30000" dirty="0" smtClean="0"/>
              <a:t>-22</a:t>
            </a:r>
            <a:r>
              <a:rPr lang="en-US" dirty="0" smtClean="0"/>
              <a:t> mbar/p</a:t>
            </a:r>
            <a:r>
              <a:rPr lang="en-US" baseline="30000" dirty="0" smtClean="0"/>
              <a:t>+</a:t>
            </a:r>
            <a:r>
              <a:rPr lang="en-US" dirty="0" smtClean="0"/>
              <a:t>)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4833392" y="620688"/>
            <a:ext cx="4347120" cy="2952328"/>
            <a:chOff x="4833392" y="620688"/>
            <a:chExt cx="4347120" cy="2952328"/>
          </a:xfrm>
        </p:grpSpPr>
        <p:sp>
          <p:nvSpPr>
            <p:cNvPr id="20" name="TextBox 19"/>
            <p:cNvSpPr txBox="1"/>
            <p:nvPr/>
          </p:nvSpPr>
          <p:spPr>
            <a:xfrm rot="20944633">
              <a:off x="4853831" y="2222687"/>
              <a:ext cx="9627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Fill 3396</a:t>
              </a:r>
              <a:endParaRPr lang="en-GB" sz="1400" dirty="0"/>
            </a:p>
          </p:txBody>
        </p:sp>
        <p:sp>
          <p:nvSpPr>
            <p:cNvPr id="21" name="TextBox 20"/>
            <p:cNvSpPr txBox="1"/>
            <p:nvPr/>
          </p:nvSpPr>
          <p:spPr>
            <a:xfrm rot="20191231">
              <a:off x="5673576" y="1603707"/>
              <a:ext cx="9627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Fill 3397</a:t>
              </a:r>
              <a:endParaRPr lang="en-GB" sz="1400" dirty="0"/>
            </a:p>
          </p:txBody>
        </p:sp>
        <p:sp>
          <p:nvSpPr>
            <p:cNvPr id="22" name="TextBox 21"/>
            <p:cNvSpPr txBox="1"/>
            <p:nvPr/>
          </p:nvSpPr>
          <p:spPr>
            <a:xfrm rot="20155025">
              <a:off x="6361275" y="1143218"/>
              <a:ext cx="9627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Fill 3398</a:t>
              </a:r>
              <a:endParaRPr lang="en-GB" sz="1400" dirty="0"/>
            </a:p>
          </p:txBody>
        </p:sp>
        <p:sp>
          <p:nvSpPr>
            <p:cNvPr id="23" name="TextBox 22"/>
            <p:cNvSpPr txBox="1"/>
            <p:nvPr/>
          </p:nvSpPr>
          <p:spPr>
            <a:xfrm rot="19724305">
              <a:off x="7086102" y="1197321"/>
              <a:ext cx="9627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Fill 3405</a:t>
              </a:r>
              <a:endParaRPr lang="en-GB" sz="1400" dirty="0"/>
            </a:p>
          </p:txBody>
        </p:sp>
        <p:sp>
          <p:nvSpPr>
            <p:cNvPr id="24" name="TextBox 23"/>
            <p:cNvSpPr txBox="1"/>
            <p:nvPr/>
          </p:nvSpPr>
          <p:spPr>
            <a:xfrm rot="18735746">
              <a:off x="7446980" y="2222688"/>
              <a:ext cx="9627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Fill 3406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 rot="19289172">
              <a:off x="7907052" y="1270772"/>
              <a:ext cx="9627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Fill 3407</a:t>
              </a:r>
              <a:endParaRPr lang="en-GB" sz="1400" dirty="0"/>
            </a:p>
          </p:txBody>
        </p:sp>
        <p:sp>
          <p:nvSpPr>
            <p:cNvPr id="3" name="Oval 2"/>
            <p:cNvSpPr/>
            <p:nvPr/>
          </p:nvSpPr>
          <p:spPr>
            <a:xfrm>
              <a:off x="4833392" y="620688"/>
              <a:ext cx="4347120" cy="295232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14108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452320" y="-12021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Overview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27584" y="457201"/>
            <a:ext cx="8011616" cy="4464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751384" cy="727331"/>
          </a:xfrm>
          <a:prstGeom prst="rect">
            <a:avLst/>
          </a:prstGeom>
          <a:noFill/>
        </p:spPr>
      </p:pic>
      <p:sp>
        <p:nvSpPr>
          <p:cNvPr id="40" name="TextBox 39"/>
          <p:cNvSpPr txBox="1"/>
          <p:nvPr/>
        </p:nvSpPr>
        <p:spPr>
          <a:xfrm>
            <a:off x="0" y="6581001"/>
            <a:ext cx="2627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11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January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2013 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692696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No dedicated fills for straight sections benchmarking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Instable beams </a:t>
            </a:r>
            <a:r>
              <a:rPr lang="en-US" dirty="0" smtClean="0">
                <a:sym typeface="Wingdings" pitchFamily="2" charset="2"/>
              </a:rPr>
              <a:t> Losses  No stable pressure  Some needed considerations:</a:t>
            </a:r>
            <a:endParaRPr lang="en-US" dirty="0">
              <a:sym typeface="Wingdings" pitchFamily="2" charset="2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79512" y="1412776"/>
            <a:ext cx="4305373" cy="2952328"/>
            <a:chOff x="179512" y="1412776"/>
            <a:chExt cx="4305373" cy="2952328"/>
          </a:xfrm>
        </p:grpSpPr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9512" y="1412776"/>
              <a:ext cx="4305373" cy="2952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9" name="TextBox 18"/>
            <p:cNvSpPr txBox="1"/>
            <p:nvPr/>
          </p:nvSpPr>
          <p:spPr>
            <a:xfrm>
              <a:off x="755576" y="1844824"/>
              <a:ext cx="12961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</a:rPr>
                <a:t>10 </a:t>
              </a:r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</a:rPr>
                <a:t>April 2011</a:t>
              </a:r>
              <a:endParaRPr lang="en-GB" sz="1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398187" y="3388427"/>
            <a:ext cx="4441013" cy="3064909"/>
            <a:chOff x="4398187" y="3388427"/>
            <a:chExt cx="4441013" cy="3064909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398187" y="3388427"/>
              <a:ext cx="4441013" cy="3064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0" name="TextBox 19"/>
            <p:cNvSpPr txBox="1"/>
            <p:nvPr/>
          </p:nvSpPr>
          <p:spPr>
            <a:xfrm>
              <a:off x="5004048" y="3861048"/>
              <a:ext cx="11521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</a:rPr>
                <a:t>19 </a:t>
              </a:r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</a:rPr>
                <a:t>May 2011</a:t>
              </a:r>
              <a:endParaRPr lang="en-GB" sz="1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108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010635"/>
            <a:ext cx="8856984" cy="458671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52320" y="-12021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Overview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27584" y="457201"/>
            <a:ext cx="8011616" cy="4464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Octavio\CERN\cern_logo_whit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8882"/>
            <a:ext cx="751384" cy="727331"/>
          </a:xfrm>
          <a:prstGeom prst="rect">
            <a:avLst/>
          </a:prstGeom>
          <a:noFill/>
        </p:spPr>
      </p:pic>
      <p:sp>
        <p:nvSpPr>
          <p:cNvPr id="40" name="TextBox 39"/>
          <p:cNvSpPr txBox="1"/>
          <p:nvPr/>
        </p:nvSpPr>
        <p:spPr>
          <a:xfrm>
            <a:off x="0" y="6581001"/>
            <a:ext cx="2627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11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January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2013 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692696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No dedicated fills for straight sections benchmarking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Instable beams </a:t>
            </a:r>
            <a:r>
              <a:rPr lang="en-US" dirty="0" smtClean="0">
                <a:sym typeface="Wingdings" pitchFamily="2" charset="2"/>
              </a:rPr>
              <a:t> Losses  No stable pressure  Some needed considerations:</a:t>
            </a:r>
            <a:endParaRPr lang="en-US" dirty="0">
              <a:sym typeface="Wingdings" pitchFamily="2" charset="2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1713142" y="2636912"/>
            <a:ext cx="1781578" cy="2039206"/>
            <a:chOff x="1713142" y="2636912"/>
            <a:chExt cx="1781578" cy="2039206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1763688" y="3884030"/>
              <a:ext cx="0" cy="792088"/>
            </a:xfrm>
            <a:prstGeom prst="straightConnector1">
              <a:avLst/>
            </a:prstGeom>
            <a:ln w="19050">
              <a:solidFill>
                <a:srgbClr val="29F32E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2273627" y="3356992"/>
              <a:ext cx="0" cy="900100"/>
            </a:xfrm>
            <a:prstGeom prst="straightConnector1">
              <a:avLst/>
            </a:prstGeom>
            <a:ln w="19050">
              <a:solidFill>
                <a:srgbClr val="29F32E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2555776" y="2780928"/>
              <a:ext cx="0" cy="792088"/>
            </a:xfrm>
            <a:prstGeom prst="straightConnector1">
              <a:avLst/>
            </a:prstGeom>
            <a:ln w="19050">
              <a:solidFill>
                <a:srgbClr val="29F32E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2987824" y="2636912"/>
              <a:ext cx="0" cy="792088"/>
            </a:xfrm>
            <a:prstGeom prst="straightConnector1">
              <a:avLst/>
            </a:prstGeom>
            <a:ln w="19050">
              <a:solidFill>
                <a:srgbClr val="29F32E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713142" y="4249141"/>
              <a:ext cx="5789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29F32E"/>
                  </a:solidFill>
                  <a:latin typeface="Symbol" pitchFamily="18" charset="2"/>
                </a:rPr>
                <a:t>D</a:t>
              </a:r>
              <a:r>
                <a:rPr lang="en-US" b="1" dirty="0" smtClean="0">
                  <a:solidFill>
                    <a:srgbClr val="29F32E"/>
                  </a:solidFill>
                </a:rPr>
                <a:t>P</a:t>
              </a:r>
              <a:r>
                <a:rPr lang="en-US" b="1" baseline="-25000" dirty="0" smtClean="0">
                  <a:solidFill>
                    <a:srgbClr val="29F32E"/>
                  </a:solidFill>
                </a:rPr>
                <a:t>1</a:t>
              </a:r>
              <a:endParaRPr lang="en-GB" b="1" baseline="-25000" dirty="0">
                <a:solidFill>
                  <a:srgbClr val="29F32E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267744" y="3699364"/>
              <a:ext cx="5789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29F32E"/>
                  </a:solidFill>
                  <a:latin typeface="Symbol" pitchFamily="18" charset="2"/>
                </a:rPr>
                <a:t>D</a:t>
              </a:r>
              <a:r>
                <a:rPr lang="en-US" b="1" dirty="0" smtClean="0">
                  <a:solidFill>
                    <a:srgbClr val="29F32E"/>
                  </a:solidFill>
                </a:rPr>
                <a:t>P</a:t>
              </a:r>
              <a:r>
                <a:rPr lang="en-US" b="1" baseline="-25000" dirty="0">
                  <a:solidFill>
                    <a:srgbClr val="29F32E"/>
                  </a:solidFill>
                </a:rPr>
                <a:t>2</a:t>
              </a:r>
              <a:endParaRPr lang="en-GB" b="1" baseline="-25000" dirty="0">
                <a:solidFill>
                  <a:srgbClr val="29F32E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483768" y="3203684"/>
              <a:ext cx="5789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29F32E"/>
                  </a:solidFill>
                  <a:latin typeface="Symbol" pitchFamily="18" charset="2"/>
                </a:rPr>
                <a:t>D</a:t>
              </a:r>
              <a:r>
                <a:rPr lang="en-US" b="1" dirty="0" smtClean="0">
                  <a:solidFill>
                    <a:srgbClr val="29F32E"/>
                  </a:solidFill>
                </a:rPr>
                <a:t>P</a:t>
              </a:r>
              <a:r>
                <a:rPr lang="en-US" b="1" baseline="-25000" dirty="0">
                  <a:solidFill>
                    <a:srgbClr val="29F32E"/>
                  </a:solidFill>
                </a:rPr>
                <a:t>3</a:t>
              </a:r>
              <a:endParaRPr lang="en-GB" b="1" baseline="-25000" dirty="0">
                <a:solidFill>
                  <a:srgbClr val="29F32E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915816" y="3059668"/>
              <a:ext cx="5789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29F32E"/>
                  </a:solidFill>
                  <a:latin typeface="Symbol" pitchFamily="18" charset="2"/>
                </a:rPr>
                <a:t>D</a:t>
              </a:r>
              <a:r>
                <a:rPr lang="en-US" b="1" dirty="0" smtClean="0">
                  <a:solidFill>
                    <a:srgbClr val="29F32E"/>
                  </a:solidFill>
                </a:rPr>
                <a:t>P</a:t>
              </a:r>
              <a:r>
                <a:rPr lang="en-US" b="1" baseline="-25000" dirty="0">
                  <a:solidFill>
                    <a:srgbClr val="29F32E"/>
                  </a:solidFill>
                </a:rPr>
                <a:t>4</a:t>
              </a:r>
              <a:endParaRPr lang="en-GB" b="1" baseline="-25000" dirty="0">
                <a:solidFill>
                  <a:srgbClr val="29F32E"/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259632" y="1507766"/>
            <a:ext cx="1389937" cy="2376264"/>
            <a:chOff x="1259632" y="1507766"/>
            <a:chExt cx="1389937" cy="2376264"/>
          </a:xfrm>
        </p:grpSpPr>
        <p:sp>
          <p:nvSpPr>
            <p:cNvPr id="28" name="TextBox 27"/>
            <p:cNvSpPr txBox="1"/>
            <p:nvPr/>
          </p:nvSpPr>
          <p:spPr>
            <a:xfrm>
              <a:off x="1259632" y="3303320"/>
              <a:ext cx="6217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>
                  <a:solidFill>
                    <a:schemeClr val="accent6">
                      <a:lumMod val="75000"/>
                    </a:schemeClr>
                  </a:solidFill>
                  <a:latin typeface="Symbol" pitchFamily="18" charset="2"/>
                </a:rPr>
                <a:t>D</a:t>
              </a:r>
              <a:r>
                <a:rPr lang="en-US" b="1" dirty="0" err="1" smtClean="0">
                  <a:solidFill>
                    <a:schemeClr val="accent6">
                      <a:lumMod val="75000"/>
                    </a:schemeClr>
                  </a:solidFill>
                </a:rPr>
                <a:t>P</a:t>
              </a:r>
              <a:r>
                <a:rPr lang="en-US" b="1" baseline="-25000" dirty="0" err="1" smtClean="0">
                  <a:solidFill>
                    <a:schemeClr val="accent6">
                      <a:lumMod val="75000"/>
                    </a:schemeClr>
                  </a:solidFill>
                </a:rPr>
                <a:t>av</a:t>
              </a:r>
              <a:endParaRPr lang="en-GB" b="1" baseline="-250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1812572" y="3091942"/>
              <a:ext cx="0" cy="792088"/>
            </a:xfrm>
            <a:prstGeom prst="straightConnector1">
              <a:avLst/>
            </a:prstGeom>
            <a:ln w="19050">
              <a:solidFill>
                <a:schemeClr val="accent6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2298481" y="2299854"/>
              <a:ext cx="0" cy="792088"/>
            </a:xfrm>
            <a:prstGeom prst="straightConnector1">
              <a:avLst/>
            </a:prstGeom>
            <a:ln w="19050">
              <a:solidFill>
                <a:schemeClr val="accent6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2555776" y="1507766"/>
              <a:ext cx="0" cy="792088"/>
            </a:xfrm>
            <a:prstGeom prst="straightConnector1">
              <a:avLst/>
            </a:prstGeom>
            <a:ln w="19050">
              <a:solidFill>
                <a:schemeClr val="accent6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763688" y="3091942"/>
              <a:ext cx="576064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195736" y="2284161"/>
              <a:ext cx="432048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1744660" y="2596262"/>
              <a:ext cx="6217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>
                  <a:solidFill>
                    <a:schemeClr val="accent6">
                      <a:lumMod val="75000"/>
                    </a:schemeClr>
                  </a:solidFill>
                  <a:latin typeface="Symbol" pitchFamily="18" charset="2"/>
                </a:rPr>
                <a:t>D</a:t>
              </a:r>
              <a:r>
                <a:rPr lang="en-US" b="1" dirty="0" err="1" smtClean="0">
                  <a:solidFill>
                    <a:schemeClr val="accent6">
                      <a:lumMod val="75000"/>
                    </a:schemeClr>
                  </a:solidFill>
                </a:rPr>
                <a:t>P</a:t>
              </a:r>
              <a:r>
                <a:rPr lang="en-US" b="1" baseline="-25000" dirty="0" err="1" smtClean="0">
                  <a:solidFill>
                    <a:schemeClr val="accent6">
                      <a:lumMod val="75000"/>
                    </a:schemeClr>
                  </a:solidFill>
                </a:rPr>
                <a:t>av</a:t>
              </a:r>
              <a:endParaRPr lang="en-GB" b="1" baseline="-250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027867" y="1628800"/>
              <a:ext cx="6217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>
                  <a:solidFill>
                    <a:schemeClr val="accent6">
                      <a:lumMod val="75000"/>
                    </a:schemeClr>
                  </a:solidFill>
                  <a:latin typeface="Symbol" pitchFamily="18" charset="2"/>
                </a:rPr>
                <a:t>D</a:t>
              </a:r>
              <a:r>
                <a:rPr lang="en-US" b="1" dirty="0" err="1" smtClean="0">
                  <a:solidFill>
                    <a:schemeClr val="accent6">
                      <a:lumMod val="75000"/>
                    </a:schemeClr>
                  </a:solidFill>
                </a:rPr>
                <a:t>P</a:t>
              </a:r>
              <a:r>
                <a:rPr lang="en-US" b="1" baseline="-25000" dirty="0" err="1" smtClean="0">
                  <a:solidFill>
                    <a:schemeClr val="accent6">
                      <a:lumMod val="75000"/>
                    </a:schemeClr>
                  </a:solidFill>
                </a:rPr>
                <a:t>av</a:t>
              </a:r>
              <a:endParaRPr lang="en-GB" b="1" baseline="-250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674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948264" y="-12021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tx2"/>
                </a:solidFill>
                <a:latin typeface="Symbol" pitchFamily="18" charset="2"/>
              </a:rPr>
              <a:t>d</a:t>
            </a:r>
            <a:r>
              <a:rPr lang="en-US" sz="2400" b="1" baseline="-25000" dirty="0" err="1" smtClean="0">
                <a:solidFill>
                  <a:schemeClr val="tx2"/>
                </a:solidFill>
                <a:latin typeface="Calibri" pitchFamily="34" charset="0"/>
              </a:rPr>
              <a:t>max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 evolution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27584" y="457201"/>
            <a:ext cx="8011616" cy="4464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751384" cy="727331"/>
          </a:xfrm>
          <a:prstGeom prst="rect">
            <a:avLst/>
          </a:prstGeom>
          <a:noFill/>
        </p:spPr>
      </p:pic>
      <p:sp>
        <p:nvSpPr>
          <p:cNvPr id="40" name="TextBox 39"/>
          <p:cNvSpPr txBox="1"/>
          <p:nvPr/>
        </p:nvSpPr>
        <p:spPr>
          <a:xfrm>
            <a:off x="0" y="6581001"/>
            <a:ext cx="2627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11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January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2013 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91880" y="54868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Fill 3396 ≈ Fill 3397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2562313" y="1361165"/>
            <a:ext cx="4189506" cy="411651"/>
            <a:chOff x="3080548" y="564582"/>
            <a:chExt cx="4189506" cy="411651"/>
          </a:xfrm>
        </p:grpSpPr>
        <p:grpSp>
          <p:nvGrpSpPr>
            <p:cNvPr id="4" name="Group 3"/>
            <p:cNvGrpSpPr/>
            <p:nvPr/>
          </p:nvGrpSpPr>
          <p:grpSpPr>
            <a:xfrm>
              <a:off x="3080548" y="616193"/>
              <a:ext cx="3676221" cy="360040"/>
              <a:chOff x="433156" y="1916832"/>
              <a:chExt cx="3676221" cy="720080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433156" y="1916832"/>
                <a:ext cx="617497" cy="720080"/>
                <a:chOff x="433156" y="1916832"/>
                <a:chExt cx="617497" cy="720080"/>
              </a:xfrm>
            </p:grpSpPr>
            <p:sp>
              <p:nvSpPr>
                <p:cNvPr id="28" name="Rectangle 27"/>
                <p:cNvSpPr/>
                <p:nvPr/>
              </p:nvSpPr>
              <p:spPr>
                <a:xfrm>
                  <a:off x="605725" y="1916832"/>
                  <a:ext cx="86285" cy="720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778294" y="1916832"/>
                  <a:ext cx="86285" cy="720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433156" y="1916832"/>
                  <a:ext cx="86285" cy="720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963649" y="1916832"/>
                  <a:ext cx="87004" cy="720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" name="Group 31"/>
              <p:cNvGrpSpPr/>
              <p:nvPr/>
            </p:nvGrpSpPr>
            <p:grpSpPr>
              <a:xfrm>
                <a:off x="1454939" y="1916832"/>
                <a:ext cx="617497" cy="720080"/>
                <a:chOff x="433156" y="1916832"/>
                <a:chExt cx="617497" cy="720080"/>
              </a:xfrm>
            </p:grpSpPr>
            <p:sp>
              <p:nvSpPr>
                <p:cNvPr id="33" name="Rectangle 32"/>
                <p:cNvSpPr/>
                <p:nvPr/>
              </p:nvSpPr>
              <p:spPr>
                <a:xfrm>
                  <a:off x="605725" y="1916832"/>
                  <a:ext cx="86285" cy="720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778294" y="1916832"/>
                  <a:ext cx="86285" cy="720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433156" y="1916832"/>
                  <a:ext cx="86285" cy="720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963649" y="1916832"/>
                  <a:ext cx="87004" cy="720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7" name="Group 36"/>
              <p:cNvGrpSpPr/>
              <p:nvPr/>
            </p:nvGrpSpPr>
            <p:grpSpPr>
              <a:xfrm>
                <a:off x="3491880" y="1916832"/>
                <a:ext cx="617497" cy="720080"/>
                <a:chOff x="433156" y="1916832"/>
                <a:chExt cx="617497" cy="72008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605725" y="1916832"/>
                  <a:ext cx="86285" cy="720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778294" y="1916832"/>
                  <a:ext cx="86285" cy="720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433156" y="1916832"/>
                  <a:ext cx="86285" cy="720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963649" y="1916832"/>
                  <a:ext cx="87004" cy="720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" name="Group 42"/>
              <p:cNvGrpSpPr/>
              <p:nvPr/>
            </p:nvGrpSpPr>
            <p:grpSpPr>
              <a:xfrm>
                <a:off x="2463051" y="1916832"/>
                <a:ext cx="617497" cy="720080"/>
                <a:chOff x="433156" y="1916832"/>
                <a:chExt cx="617497" cy="720080"/>
              </a:xfrm>
            </p:grpSpPr>
            <p:sp>
              <p:nvSpPr>
                <p:cNvPr id="44" name="Rectangle 43"/>
                <p:cNvSpPr/>
                <p:nvPr/>
              </p:nvSpPr>
              <p:spPr>
                <a:xfrm>
                  <a:off x="605725" y="1916832"/>
                  <a:ext cx="86285" cy="720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>
                  <a:off x="778294" y="1916832"/>
                  <a:ext cx="86285" cy="720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433156" y="1916832"/>
                  <a:ext cx="86285" cy="720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Rectangle 46"/>
                <p:cNvSpPr/>
                <p:nvPr/>
              </p:nvSpPr>
              <p:spPr>
                <a:xfrm>
                  <a:off x="963649" y="1916832"/>
                  <a:ext cx="87004" cy="720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" name="TextBox 4"/>
            <p:cNvSpPr txBox="1"/>
            <p:nvPr/>
          </p:nvSpPr>
          <p:spPr>
            <a:xfrm>
              <a:off x="6838006" y="56458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75000"/>
                    </a:schemeClr>
                  </a:solidFill>
                </a:rPr>
                <a:t>…</a:t>
              </a:r>
              <a:endParaRPr lang="en-GB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cxnSp>
        <p:nvCxnSpPr>
          <p:cNvPr id="48" name="Straight Arrow Connector 47"/>
          <p:cNvCxnSpPr/>
          <p:nvPr/>
        </p:nvCxnSpPr>
        <p:spPr>
          <a:xfrm>
            <a:off x="3179810" y="1844824"/>
            <a:ext cx="403776" cy="0"/>
          </a:xfrm>
          <a:prstGeom prst="straightConnector1">
            <a:avLst/>
          </a:prstGeom>
          <a:ln w="12700"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087849" y="1926227"/>
            <a:ext cx="6598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925 ns</a:t>
            </a:r>
            <a:endParaRPr lang="en-GB" sz="1200" dirty="0">
              <a:solidFill>
                <a:schemeClr val="tx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104971" y="973916"/>
            <a:ext cx="6598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250 </a:t>
            </a:r>
            <a:r>
              <a:rPr lang="en-US" sz="1200" dirty="0" smtClean="0">
                <a:solidFill>
                  <a:schemeClr val="tx2"/>
                </a:solidFill>
              </a:rPr>
              <a:t>ns</a:t>
            </a:r>
            <a:endParaRPr lang="en-GB" sz="1200" dirty="0">
              <a:solidFill>
                <a:schemeClr val="tx2"/>
              </a:solidFill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2950593" y="1112417"/>
            <a:ext cx="1139264" cy="2457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4009936" y="1236227"/>
            <a:ext cx="173121" cy="1384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4595230" y="1219684"/>
            <a:ext cx="255832" cy="1384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50" idx="3"/>
          </p:cNvCxnSpPr>
          <p:nvPr/>
        </p:nvCxnSpPr>
        <p:spPr>
          <a:xfrm flipH="1" flipV="1">
            <a:off x="4764777" y="1112416"/>
            <a:ext cx="942545" cy="2457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172950" y="1844823"/>
            <a:ext cx="403776" cy="0"/>
          </a:xfrm>
          <a:prstGeom prst="straightConnector1">
            <a:avLst/>
          </a:prstGeom>
          <a:ln w="12700"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080989" y="1926226"/>
            <a:ext cx="6598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925 ns</a:t>
            </a:r>
            <a:endParaRPr lang="en-GB" sz="1200" dirty="0">
              <a:solidFill>
                <a:schemeClr val="tx2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5214662" y="1844824"/>
            <a:ext cx="403776" cy="0"/>
          </a:xfrm>
          <a:prstGeom prst="straightConnector1">
            <a:avLst/>
          </a:prstGeom>
          <a:ln w="12700"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122701" y="1926227"/>
            <a:ext cx="6598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925 ns</a:t>
            </a:r>
            <a:endParaRPr lang="en-GB" sz="1200" dirty="0">
              <a:solidFill>
                <a:schemeClr val="tx2"/>
              </a:solidFill>
            </a:endParaRPr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128" y="2145716"/>
            <a:ext cx="6732240" cy="4712568"/>
          </a:xfrm>
          <a:prstGeom prst="rect">
            <a:avLst/>
          </a:prstGeom>
        </p:spPr>
      </p:pic>
      <p:cxnSp>
        <p:nvCxnSpPr>
          <p:cNvPr id="65" name="Straight Connector 64"/>
          <p:cNvCxnSpPr/>
          <p:nvPr/>
        </p:nvCxnSpPr>
        <p:spPr>
          <a:xfrm>
            <a:off x="2099426" y="5348016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3324011" y="5355967"/>
            <a:ext cx="0" cy="74528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 rot="21163614">
            <a:off x="3138839" y="3679469"/>
            <a:ext cx="1408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Coarse grid!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20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948264" y="-12021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tx2"/>
                </a:solidFill>
                <a:latin typeface="Symbol" pitchFamily="18" charset="2"/>
              </a:rPr>
              <a:t>d</a:t>
            </a:r>
            <a:r>
              <a:rPr lang="en-US" sz="2400" b="1" baseline="-25000" dirty="0" err="1" smtClean="0">
                <a:solidFill>
                  <a:schemeClr val="tx2"/>
                </a:solidFill>
                <a:latin typeface="Calibri" pitchFamily="34" charset="0"/>
              </a:rPr>
              <a:t>max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 evolution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27584" y="457201"/>
            <a:ext cx="8011616" cy="4464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751384" cy="727331"/>
          </a:xfrm>
          <a:prstGeom prst="rect">
            <a:avLst/>
          </a:prstGeom>
          <a:noFill/>
        </p:spPr>
      </p:pic>
      <p:sp>
        <p:nvSpPr>
          <p:cNvPr id="40" name="TextBox 39"/>
          <p:cNvSpPr txBox="1"/>
          <p:nvPr/>
        </p:nvSpPr>
        <p:spPr>
          <a:xfrm>
            <a:off x="0" y="6581001"/>
            <a:ext cx="2627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11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January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2013 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7232"/>
            <a:ext cx="9144000" cy="64008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1282088" y="4669038"/>
            <a:ext cx="74345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740157" y="4669038"/>
            <a:ext cx="0" cy="114417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172044" y="4669038"/>
            <a:ext cx="0" cy="113622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900202" y="4669038"/>
            <a:ext cx="0" cy="114417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21163614">
            <a:off x="2645497" y="2004486"/>
            <a:ext cx="1408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Coarse grid!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57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990" y="4355955"/>
            <a:ext cx="4644008" cy="23394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732240" y="-12021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j-lt"/>
              </a:rPr>
              <a:t>Further analysis</a:t>
            </a:r>
            <a:endParaRPr lang="en-US" sz="2400" b="1" dirty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27584" y="457201"/>
            <a:ext cx="8011616" cy="4464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Octavio\CERN\cern_logo_whit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8882"/>
            <a:ext cx="751384" cy="727331"/>
          </a:xfrm>
          <a:prstGeom prst="rect">
            <a:avLst/>
          </a:prstGeom>
          <a:noFill/>
        </p:spPr>
      </p:pic>
      <p:sp>
        <p:nvSpPr>
          <p:cNvPr id="40" name="TextBox 39"/>
          <p:cNvSpPr txBox="1"/>
          <p:nvPr/>
        </p:nvSpPr>
        <p:spPr>
          <a:xfrm>
            <a:off x="0" y="6581001"/>
            <a:ext cx="2627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11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January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2013 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1880" y="54868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Fill 3406 ≈ Fill 3407</a:t>
            </a: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2699792" y="973916"/>
            <a:ext cx="3908011" cy="1229310"/>
            <a:chOff x="2843808" y="973916"/>
            <a:chExt cx="3908011" cy="1229310"/>
          </a:xfrm>
        </p:grpSpPr>
        <p:grpSp>
          <p:nvGrpSpPr>
            <p:cNvPr id="7" name="Group 6"/>
            <p:cNvGrpSpPr/>
            <p:nvPr/>
          </p:nvGrpSpPr>
          <p:grpSpPr>
            <a:xfrm>
              <a:off x="2843808" y="1361165"/>
              <a:ext cx="3908011" cy="411651"/>
              <a:chOff x="3425686" y="564582"/>
              <a:chExt cx="3844368" cy="411651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3425686" y="616193"/>
                <a:ext cx="3331083" cy="360040"/>
                <a:chOff x="778294" y="1916832"/>
                <a:chExt cx="3331083" cy="720080"/>
              </a:xfrm>
            </p:grpSpPr>
            <p:grpSp>
              <p:nvGrpSpPr>
                <p:cNvPr id="11" name="Group 10"/>
                <p:cNvGrpSpPr/>
                <p:nvPr/>
              </p:nvGrpSpPr>
              <p:grpSpPr>
                <a:xfrm>
                  <a:off x="778294" y="1916832"/>
                  <a:ext cx="272359" cy="720080"/>
                  <a:chOff x="778294" y="1916832"/>
                  <a:chExt cx="272359" cy="720080"/>
                </a:xfrm>
              </p:grpSpPr>
              <p:sp>
                <p:nvSpPr>
                  <p:cNvPr id="30" name="Rectangle 29"/>
                  <p:cNvSpPr/>
                  <p:nvPr/>
                </p:nvSpPr>
                <p:spPr>
                  <a:xfrm>
                    <a:off x="778294" y="1916832"/>
                    <a:ext cx="86285" cy="72008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Rectangle 31"/>
                  <p:cNvSpPr/>
                  <p:nvPr/>
                </p:nvSpPr>
                <p:spPr>
                  <a:xfrm>
                    <a:off x="963649" y="1916832"/>
                    <a:ext cx="87004" cy="72008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4" name="Group 13"/>
                <p:cNvGrpSpPr/>
                <p:nvPr/>
              </p:nvGrpSpPr>
              <p:grpSpPr>
                <a:xfrm>
                  <a:off x="1454939" y="1916832"/>
                  <a:ext cx="617497" cy="720080"/>
                  <a:chOff x="433156" y="1916832"/>
                  <a:chExt cx="617497" cy="720080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605725" y="1916832"/>
                    <a:ext cx="86285" cy="72008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>
                  <a:xfrm>
                    <a:off x="778294" y="1916832"/>
                    <a:ext cx="86285" cy="72008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>
                  <a:xfrm>
                    <a:off x="433156" y="1916832"/>
                    <a:ext cx="86285" cy="72008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Rectangle 27"/>
                  <p:cNvSpPr/>
                  <p:nvPr/>
                </p:nvSpPr>
                <p:spPr>
                  <a:xfrm>
                    <a:off x="963649" y="1916832"/>
                    <a:ext cx="87004" cy="72008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5" name="Group 14"/>
                <p:cNvGrpSpPr/>
                <p:nvPr/>
              </p:nvGrpSpPr>
              <p:grpSpPr>
                <a:xfrm>
                  <a:off x="3491880" y="1916832"/>
                  <a:ext cx="617497" cy="720080"/>
                  <a:chOff x="433156" y="1916832"/>
                  <a:chExt cx="617497" cy="720080"/>
                </a:xfrm>
              </p:grpSpPr>
              <p:sp>
                <p:nvSpPr>
                  <p:cNvPr id="21" name="Rectangle 20"/>
                  <p:cNvSpPr/>
                  <p:nvPr/>
                </p:nvSpPr>
                <p:spPr>
                  <a:xfrm>
                    <a:off x="605725" y="1916832"/>
                    <a:ext cx="86285" cy="72008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Rectangle 21"/>
                  <p:cNvSpPr/>
                  <p:nvPr/>
                </p:nvSpPr>
                <p:spPr>
                  <a:xfrm>
                    <a:off x="778294" y="1916832"/>
                    <a:ext cx="86285" cy="72008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Rectangle 22"/>
                  <p:cNvSpPr/>
                  <p:nvPr/>
                </p:nvSpPr>
                <p:spPr>
                  <a:xfrm>
                    <a:off x="433156" y="1916832"/>
                    <a:ext cx="86285" cy="72008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Rectangle 23"/>
                  <p:cNvSpPr/>
                  <p:nvPr/>
                </p:nvSpPr>
                <p:spPr>
                  <a:xfrm>
                    <a:off x="963649" y="1916832"/>
                    <a:ext cx="87004" cy="72008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6" name="Group 15"/>
                <p:cNvGrpSpPr/>
                <p:nvPr/>
              </p:nvGrpSpPr>
              <p:grpSpPr>
                <a:xfrm>
                  <a:off x="2463051" y="1916832"/>
                  <a:ext cx="617497" cy="720080"/>
                  <a:chOff x="433156" y="1916832"/>
                  <a:chExt cx="617497" cy="720080"/>
                </a:xfrm>
              </p:grpSpPr>
              <p:sp>
                <p:nvSpPr>
                  <p:cNvPr id="17" name="Rectangle 16"/>
                  <p:cNvSpPr/>
                  <p:nvPr/>
                </p:nvSpPr>
                <p:spPr>
                  <a:xfrm>
                    <a:off x="605725" y="1916832"/>
                    <a:ext cx="86285" cy="72008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" name="Rectangle 17"/>
                  <p:cNvSpPr/>
                  <p:nvPr/>
                </p:nvSpPr>
                <p:spPr>
                  <a:xfrm>
                    <a:off x="778294" y="1916832"/>
                    <a:ext cx="86285" cy="72008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" name="Rectangle 18"/>
                  <p:cNvSpPr/>
                  <p:nvPr/>
                </p:nvSpPr>
                <p:spPr>
                  <a:xfrm>
                    <a:off x="433156" y="1916832"/>
                    <a:ext cx="86285" cy="72008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" name="Rectangle 19"/>
                  <p:cNvSpPr/>
                  <p:nvPr/>
                </p:nvSpPr>
                <p:spPr>
                  <a:xfrm>
                    <a:off x="963649" y="1916832"/>
                    <a:ext cx="87004" cy="72008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0" name="TextBox 9"/>
              <p:cNvSpPr txBox="1"/>
              <p:nvPr/>
            </p:nvSpPr>
            <p:spPr>
              <a:xfrm>
                <a:off x="6838006" y="564582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2">
                        <a:lumMod val="75000"/>
                      </a:schemeClr>
                    </a:solidFill>
                  </a:rPr>
                  <a:t>…</a:t>
                </a:r>
                <a:endParaRPr lang="en-GB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p:grpSp>
        <p:cxnSp>
          <p:nvCxnSpPr>
            <p:cNvPr id="33" name="Straight Arrow Connector 32"/>
            <p:cNvCxnSpPr/>
            <p:nvPr/>
          </p:nvCxnSpPr>
          <p:spPr>
            <a:xfrm>
              <a:off x="3124153" y="1844824"/>
              <a:ext cx="403776" cy="0"/>
            </a:xfrm>
            <a:prstGeom prst="straightConnector1">
              <a:avLst/>
            </a:prstGeom>
            <a:ln w="12700">
              <a:solidFill>
                <a:schemeClr val="tx2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3063996" y="1902374"/>
              <a:ext cx="6598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2"/>
                  </a:solidFill>
                </a:rPr>
                <a:t>925 ns</a:t>
              </a:r>
              <a:endParaRPr lang="en-GB" sz="1200" dirty="0">
                <a:solidFill>
                  <a:schemeClr val="tx2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104971" y="973916"/>
              <a:ext cx="6598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2"/>
                  </a:solidFill>
                </a:rPr>
                <a:t>250 </a:t>
              </a:r>
              <a:r>
                <a:rPr lang="en-US" sz="1200" dirty="0" smtClean="0">
                  <a:solidFill>
                    <a:schemeClr val="tx2"/>
                  </a:solidFill>
                </a:rPr>
                <a:t>ns</a:t>
              </a:r>
              <a:endParaRPr lang="en-GB" sz="1200" dirty="0">
                <a:solidFill>
                  <a:schemeClr val="tx2"/>
                </a:solidFill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V="1">
              <a:off x="2950593" y="1112417"/>
              <a:ext cx="1139264" cy="2457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4009936" y="1236227"/>
              <a:ext cx="173121" cy="13849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H="1" flipV="1">
              <a:off x="4595230" y="1219684"/>
              <a:ext cx="255832" cy="13849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endCxn id="35" idx="3"/>
            </p:cNvCxnSpPr>
            <p:nvPr/>
          </p:nvCxnSpPr>
          <p:spPr>
            <a:xfrm flipH="1" flipV="1">
              <a:off x="4764777" y="1112416"/>
              <a:ext cx="942545" cy="2457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4172950" y="1844823"/>
              <a:ext cx="403776" cy="0"/>
            </a:xfrm>
            <a:prstGeom prst="straightConnector1">
              <a:avLst/>
            </a:prstGeom>
            <a:ln w="12700">
              <a:solidFill>
                <a:schemeClr val="tx2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4080989" y="1926226"/>
              <a:ext cx="6598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2"/>
                  </a:solidFill>
                </a:rPr>
                <a:t>925 ns</a:t>
              </a:r>
              <a:endParaRPr lang="en-GB" sz="1200" dirty="0">
                <a:solidFill>
                  <a:schemeClr val="tx2"/>
                </a:solidFill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5214662" y="1844824"/>
              <a:ext cx="403776" cy="0"/>
            </a:xfrm>
            <a:prstGeom prst="straightConnector1">
              <a:avLst/>
            </a:prstGeom>
            <a:ln w="12700">
              <a:solidFill>
                <a:schemeClr val="tx2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5122701" y="1926227"/>
              <a:ext cx="6598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2"/>
                  </a:solidFill>
                </a:rPr>
                <a:t>925 ns</a:t>
              </a:r>
              <a:endParaRPr lang="en-GB" sz="1200" dirty="0">
                <a:solidFill>
                  <a:schemeClr val="tx2"/>
                </a:solidFill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86" y="2139926"/>
            <a:ext cx="4703065" cy="2369194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2195736" y="4057327"/>
            <a:ext cx="8295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Small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D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endParaRPr lang="en-GB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2051720" y="4288159"/>
            <a:ext cx="216024" cy="769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126791" y="6237312"/>
            <a:ext cx="8295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No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D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P!</a:t>
            </a:r>
            <a:endParaRPr lang="en-GB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6982775" y="6468144"/>
            <a:ext cx="216024" cy="769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146571" y="3170634"/>
            <a:ext cx="3960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Scrubbing effect can be noticed from fill to fill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79357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841" y="4124152"/>
            <a:ext cx="5104157" cy="257124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732240" y="-12021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j-lt"/>
              </a:rPr>
              <a:t>Further analysis</a:t>
            </a:r>
            <a:endParaRPr lang="en-US" sz="2400" b="1" dirty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27584" y="457201"/>
            <a:ext cx="8011616" cy="4464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Octavio\CERN\cern_logo_whit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8882"/>
            <a:ext cx="751384" cy="727331"/>
          </a:xfrm>
          <a:prstGeom prst="rect">
            <a:avLst/>
          </a:prstGeom>
          <a:noFill/>
        </p:spPr>
      </p:pic>
      <p:sp>
        <p:nvSpPr>
          <p:cNvPr id="40" name="TextBox 39"/>
          <p:cNvSpPr txBox="1"/>
          <p:nvPr/>
        </p:nvSpPr>
        <p:spPr>
          <a:xfrm>
            <a:off x="0" y="6581001"/>
            <a:ext cx="2627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11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January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2013 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9912" y="548680"/>
            <a:ext cx="1008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Fill 3407</a:t>
            </a: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2699792" y="973916"/>
            <a:ext cx="3908011" cy="1229310"/>
            <a:chOff x="2843808" y="973916"/>
            <a:chExt cx="3908011" cy="1229310"/>
          </a:xfrm>
        </p:grpSpPr>
        <p:grpSp>
          <p:nvGrpSpPr>
            <p:cNvPr id="7" name="Group 6"/>
            <p:cNvGrpSpPr/>
            <p:nvPr/>
          </p:nvGrpSpPr>
          <p:grpSpPr>
            <a:xfrm>
              <a:off x="2843808" y="1361165"/>
              <a:ext cx="3908011" cy="411651"/>
              <a:chOff x="3425686" y="564582"/>
              <a:chExt cx="3844368" cy="411651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3425686" y="616193"/>
                <a:ext cx="3331083" cy="360040"/>
                <a:chOff x="778294" y="1916832"/>
                <a:chExt cx="3331083" cy="720080"/>
              </a:xfrm>
            </p:grpSpPr>
            <p:grpSp>
              <p:nvGrpSpPr>
                <p:cNvPr id="11" name="Group 10"/>
                <p:cNvGrpSpPr/>
                <p:nvPr/>
              </p:nvGrpSpPr>
              <p:grpSpPr>
                <a:xfrm>
                  <a:off x="778294" y="1916832"/>
                  <a:ext cx="272359" cy="720080"/>
                  <a:chOff x="778294" y="1916832"/>
                  <a:chExt cx="272359" cy="720080"/>
                </a:xfrm>
              </p:grpSpPr>
              <p:sp>
                <p:nvSpPr>
                  <p:cNvPr id="30" name="Rectangle 29"/>
                  <p:cNvSpPr/>
                  <p:nvPr/>
                </p:nvSpPr>
                <p:spPr>
                  <a:xfrm>
                    <a:off x="778294" y="1916832"/>
                    <a:ext cx="86285" cy="72008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Rectangle 31"/>
                  <p:cNvSpPr/>
                  <p:nvPr/>
                </p:nvSpPr>
                <p:spPr>
                  <a:xfrm>
                    <a:off x="963649" y="1916832"/>
                    <a:ext cx="87004" cy="72008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4" name="Group 13"/>
                <p:cNvGrpSpPr/>
                <p:nvPr/>
              </p:nvGrpSpPr>
              <p:grpSpPr>
                <a:xfrm>
                  <a:off x="1454939" y="1916832"/>
                  <a:ext cx="617497" cy="720080"/>
                  <a:chOff x="433156" y="1916832"/>
                  <a:chExt cx="617497" cy="720080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605725" y="1916832"/>
                    <a:ext cx="86285" cy="72008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>
                  <a:xfrm>
                    <a:off x="778294" y="1916832"/>
                    <a:ext cx="86285" cy="72008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>
                  <a:xfrm>
                    <a:off x="433156" y="1916832"/>
                    <a:ext cx="86285" cy="72008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Rectangle 27"/>
                  <p:cNvSpPr/>
                  <p:nvPr/>
                </p:nvSpPr>
                <p:spPr>
                  <a:xfrm>
                    <a:off x="963649" y="1916832"/>
                    <a:ext cx="87004" cy="72008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5" name="Group 14"/>
                <p:cNvGrpSpPr/>
                <p:nvPr/>
              </p:nvGrpSpPr>
              <p:grpSpPr>
                <a:xfrm>
                  <a:off x="3491880" y="1916832"/>
                  <a:ext cx="617497" cy="720080"/>
                  <a:chOff x="433156" y="1916832"/>
                  <a:chExt cx="617497" cy="720080"/>
                </a:xfrm>
              </p:grpSpPr>
              <p:sp>
                <p:nvSpPr>
                  <p:cNvPr id="21" name="Rectangle 20"/>
                  <p:cNvSpPr/>
                  <p:nvPr/>
                </p:nvSpPr>
                <p:spPr>
                  <a:xfrm>
                    <a:off x="605725" y="1916832"/>
                    <a:ext cx="86285" cy="72008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Rectangle 21"/>
                  <p:cNvSpPr/>
                  <p:nvPr/>
                </p:nvSpPr>
                <p:spPr>
                  <a:xfrm>
                    <a:off x="778294" y="1916832"/>
                    <a:ext cx="86285" cy="72008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Rectangle 22"/>
                  <p:cNvSpPr/>
                  <p:nvPr/>
                </p:nvSpPr>
                <p:spPr>
                  <a:xfrm>
                    <a:off x="433156" y="1916832"/>
                    <a:ext cx="86285" cy="72008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Rectangle 23"/>
                  <p:cNvSpPr/>
                  <p:nvPr/>
                </p:nvSpPr>
                <p:spPr>
                  <a:xfrm>
                    <a:off x="963649" y="1916832"/>
                    <a:ext cx="87004" cy="72008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6" name="Group 15"/>
                <p:cNvGrpSpPr/>
                <p:nvPr/>
              </p:nvGrpSpPr>
              <p:grpSpPr>
                <a:xfrm>
                  <a:off x="2463051" y="1916832"/>
                  <a:ext cx="617497" cy="720080"/>
                  <a:chOff x="433156" y="1916832"/>
                  <a:chExt cx="617497" cy="720080"/>
                </a:xfrm>
              </p:grpSpPr>
              <p:sp>
                <p:nvSpPr>
                  <p:cNvPr id="17" name="Rectangle 16"/>
                  <p:cNvSpPr/>
                  <p:nvPr/>
                </p:nvSpPr>
                <p:spPr>
                  <a:xfrm>
                    <a:off x="605725" y="1916832"/>
                    <a:ext cx="86285" cy="72008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" name="Rectangle 17"/>
                  <p:cNvSpPr/>
                  <p:nvPr/>
                </p:nvSpPr>
                <p:spPr>
                  <a:xfrm>
                    <a:off x="778294" y="1916832"/>
                    <a:ext cx="86285" cy="72008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" name="Rectangle 18"/>
                  <p:cNvSpPr/>
                  <p:nvPr/>
                </p:nvSpPr>
                <p:spPr>
                  <a:xfrm>
                    <a:off x="433156" y="1916832"/>
                    <a:ext cx="86285" cy="72008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" name="Rectangle 19"/>
                  <p:cNvSpPr/>
                  <p:nvPr/>
                </p:nvSpPr>
                <p:spPr>
                  <a:xfrm>
                    <a:off x="963649" y="1916832"/>
                    <a:ext cx="87004" cy="72008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0" name="TextBox 9"/>
              <p:cNvSpPr txBox="1"/>
              <p:nvPr/>
            </p:nvSpPr>
            <p:spPr>
              <a:xfrm>
                <a:off x="6838006" y="564582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2">
                        <a:lumMod val="75000"/>
                      </a:schemeClr>
                    </a:solidFill>
                  </a:rPr>
                  <a:t>…</a:t>
                </a:r>
                <a:endParaRPr lang="en-GB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p:grpSp>
        <p:cxnSp>
          <p:nvCxnSpPr>
            <p:cNvPr id="33" name="Straight Arrow Connector 32"/>
            <p:cNvCxnSpPr/>
            <p:nvPr/>
          </p:nvCxnSpPr>
          <p:spPr>
            <a:xfrm>
              <a:off x="3124153" y="1844824"/>
              <a:ext cx="403776" cy="0"/>
            </a:xfrm>
            <a:prstGeom prst="straightConnector1">
              <a:avLst/>
            </a:prstGeom>
            <a:ln w="12700">
              <a:solidFill>
                <a:schemeClr val="tx2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3063996" y="1902374"/>
              <a:ext cx="6598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2"/>
                  </a:solidFill>
                </a:rPr>
                <a:t>925 ns</a:t>
              </a:r>
              <a:endParaRPr lang="en-GB" sz="1200" dirty="0">
                <a:solidFill>
                  <a:schemeClr val="tx2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104971" y="973916"/>
              <a:ext cx="6598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2"/>
                  </a:solidFill>
                </a:rPr>
                <a:t>250 </a:t>
              </a:r>
              <a:r>
                <a:rPr lang="en-US" sz="1200" dirty="0" smtClean="0">
                  <a:solidFill>
                    <a:schemeClr val="tx2"/>
                  </a:solidFill>
                </a:rPr>
                <a:t>ns</a:t>
              </a:r>
              <a:endParaRPr lang="en-GB" sz="1200" dirty="0">
                <a:solidFill>
                  <a:schemeClr val="tx2"/>
                </a:solidFill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V="1">
              <a:off x="2950593" y="1112417"/>
              <a:ext cx="1139264" cy="2457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4009936" y="1236227"/>
              <a:ext cx="173121" cy="13849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H="1" flipV="1">
              <a:off x="4595230" y="1219684"/>
              <a:ext cx="255832" cy="13849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endCxn id="35" idx="3"/>
            </p:cNvCxnSpPr>
            <p:nvPr/>
          </p:nvCxnSpPr>
          <p:spPr>
            <a:xfrm flipH="1" flipV="1">
              <a:off x="4764777" y="1112416"/>
              <a:ext cx="942545" cy="2457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4172950" y="1844823"/>
              <a:ext cx="403776" cy="0"/>
            </a:xfrm>
            <a:prstGeom prst="straightConnector1">
              <a:avLst/>
            </a:prstGeom>
            <a:ln w="12700">
              <a:solidFill>
                <a:schemeClr val="tx2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4080989" y="1926226"/>
              <a:ext cx="6598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2"/>
                  </a:solidFill>
                </a:rPr>
                <a:t>925 ns</a:t>
              </a:r>
              <a:endParaRPr lang="en-GB" sz="1200" dirty="0">
                <a:solidFill>
                  <a:schemeClr val="tx2"/>
                </a:solidFill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5214662" y="1844824"/>
              <a:ext cx="403776" cy="0"/>
            </a:xfrm>
            <a:prstGeom prst="straightConnector1">
              <a:avLst/>
            </a:prstGeom>
            <a:ln w="12700">
              <a:solidFill>
                <a:schemeClr val="tx2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5122701" y="1926227"/>
              <a:ext cx="6598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2"/>
                  </a:solidFill>
                </a:rPr>
                <a:t>925 ns</a:t>
              </a:r>
              <a:endParaRPr lang="en-GB" sz="1200" dirty="0">
                <a:solidFill>
                  <a:schemeClr val="tx2"/>
                </a:solidFill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7126791" y="6237312"/>
            <a:ext cx="8295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No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D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P!</a:t>
            </a:r>
            <a:endParaRPr lang="en-GB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6982775" y="6468144"/>
            <a:ext cx="216024" cy="769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13182" y="2548642"/>
            <a:ext cx="832601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We can check into simulations to find a pair of values [</a:t>
            </a:r>
            <a:r>
              <a:rPr lang="en-US" sz="1400" dirty="0" err="1" smtClean="0">
                <a:latin typeface="Symbol" pitchFamily="18" charset="2"/>
              </a:rPr>
              <a:t>d</a:t>
            </a:r>
            <a:r>
              <a:rPr lang="en-US" sz="1400" baseline="-25000" dirty="0" err="1" smtClean="0"/>
              <a:t>max</a:t>
            </a:r>
            <a:r>
              <a:rPr lang="en-US" sz="1400" dirty="0" smtClean="0"/>
              <a:t>, R] which fulfills:</a:t>
            </a:r>
          </a:p>
          <a:p>
            <a:endParaRPr lang="en-US" sz="1400" dirty="0" smtClean="0"/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1400" dirty="0" smtClean="0"/>
              <a:t>not to saturate for a batch of 144 bunches (at the measured pressure)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1400" dirty="0" smtClean="0"/>
              <a:t>to saturate for a batch of 288 bunches (at the measured pressure)</a:t>
            </a:r>
            <a:endParaRPr lang="en-GB" sz="14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We find </a:t>
            </a:r>
            <a:r>
              <a:rPr lang="en-US" sz="1400" dirty="0" err="1" smtClean="0">
                <a:latin typeface="Symbol" pitchFamily="18" charset="2"/>
              </a:rPr>
              <a:t>d</a:t>
            </a:r>
            <a:r>
              <a:rPr lang="en-US" sz="1400" baseline="-25000" dirty="0" err="1" smtClean="0"/>
              <a:t>max</a:t>
            </a:r>
            <a:r>
              <a:rPr lang="en-US" sz="1400" baseline="-25000" dirty="0" smtClean="0"/>
              <a:t> </a:t>
            </a:r>
            <a:r>
              <a:rPr lang="en-US" sz="1400" dirty="0" smtClean="0"/>
              <a:t>&lt; 1.24 for any R, and </a:t>
            </a:r>
            <a:r>
              <a:rPr lang="en-US" sz="1400" dirty="0" err="1" smtClean="0">
                <a:latin typeface="Symbol" pitchFamily="18" charset="2"/>
              </a:rPr>
              <a:t>d</a:t>
            </a:r>
            <a:r>
              <a:rPr lang="en-US" sz="1400" baseline="-25000" dirty="0" err="1" smtClean="0"/>
              <a:t>max</a:t>
            </a:r>
            <a:r>
              <a:rPr lang="en-US" sz="1400" baseline="-25000" dirty="0" smtClean="0"/>
              <a:t> </a:t>
            </a:r>
            <a:r>
              <a:rPr lang="en-US" sz="1400" dirty="0" smtClean="0"/>
              <a:t>≈ 1.22 if we consider R=0.2 </a:t>
            </a:r>
            <a:r>
              <a:rPr lang="en-US" sz="1400" dirty="0" smtClean="0">
                <a:sym typeface="Wingdings" pitchFamily="2" charset="2"/>
              </a:rPr>
              <a:t> In agreement with previous analysis</a:t>
            </a:r>
            <a:endParaRPr lang="en-US" sz="14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1779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585</Words>
  <Application>Microsoft Office PowerPoint</Application>
  <PresentationFormat>On-screen Show (4:3)</PresentationFormat>
  <Paragraphs>116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Octavio Dominguez Sanchez De La Blanca</dc:creator>
  <cp:lastModifiedBy>Octavio Dominguez Sanchez De La Blanca</cp:lastModifiedBy>
  <cp:revision>25</cp:revision>
  <dcterms:created xsi:type="dcterms:W3CDTF">2013-01-10T09:39:32Z</dcterms:created>
  <dcterms:modified xsi:type="dcterms:W3CDTF">2013-01-10T16:51:38Z</dcterms:modified>
</cp:coreProperties>
</file>